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373" r:id="rId1"/>
    <p:sldMasterId id="2147484432" r:id="rId2"/>
    <p:sldMasterId id="2147484477" r:id="rId3"/>
    <p:sldMasterId id="2147484538" r:id="rId4"/>
  </p:sldMasterIdLst>
  <p:notesMasterIdLst>
    <p:notesMasterId r:id="rId94"/>
  </p:notesMasterIdLst>
  <p:handoutMasterIdLst>
    <p:handoutMasterId r:id="rId95"/>
  </p:handoutMasterIdLst>
  <p:sldIdLst>
    <p:sldId id="495" r:id="rId5"/>
    <p:sldId id="2333" r:id="rId6"/>
    <p:sldId id="2407" r:id="rId7"/>
    <p:sldId id="2369" r:id="rId8"/>
    <p:sldId id="501" r:id="rId9"/>
    <p:sldId id="547" r:id="rId10"/>
    <p:sldId id="280" r:id="rId11"/>
    <p:sldId id="333" r:id="rId12"/>
    <p:sldId id="335" r:id="rId13"/>
    <p:sldId id="270" r:id="rId14"/>
    <p:sldId id="552" r:id="rId15"/>
    <p:sldId id="443" r:id="rId16"/>
    <p:sldId id="314" r:id="rId17"/>
    <p:sldId id="442" r:id="rId18"/>
    <p:sldId id="504" r:id="rId19"/>
    <p:sldId id="553" r:id="rId20"/>
    <p:sldId id="505" r:id="rId21"/>
    <p:sldId id="515" r:id="rId22"/>
    <p:sldId id="506" r:id="rId23"/>
    <p:sldId id="516" r:id="rId24"/>
    <p:sldId id="315" r:id="rId25"/>
    <p:sldId id="518" r:id="rId26"/>
    <p:sldId id="519" r:id="rId27"/>
    <p:sldId id="521" r:id="rId28"/>
    <p:sldId id="522" r:id="rId29"/>
    <p:sldId id="1600" r:id="rId30"/>
    <p:sldId id="554" r:id="rId31"/>
    <p:sldId id="523" r:id="rId32"/>
    <p:sldId id="568" r:id="rId33"/>
    <p:sldId id="2330" r:id="rId34"/>
    <p:sldId id="525" r:id="rId35"/>
    <p:sldId id="529" r:id="rId36"/>
    <p:sldId id="531" r:id="rId37"/>
    <p:sldId id="533" r:id="rId38"/>
    <p:sldId id="534" r:id="rId39"/>
    <p:sldId id="535" r:id="rId40"/>
    <p:sldId id="536" r:id="rId41"/>
    <p:sldId id="537" r:id="rId42"/>
    <p:sldId id="539" r:id="rId43"/>
    <p:sldId id="545" r:id="rId44"/>
    <p:sldId id="541" r:id="rId45"/>
    <p:sldId id="540" r:id="rId46"/>
    <p:sldId id="2411" r:id="rId47"/>
    <p:sldId id="542" r:id="rId48"/>
    <p:sldId id="543" r:id="rId49"/>
    <p:sldId id="1594" r:id="rId50"/>
    <p:sldId id="555" r:id="rId51"/>
    <p:sldId id="2412" r:id="rId52"/>
    <p:sldId id="548" r:id="rId53"/>
    <p:sldId id="2329" r:id="rId54"/>
    <p:sldId id="558" r:id="rId55"/>
    <p:sldId id="556" r:id="rId56"/>
    <p:sldId id="557" r:id="rId57"/>
    <p:sldId id="1589" r:id="rId58"/>
    <p:sldId id="2332" r:id="rId59"/>
    <p:sldId id="559" r:id="rId60"/>
    <p:sldId id="564" r:id="rId61"/>
    <p:sldId id="563" r:id="rId62"/>
    <p:sldId id="565" r:id="rId63"/>
    <p:sldId id="1590" r:id="rId64"/>
    <p:sldId id="2331" r:id="rId65"/>
    <p:sldId id="544" r:id="rId66"/>
    <p:sldId id="1592" r:id="rId67"/>
    <p:sldId id="2405" r:id="rId68"/>
    <p:sldId id="1593" r:id="rId69"/>
    <p:sldId id="1595" r:id="rId70"/>
    <p:sldId id="1599" r:id="rId71"/>
    <p:sldId id="1597" r:id="rId72"/>
    <p:sldId id="1598" r:id="rId73"/>
    <p:sldId id="1601" r:id="rId74"/>
    <p:sldId id="1588" r:id="rId75"/>
    <p:sldId id="1587" r:id="rId76"/>
    <p:sldId id="2325" r:id="rId77"/>
    <p:sldId id="2326" r:id="rId78"/>
    <p:sldId id="567" r:id="rId79"/>
    <p:sldId id="561" r:id="rId80"/>
    <p:sldId id="2335" r:id="rId81"/>
    <p:sldId id="2364" r:id="rId82"/>
    <p:sldId id="2368" r:id="rId83"/>
    <p:sldId id="2365" r:id="rId84"/>
    <p:sldId id="2400" r:id="rId85"/>
    <p:sldId id="2367" r:id="rId86"/>
    <p:sldId id="2403" r:id="rId87"/>
    <p:sldId id="2404" r:id="rId88"/>
    <p:sldId id="2408" r:id="rId89"/>
    <p:sldId id="2409" r:id="rId90"/>
    <p:sldId id="2334" r:id="rId91"/>
    <p:sldId id="2327" r:id="rId92"/>
    <p:sldId id="2406"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FD3DCCE1-4FC1-4C57-BF51-9F55AAF3629A}">
          <p14:sldIdLst>
            <p14:sldId id="495"/>
          </p14:sldIdLst>
        </p14:section>
        <p14:section name="Summary Section" id="{643B684C-C18F-48C9-8DFD-1877994F5D16}">
          <p14:sldIdLst>
            <p14:sldId id="2333"/>
            <p14:sldId id="2407"/>
            <p14:sldId id="2369"/>
          </p14:sldIdLst>
        </p14:section>
        <p14:section name="Introduction To Kubernetes" id="{E579A2FF-1FCD-473A-B584-0CB2342D0FE8}">
          <p14:sldIdLst>
            <p14:sldId id="501"/>
            <p14:sldId id="547"/>
            <p14:sldId id="280"/>
            <p14:sldId id="333"/>
            <p14:sldId id="335"/>
            <p14:sldId id="270"/>
            <p14:sldId id="552"/>
            <p14:sldId id="443"/>
            <p14:sldId id="314"/>
            <p14:sldId id="442"/>
            <p14:sldId id="504"/>
            <p14:sldId id="553"/>
          </p14:sldIdLst>
        </p14:section>
        <p14:section name="Core Components" id="{38451E8C-4EE8-4BB2-95C4-2AB0451019BA}">
          <p14:sldIdLst>
            <p14:sldId id="505"/>
            <p14:sldId id="515"/>
            <p14:sldId id="506"/>
            <p14:sldId id="516"/>
            <p14:sldId id="315"/>
            <p14:sldId id="518"/>
            <p14:sldId id="519"/>
            <p14:sldId id="521"/>
            <p14:sldId id="522"/>
            <p14:sldId id="1600"/>
            <p14:sldId id="554"/>
            <p14:sldId id="523"/>
            <p14:sldId id="568"/>
            <p14:sldId id="2330"/>
          </p14:sldIdLst>
        </p14:section>
        <p14:section name="Using Kubernetes" id="{F9562F9F-4406-4E89-992A-109161EC0752}">
          <p14:sldIdLst>
            <p14:sldId id="525"/>
            <p14:sldId id="529"/>
            <p14:sldId id="531"/>
            <p14:sldId id="533"/>
            <p14:sldId id="534"/>
            <p14:sldId id="535"/>
            <p14:sldId id="536"/>
            <p14:sldId id="537"/>
            <p14:sldId id="539"/>
            <p14:sldId id="545"/>
            <p14:sldId id="541"/>
            <p14:sldId id="540"/>
            <p14:sldId id="2411"/>
            <p14:sldId id="542"/>
            <p14:sldId id="543"/>
            <p14:sldId id="1594"/>
          </p14:sldIdLst>
        </p14:section>
        <p14:section name="Beyond Basics" id="{F736569E-D385-4B16-8A38-B21FC067E04C}">
          <p14:sldIdLst>
            <p14:sldId id="555"/>
            <p14:sldId id="2412"/>
            <p14:sldId id="548"/>
            <p14:sldId id="2329"/>
            <p14:sldId id="558"/>
            <p14:sldId id="556"/>
            <p14:sldId id="557"/>
            <p14:sldId id="1589"/>
            <p14:sldId id="2332"/>
            <p14:sldId id="559"/>
            <p14:sldId id="564"/>
            <p14:sldId id="563"/>
            <p14:sldId id="565"/>
            <p14:sldId id="1590"/>
            <p14:sldId id="2331"/>
            <p14:sldId id="544"/>
            <p14:sldId id="1592"/>
            <p14:sldId id="2405"/>
            <p14:sldId id="1593"/>
            <p14:sldId id="1595"/>
            <p14:sldId id="1599"/>
            <p14:sldId id="1597"/>
            <p14:sldId id="1598"/>
          </p14:sldIdLst>
        </p14:section>
        <p14:section name="DevOps" id="{93EC80E7-7031-45D5-91DF-E78934F8D1F3}">
          <p14:sldIdLst>
            <p14:sldId id="1601"/>
            <p14:sldId id="1588"/>
            <p14:sldId id="1587"/>
            <p14:sldId id="2325"/>
            <p14:sldId id="2326"/>
            <p14:sldId id="567"/>
            <p14:sldId id="561"/>
          </p14:sldIdLst>
        </p14:section>
        <p14:section name="Azure Kubernetes Service" id="{56785AF8-CDEC-4CB0-A08B-E97639EE03EC}">
          <p14:sldIdLst>
            <p14:sldId id="2335"/>
            <p14:sldId id="2364"/>
            <p14:sldId id="2368"/>
            <p14:sldId id="2365"/>
            <p14:sldId id="2400"/>
            <p14:sldId id="2367"/>
            <p14:sldId id="2403"/>
            <p14:sldId id="2404"/>
            <p14:sldId id="2408"/>
            <p14:sldId id="2409"/>
          </p14:sldIdLst>
        </p14:section>
        <p14:section name="Closing" id="{47314739-BA7D-469C-8450-9A57E620A446}">
          <p14:sldIdLst>
            <p14:sldId id="2334"/>
            <p14:sldId id="2327"/>
            <p14:sldId id="2406"/>
          </p14:sldIdLst>
        </p14:section>
      </p14:sectionLst>
    </p:ext>
    <p:ext uri="{EFAFB233-063F-42B5-8137-9DF3F51BA10A}">
      <p15:sldGuideLst xmlns:p15="http://schemas.microsoft.com/office/powerpoint/2012/main">
        <p15:guide id="19" orient="horz">
          <p15:clr>
            <a:srgbClr val="A4A3A4"/>
          </p15:clr>
        </p15:guide>
        <p15:guide id="20"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7F7F7"/>
    <a:srgbClr val="0078CF"/>
    <a:srgbClr val="FFFF00"/>
    <a:srgbClr val="414241"/>
    <a:srgbClr val="2A2A2A"/>
    <a:srgbClr val="323232"/>
    <a:srgbClr val="202120"/>
    <a:srgbClr val="4DB0FF"/>
    <a:srgbClr val="0099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798384-EB23-40BE-B2B0-48A126CAD574}" v="1" dt="2020-02-18T15:46:44.3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06" autoAdjust="0"/>
    <p:restoredTop sz="96952" autoAdjust="0"/>
  </p:normalViewPr>
  <p:slideViewPr>
    <p:cSldViewPr snapToGrid="0">
      <p:cViewPr>
        <p:scale>
          <a:sx n="100" d="100"/>
          <a:sy n="100" d="100"/>
        </p:scale>
        <p:origin x="1752" y="1110"/>
      </p:cViewPr>
      <p:guideLst>
        <p:guide orient="horz"/>
        <p:guide pos="3840"/>
      </p:guideLst>
    </p:cSldViewPr>
  </p:slideViewPr>
  <p:outlineViewPr>
    <p:cViewPr>
      <p:scale>
        <a:sx n="33" d="100"/>
        <a:sy n="33" d="100"/>
      </p:scale>
      <p:origin x="0" y="-822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 r:id="rId72" collapse="1"/>
      <p:sld r:id="rId73" collapse="1"/>
      <p:sld r:id="rId74" collapse="1"/>
      <p:sld r:id="rId75" collapse="1"/>
      <p:sld r:id="rId76" collapse="1"/>
      <p:sld r:id="rId77" collapse="1"/>
      <p:sld r:id="rId78" collapse="1"/>
      <p:sld r:id="rId79" collapse="1"/>
      <p:sld r:id="rId80" collapse="1"/>
      <p:sld r:id="rId81" collapse="1"/>
      <p:sld r:id="rId82" collapse="1"/>
      <p:sld r:id="rId83" collapse="1"/>
      <p:sld r:id="rId84" collapse="1"/>
      <p:sld r:id="rId85" collapse="1"/>
      <p:sld r:id="rId86" collapse="1"/>
      <p:sld r:id="rId87" collapse="1"/>
      <p:sld r:id="rId88" collapse="1"/>
    </p:sldLst>
  </p:outlineViewPr>
  <p:notesTextViewPr>
    <p:cViewPr>
      <p:scale>
        <a:sx n="3" d="2"/>
        <a:sy n="3" d="2"/>
      </p:scale>
      <p:origin x="0" y="0"/>
    </p:cViewPr>
  </p:notesTextViewPr>
  <p:sorterViewPr>
    <p:cViewPr>
      <p:scale>
        <a:sx n="38" d="100"/>
        <a:sy n="38" d="100"/>
      </p:scale>
      <p:origin x="0" y="0"/>
    </p:cViewPr>
  </p:sorterViewPr>
  <p:notesViewPr>
    <p:cSldViewPr snapToGrid="0">
      <p:cViewPr>
        <p:scale>
          <a:sx n="1" d="2"/>
          <a:sy n="1" d="2"/>
        </p:scale>
        <p:origin x="4548" y="142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handoutMaster" Target="handoutMasters/handout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theme" Target="theme/theme1.xml"/></Relationships>
</file>

<file path=ppt/_rels/viewProps.xml.rels><?xml version="1.0" encoding="UTF-8" standalone="yes"?>
<Relationships xmlns="http://schemas.openxmlformats.org/package/2006/relationships"><Relationship Id="rId26" Type="http://schemas.openxmlformats.org/officeDocument/2006/relationships/slide" Target="slides/slide26.xml"/><Relationship Id="rId21" Type="http://schemas.openxmlformats.org/officeDocument/2006/relationships/slide" Target="slides/slide21.xml"/><Relationship Id="rId42" Type="http://schemas.openxmlformats.org/officeDocument/2006/relationships/slide" Target="slides/slide42.xml"/><Relationship Id="rId47" Type="http://schemas.openxmlformats.org/officeDocument/2006/relationships/slide" Target="slides/slide47.xml"/><Relationship Id="rId63" Type="http://schemas.openxmlformats.org/officeDocument/2006/relationships/slide" Target="slides/slide64.xml"/><Relationship Id="rId68" Type="http://schemas.openxmlformats.org/officeDocument/2006/relationships/slide" Target="slides/slide69.xml"/><Relationship Id="rId84" Type="http://schemas.openxmlformats.org/officeDocument/2006/relationships/slide" Target="slides/slide85.xml"/><Relationship Id="rId16" Type="http://schemas.openxmlformats.org/officeDocument/2006/relationships/slide" Target="slides/slide16.xml"/><Relationship Id="rId11" Type="http://schemas.openxmlformats.org/officeDocument/2006/relationships/slide" Target="slides/slide11.xml"/><Relationship Id="rId32" Type="http://schemas.openxmlformats.org/officeDocument/2006/relationships/slide" Target="slides/slide32.xml"/><Relationship Id="rId37" Type="http://schemas.openxmlformats.org/officeDocument/2006/relationships/slide" Target="slides/slide37.xml"/><Relationship Id="rId53" Type="http://schemas.openxmlformats.org/officeDocument/2006/relationships/slide" Target="slides/slide54.xml"/><Relationship Id="rId58" Type="http://schemas.openxmlformats.org/officeDocument/2006/relationships/slide" Target="slides/slide59.xml"/><Relationship Id="rId74" Type="http://schemas.openxmlformats.org/officeDocument/2006/relationships/slide" Target="slides/slide75.xml"/><Relationship Id="rId79" Type="http://schemas.openxmlformats.org/officeDocument/2006/relationships/slide" Target="slides/slide80.xml"/><Relationship Id="rId5" Type="http://schemas.openxmlformats.org/officeDocument/2006/relationships/slide" Target="slides/slide5.xml"/><Relationship Id="rId19" Type="http://schemas.openxmlformats.org/officeDocument/2006/relationships/slide" Target="slides/slide19.xml"/><Relationship Id="rId14" Type="http://schemas.openxmlformats.org/officeDocument/2006/relationships/slide" Target="slides/slide14.xml"/><Relationship Id="rId22" Type="http://schemas.openxmlformats.org/officeDocument/2006/relationships/slide" Target="slides/slide22.xml"/><Relationship Id="rId27" Type="http://schemas.openxmlformats.org/officeDocument/2006/relationships/slide" Target="slides/slide27.xml"/><Relationship Id="rId30" Type="http://schemas.openxmlformats.org/officeDocument/2006/relationships/slide" Target="slides/slide30.xml"/><Relationship Id="rId35" Type="http://schemas.openxmlformats.org/officeDocument/2006/relationships/slide" Target="slides/slide35.xml"/><Relationship Id="rId43" Type="http://schemas.openxmlformats.org/officeDocument/2006/relationships/slide" Target="slides/slide43.xml"/><Relationship Id="rId48" Type="http://schemas.openxmlformats.org/officeDocument/2006/relationships/slide" Target="slides/slide49.xml"/><Relationship Id="rId56" Type="http://schemas.openxmlformats.org/officeDocument/2006/relationships/slide" Target="slides/slide57.xml"/><Relationship Id="rId64" Type="http://schemas.openxmlformats.org/officeDocument/2006/relationships/slide" Target="slides/slide65.xml"/><Relationship Id="rId69" Type="http://schemas.openxmlformats.org/officeDocument/2006/relationships/slide" Target="slides/slide70.xml"/><Relationship Id="rId77" Type="http://schemas.openxmlformats.org/officeDocument/2006/relationships/slide" Target="slides/slide78.xml"/><Relationship Id="rId8" Type="http://schemas.openxmlformats.org/officeDocument/2006/relationships/slide" Target="slides/slide8.xml"/><Relationship Id="rId51" Type="http://schemas.openxmlformats.org/officeDocument/2006/relationships/slide" Target="slides/slide52.xml"/><Relationship Id="rId72" Type="http://schemas.openxmlformats.org/officeDocument/2006/relationships/slide" Target="slides/slide73.xml"/><Relationship Id="rId80" Type="http://schemas.openxmlformats.org/officeDocument/2006/relationships/slide" Target="slides/slide81.xml"/><Relationship Id="rId85" Type="http://schemas.openxmlformats.org/officeDocument/2006/relationships/slide" Target="slides/slide86.xml"/><Relationship Id="rId3" Type="http://schemas.openxmlformats.org/officeDocument/2006/relationships/slide" Target="slides/slide3.xml"/><Relationship Id="rId12" Type="http://schemas.openxmlformats.org/officeDocument/2006/relationships/slide" Target="slides/slide12.xml"/><Relationship Id="rId17" Type="http://schemas.openxmlformats.org/officeDocument/2006/relationships/slide" Target="slides/slide17.xml"/><Relationship Id="rId25" Type="http://schemas.openxmlformats.org/officeDocument/2006/relationships/slide" Target="slides/slide25.xml"/><Relationship Id="rId33" Type="http://schemas.openxmlformats.org/officeDocument/2006/relationships/slide" Target="slides/slide33.xml"/><Relationship Id="rId38" Type="http://schemas.openxmlformats.org/officeDocument/2006/relationships/slide" Target="slides/slide38.xml"/><Relationship Id="rId46" Type="http://schemas.openxmlformats.org/officeDocument/2006/relationships/slide" Target="slides/slide46.xml"/><Relationship Id="rId59" Type="http://schemas.openxmlformats.org/officeDocument/2006/relationships/slide" Target="slides/slide60.xml"/><Relationship Id="rId67" Type="http://schemas.openxmlformats.org/officeDocument/2006/relationships/slide" Target="slides/slide68.xml"/><Relationship Id="rId20" Type="http://schemas.openxmlformats.org/officeDocument/2006/relationships/slide" Target="slides/slide20.xml"/><Relationship Id="rId41" Type="http://schemas.openxmlformats.org/officeDocument/2006/relationships/slide" Target="slides/slide41.xml"/><Relationship Id="rId54" Type="http://schemas.openxmlformats.org/officeDocument/2006/relationships/slide" Target="slides/slide55.xml"/><Relationship Id="rId62" Type="http://schemas.openxmlformats.org/officeDocument/2006/relationships/slide" Target="slides/slide63.xml"/><Relationship Id="rId70" Type="http://schemas.openxmlformats.org/officeDocument/2006/relationships/slide" Target="slides/slide71.xml"/><Relationship Id="rId75" Type="http://schemas.openxmlformats.org/officeDocument/2006/relationships/slide" Target="slides/slide76.xml"/><Relationship Id="rId83" Type="http://schemas.openxmlformats.org/officeDocument/2006/relationships/slide" Target="slides/slide84.xml"/><Relationship Id="rId88" Type="http://schemas.openxmlformats.org/officeDocument/2006/relationships/slide" Target="slides/slide89.xml"/><Relationship Id="rId1" Type="http://schemas.openxmlformats.org/officeDocument/2006/relationships/slide" Target="slides/slide1.xml"/><Relationship Id="rId6" Type="http://schemas.openxmlformats.org/officeDocument/2006/relationships/slide" Target="slides/slide6.xml"/><Relationship Id="rId15" Type="http://schemas.openxmlformats.org/officeDocument/2006/relationships/slide" Target="slides/slide15.xml"/><Relationship Id="rId23" Type="http://schemas.openxmlformats.org/officeDocument/2006/relationships/slide" Target="slides/slide23.xml"/><Relationship Id="rId28" Type="http://schemas.openxmlformats.org/officeDocument/2006/relationships/slide" Target="slides/slide28.xml"/><Relationship Id="rId36" Type="http://schemas.openxmlformats.org/officeDocument/2006/relationships/slide" Target="slides/slide36.xml"/><Relationship Id="rId49" Type="http://schemas.openxmlformats.org/officeDocument/2006/relationships/slide" Target="slides/slide50.xml"/><Relationship Id="rId57" Type="http://schemas.openxmlformats.org/officeDocument/2006/relationships/slide" Target="slides/slide58.xml"/><Relationship Id="rId10" Type="http://schemas.openxmlformats.org/officeDocument/2006/relationships/slide" Target="slides/slide10.xml"/><Relationship Id="rId31" Type="http://schemas.openxmlformats.org/officeDocument/2006/relationships/slide" Target="slides/slide31.xml"/><Relationship Id="rId44" Type="http://schemas.openxmlformats.org/officeDocument/2006/relationships/slide" Target="slides/slide44.xml"/><Relationship Id="rId52" Type="http://schemas.openxmlformats.org/officeDocument/2006/relationships/slide" Target="slides/slide53.xml"/><Relationship Id="rId60" Type="http://schemas.openxmlformats.org/officeDocument/2006/relationships/slide" Target="slides/slide61.xml"/><Relationship Id="rId65" Type="http://schemas.openxmlformats.org/officeDocument/2006/relationships/slide" Target="slides/slide66.xml"/><Relationship Id="rId73" Type="http://schemas.openxmlformats.org/officeDocument/2006/relationships/slide" Target="slides/slide74.xml"/><Relationship Id="rId78" Type="http://schemas.openxmlformats.org/officeDocument/2006/relationships/slide" Target="slides/slide79.xml"/><Relationship Id="rId81" Type="http://schemas.openxmlformats.org/officeDocument/2006/relationships/slide" Target="slides/slide82.xml"/><Relationship Id="rId86" Type="http://schemas.openxmlformats.org/officeDocument/2006/relationships/slide" Target="slides/slide87.xml"/><Relationship Id="rId4" Type="http://schemas.openxmlformats.org/officeDocument/2006/relationships/slide" Target="slides/slide4.xml"/><Relationship Id="rId9" Type="http://schemas.openxmlformats.org/officeDocument/2006/relationships/slide" Target="slides/slide9.xml"/><Relationship Id="rId13" Type="http://schemas.openxmlformats.org/officeDocument/2006/relationships/slide" Target="slides/slide13.xml"/><Relationship Id="rId18" Type="http://schemas.openxmlformats.org/officeDocument/2006/relationships/slide" Target="slides/slide18.xml"/><Relationship Id="rId39" Type="http://schemas.openxmlformats.org/officeDocument/2006/relationships/slide" Target="slides/slide39.xml"/><Relationship Id="rId34" Type="http://schemas.openxmlformats.org/officeDocument/2006/relationships/slide" Target="slides/slide34.xml"/><Relationship Id="rId50" Type="http://schemas.openxmlformats.org/officeDocument/2006/relationships/slide" Target="slides/slide51.xml"/><Relationship Id="rId55" Type="http://schemas.openxmlformats.org/officeDocument/2006/relationships/slide" Target="slides/slide56.xml"/><Relationship Id="rId76" Type="http://schemas.openxmlformats.org/officeDocument/2006/relationships/slide" Target="slides/slide77.xml"/><Relationship Id="rId7" Type="http://schemas.openxmlformats.org/officeDocument/2006/relationships/slide" Target="slides/slide7.xml"/><Relationship Id="rId71" Type="http://schemas.openxmlformats.org/officeDocument/2006/relationships/slide" Target="slides/slide72.xml"/><Relationship Id="rId2" Type="http://schemas.openxmlformats.org/officeDocument/2006/relationships/slide" Target="slides/slide2.xml"/><Relationship Id="rId29" Type="http://schemas.openxmlformats.org/officeDocument/2006/relationships/slide" Target="slides/slide29.xml"/><Relationship Id="rId24" Type="http://schemas.openxmlformats.org/officeDocument/2006/relationships/slide" Target="slides/slide24.xml"/><Relationship Id="rId40" Type="http://schemas.openxmlformats.org/officeDocument/2006/relationships/slide" Target="slides/slide40.xml"/><Relationship Id="rId45" Type="http://schemas.openxmlformats.org/officeDocument/2006/relationships/slide" Target="slides/slide45.xml"/><Relationship Id="rId66" Type="http://schemas.openxmlformats.org/officeDocument/2006/relationships/slide" Target="slides/slide67.xml"/><Relationship Id="rId87" Type="http://schemas.openxmlformats.org/officeDocument/2006/relationships/slide" Target="slides/slide88.xml"/><Relationship Id="rId61" Type="http://schemas.openxmlformats.org/officeDocument/2006/relationships/slide" Target="slides/slide62.xml"/><Relationship Id="rId82" Type="http://schemas.openxmlformats.org/officeDocument/2006/relationships/slide" Target="slides/slide83.xml"/></Relationships>
</file>

<file path=ppt/diagrams/_rels/data2.xml.rels><?xml version="1.0" encoding="UTF-8" standalone="yes"?>
<Relationships xmlns="http://schemas.openxmlformats.org/package/2006/relationships"><Relationship Id="rId3" Type="http://schemas.openxmlformats.org/officeDocument/2006/relationships/hyperlink" Target="https://aksworkshop.io/" TargetMode="External"/><Relationship Id="rId2" Type="http://schemas.openxmlformats.org/officeDocument/2006/relationships/hyperlink" Target="https://aka.ms/kubelab" TargetMode="External"/><Relationship Id="rId1" Type="http://schemas.openxmlformats.org/officeDocument/2006/relationships/hyperlink" Target="https://kubernetes.io/docs/home/" TargetMode="External"/><Relationship Id="rId6" Type="http://schemas.openxmlformats.org/officeDocument/2006/relationships/hyperlink" Target="https://kubernetes.io/docs/reference/#api-reference" TargetMode="External"/><Relationship Id="rId5" Type="http://schemas.openxmlformats.org/officeDocument/2006/relationships/hyperlink" Target="https://www.udemy.com/learn-devops-the-complete-kubernetes-course/" TargetMode="External"/><Relationship Id="rId4" Type="http://schemas.openxmlformats.org/officeDocument/2006/relationships/hyperlink" Target="https://www.katacoda.com/" TargetMode="Externa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DD2671-7F8E-469C-B736-38DDDD8B9E6D}" type="doc">
      <dgm:prSet loTypeId="urn:microsoft.com/office/officeart/2008/layout/PictureStrips" loCatId="list" qsTypeId="urn:microsoft.com/office/officeart/2005/8/quickstyle/simple1" qsCatId="simple" csTypeId="urn:microsoft.com/office/officeart/2005/8/colors/accent1_1" csCatId="accent1" phldr="1"/>
      <dgm:spPr/>
      <dgm:t>
        <a:bodyPr/>
        <a:lstStyle/>
        <a:p>
          <a:endParaRPr lang="en-GB"/>
        </a:p>
      </dgm:t>
    </dgm:pt>
    <dgm:pt modelId="{9D3E7825-F783-4B7F-8A67-C4F2D27BD907}">
      <dgm:prSet phldrT="[Text]"/>
      <dgm:spPr/>
      <dgm:t>
        <a:bodyPr/>
        <a:lstStyle/>
        <a:p>
          <a:r>
            <a:rPr lang="en-GB" dirty="0">
              <a:solidFill>
                <a:schemeClr val="bg1">
                  <a:lumMod val="25000"/>
                </a:schemeClr>
              </a:solidFill>
            </a:rPr>
            <a:t>Easily load balance stateless services</a:t>
          </a:r>
        </a:p>
      </dgm:t>
    </dgm:pt>
    <dgm:pt modelId="{1B43FDD7-7686-4FDD-A715-8A859CBB3891}" type="parTrans" cxnId="{3427A975-7600-4FDC-BDB0-D80D37F92FB2}">
      <dgm:prSet/>
      <dgm:spPr/>
      <dgm:t>
        <a:bodyPr/>
        <a:lstStyle/>
        <a:p>
          <a:endParaRPr lang="en-GB">
            <a:solidFill>
              <a:schemeClr val="bg1">
                <a:lumMod val="25000"/>
              </a:schemeClr>
            </a:solidFill>
          </a:endParaRPr>
        </a:p>
      </dgm:t>
    </dgm:pt>
    <dgm:pt modelId="{E474525F-5DE3-4872-8E87-0653D70431EB}" type="sibTrans" cxnId="{3427A975-7600-4FDC-BDB0-D80D37F92FB2}">
      <dgm:prSet/>
      <dgm:spPr/>
      <dgm:t>
        <a:bodyPr/>
        <a:lstStyle/>
        <a:p>
          <a:endParaRPr lang="en-GB">
            <a:solidFill>
              <a:schemeClr val="bg1">
                <a:lumMod val="25000"/>
              </a:schemeClr>
            </a:solidFill>
          </a:endParaRPr>
        </a:p>
      </dgm:t>
    </dgm:pt>
    <dgm:pt modelId="{A538198A-5F3A-4F20-9ED3-D8A5D2E73AB9}">
      <dgm:prSet/>
      <dgm:spPr/>
      <dgm:t>
        <a:bodyPr/>
        <a:lstStyle/>
        <a:p>
          <a:r>
            <a:rPr lang="en-GB">
              <a:solidFill>
                <a:schemeClr val="bg1">
                  <a:lumMod val="25000"/>
                </a:schemeClr>
              </a:solidFill>
            </a:rPr>
            <a:t>Seamless integration with cloud providers</a:t>
          </a:r>
          <a:endParaRPr lang="en-GB" dirty="0">
            <a:solidFill>
              <a:schemeClr val="bg1">
                <a:lumMod val="25000"/>
              </a:schemeClr>
            </a:solidFill>
          </a:endParaRPr>
        </a:p>
      </dgm:t>
    </dgm:pt>
    <dgm:pt modelId="{A2672395-6519-48A7-BBF6-52FC0872617A}" type="parTrans" cxnId="{0F36A8F3-DE86-4FE0-8151-4B21CFADFE98}">
      <dgm:prSet/>
      <dgm:spPr/>
      <dgm:t>
        <a:bodyPr/>
        <a:lstStyle/>
        <a:p>
          <a:endParaRPr lang="en-GB">
            <a:solidFill>
              <a:schemeClr val="bg1">
                <a:lumMod val="25000"/>
              </a:schemeClr>
            </a:solidFill>
          </a:endParaRPr>
        </a:p>
      </dgm:t>
    </dgm:pt>
    <dgm:pt modelId="{2AFFA41A-833B-49D1-93DB-4B59E0904A8B}" type="sibTrans" cxnId="{0F36A8F3-DE86-4FE0-8151-4B21CFADFE98}">
      <dgm:prSet/>
      <dgm:spPr/>
      <dgm:t>
        <a:bodyPr/>
        <a:lstStyle/>
        <a:p>
          <a:endParaRPr lang="en-GB">
            <a:solidFill>
              <a:schemeClr val="bg1">
                <a:lumMod val="25000"/>
              </a:schemeClr>
            </a:solidFill>
          </a:endParaRPr>
        </a:p>
      </dgm:t>
    </dgm:pt>
    <dgm:pt modelId="{1372021A-B473-4101-A4BF-E33BE444E848}">
      <dgm:prSet/>
      <dgm:spPr/>
      <dgm:t>
        <a:bodyPr/>
        <a:lstStyle/>
        <a:p>
          <a:r>
            <a:rPr lang="en-GB">
              <a:solidFill>
                <a:schemeClr val="bg1">
                  <a:lumMod val="25000"/>
                </a:schemeClr>
              </a:solidFill>
            </a:rPr>
            <a:t>Extendable and pluggable</a:t>
          </a:r>
          <a:endParaRPr lang="en-GB" dirty="0">
            <a:solidFill>
              <a:schemeClr val="bg1">
                <a:lumMod val="25000"/>
              </a:schemeClr>
            </a:solidFill>
          </a:endParaRPr>
        </a:p>
      </dgm:t>
    </dgm:pt>
    <dgm:pt modelId="{C53A6419-6E76-4F8E-AD90-33D1E0F17828}" type="parTrans" cxnId="{888A5FD6-0A31-4CA3-845D-BA01D5A03A36}">
      <dgm:prSet/>
      <dgm:spPr/>
      <dgm:t>
        <a:bodyPr/>
        <a:lstStyle/>
        <a:p>
          <a:endParaRPr lang="en-GB">
            <a:solidFill>
              <a:schemeClr val="bg1">
                <a:lumMod val="25000"/>
              </a:schemeClr>
            </a:solidFill>
          </a:endParaRPr>
        </a:p>
      </dgm:t>
    </dgm:pt>
    <dgm:pt modelId="{315E8DC9-3A3F-44BD-8378-740EC8A6D16E}" type="sibTrans" cxnId="{888A5FD6-0A31-4CA3-845D-BA01D5A03A36}">
      <dgm:prSet/>
      <dgm:spPr/>
      <dgm:t>
        <a:bodyPr/>
        <a:lstStyle/>
        <a:p>
          <a:endParaRPr lang="en-GB">
            <a:solidFill>
              <a:schemeClr val="bg1">
                <a:lumMod val="25000"/>
              </a:schemeClr>
            </a:solidFill>
          </a:endParaRPr>
        </a:p>
      </dgm:t>
    </dgm:pt>
    <dgm:pt modelId="{C506003D-295F-468E-87CE-CF187FB471B2}">
      <dgm:prSet/>
      <dgm:spPr/>
      <dgm:t>
        <a:bodyPr/>
        <a:lstStyle/>
        <a:p>
          <a:r>
            <a:rPr lang="en-GB" dirty="0">
              <a:solidFill>
                <a:schemeClr val="bg1">
                  <a:lumMod val="25000"/>
                </a:schemeClr>
              </a:solidFill>
            </a:rPr>
            <a:t>Auto scaling and hyper scale</a:t>
          </a:r>
        </a:p>
      </dgm:t>
    </dgm:pt>
    <dgm:pt modelId="{C1A5C248-3F6D-4F13-AAEB-A99DB9F93AC7}" type="parTrans" cxnId="{BA4EA9BC-0057-49B5-B8A0-CB6463CBDB4F}">
      <dgm:prSet/>
      <dgm:spPr/>
      <dgm:t>
        <a:bodyPr/>
        <a:lstStyle/>
        <a:p>
          <a:endParaRPr lang="en-GB">
            <a:solidFill>
              <a:schemeClr val="bg1">
                <a:lumMod val="25000"/>
              </a:schemeClr>
            </a:solidFill>
          </a:endParaRPr>
        </a:p>
      </dgm:t>
    </dgm:pt>
    <dgm:pt modelId="{93D0317B-6EEE-40C3-802A-D44C3308335C}" type="sibTrans" cxnId="{BA4EA9BC-0057-49B5-B8A0-CB6463CBDB4F}">
      <dgm:prSet/>
      <dgm:spPr/>
      <dgm:t>
        <a:bodyPr/>
        <a:lstStyle/>
        <a:p>
          <a:endParaRPr lang="en-GB">
            <a:solidFill>
              <a:schemeClr val="bg1">
                <a:lumMod val="25000"/>
              </a:schemeClr>
            </a:solidFill>
          </a:endParaRPr>
        </a:p>
      </dgm:t>
    </dgm:pt>
    <dgm:pt modelId="{CC4FC5CE-486B-4509-AFF1-EA969A1C3FED}">
      <dgm:prSet/>
      <dgm:spPr/>
      <dgm:t>
        <a:bodyPr/>
        <a:lstStyle/>
        <a:p>
          <a:r>
            <a:rPr lang="en-GB">
              <a:solidFill>
                <a:schemeClr val="bg1">
                  <a:lumMod val="25000"/>
                </a:schemeClr>
              </a:solidFill>
            </a:rPr>
            <a:t>Run stateful services with persistence</a:t>
          </a:r>
          <a:endParaRPr lang="en-GB" dirty="0">
            <a:solidFill>
              <a:schemeClr val="bg1">
                <a:lumMod val="25000"/>
              </a:schemeClr>
            </a:solidFill>
          </a:endParaRPr>
        </a:p>
      </dgm:t>
    </dgm:pt>
    <dgm:pt modelId="{5AE99619-B869-4B16-92BF-09F092DE8A1B}" type="parTrans" cxnId="{EC587ED9-338C-40EE-AA57-C0345DE384E1}">
      <dgm:prSet/>
      <dgm:spPr/>
      <dgm:t>
        <a:bodyPr/>
        <a:lstStyle/>
        <a:p>
          <a:endParaRPr lang="en-GB">
            <a:solidFill>
              <a:schemeClr val="bg1">
                <a:lumMod val="25000"/>
              </a:schemeClr>
            </a:solidFill>
          </a:endParaRPr>
        </a:p>
      </dgm:t>
    </dgm:pt>
    <dgm:pt modelId="{67939098-49AE-4A52-A7E8-C1C0ACFC2EF0}" type="sibTrans" cxnId="{EC587ED9-338C-40EE-AA57-C0345DE384E1}">
      <dgm:prSet/>
      <dgm:spPr/>
      <dgm:t>
        <a:bodyPr/>
        <a:lstStyle/>
        <a:p>
          <a:endParaRPr lang="en-GB">
            <a:solidFill>
              <a:schemeClr val="bg1">
                <a:lumMod val="25000"/>
              </a:schemeClr>
            </a:solidFill>
          </a:endParaRPr>
        </a:p>
      </dgm:t>
    </dgm:pt>
    <dgm:pt modelId="{A48B73D6-5B7E-40BD-BF87-C46469E2278C}">
      <dgm:prSet/>
      <dgm:spPr/>
      <dgm:t>
        <a:bodyPr/>
        <a:lstStyle/>
        <a:p>
          <a:r>
            <a:rPr lang="en-GB">
              <a:solidFill>
                <a:schemeClr val="bg1">
                  <a:lumMod val="25000"/>
                </a:schemeClr>
              </a:solidFill>
            </a:rPr>
            <a:t>Health monitoring </a:t>
          </a:r>
          <a:endParaRPr lang="en-GB" dirty="0">
            <a:solidFill>
              <a:schemeClr val="bg1">
                <a:lumMod val="25000"/>
              </a:schemeClr>
            </a:solidFill>
          </a:endParaRPr>
        </a:p>
      </dgm:t>
    </dgm:pt>
    <dgm:pt modelId="{9C9070B4-DC42-41BF-A975-8C4D19A4B638}" type="parTrans" cxnId="{E458BC1D-B02C-4E94-980B-BCBB2FC978CE}">
      <dgm:prSet/>
      <dgm:spPr/>
      <dgm:t>
        <a:bodyPr/>
        <a:lstStyle/>
        <a:p>
          <a:endParaRPr lang="en-GB">
            <a:solidFill>
              <a:schemeClr val="bg1">
                <a:lumMod val="25000"/>
              </a:schemeClr>
            </a:solidFill>
          </a:endParaRPr>
        </a:p>
      </dgm:t>
    </dgm:pt>
    <dgm:pt modelId="{DBB72583-4D36-4C8A-B6C3-7C2B36959244}" type="sibTrans" cxnId="{E458BC1D-B02C-4E94-980B-BCBB2FC978CE}">
      <dgm:prSet/>
      <dgm:spPr/>
      <dgm:t>
        <a:bodyPr/>
        <a:lstStyle/>
        <a:p>
          <a:endParaRPr lang="en-GB">
            <a:solidFill>
              <a:schemeClr val="bg1">
                <a:lumMod val="25000"/>
              </a:schemeClr>
            </a:solidFill>
          </a:endParaRPr>
        </a:p>
      </dgm:t>
    </dgm:pt>
    <dgm:pt modelId="{16079B4B-EECC-4B87-9471-D997C82F4C44}">
      <dgm:prSet/>
      <dgm:spPr/>
      <dgm:t>
        <a:bodyPr/>
        <a:lstStyle/>
        <a:p>
          <a:r>
            <a:rPr lang="en-GB" dirty="0">
              <a:solidFill>
                <a:schemeClr val="bg1">
                  <a:lumMod val="25000"/>
                </a:schemeClr>
              </a:solidFill>
            </a:rPr>
            <a:t>Declaratively define applications</a:t>
          </a:r>
        </a:p>
      </dgm:t>
    </dgm:pt>
    <dgm:pt modelId="{A0BA3B85-7C73-479A-8E41-C29EDB342890}" type="parTrans" cxnId="{0938AD69-2E24-4B6B-9DAE-E63041B808FB}">
      <dgm:prSet/>
      <dgm:spPr/>
      <dgm:t>
        <a:bodyPr/>
        <a:lstStyle/>
        <a:p>
          <a:endParaRPr lang="en-GB">
            <a:solidFill>
              <a:schemeClr val="bg1">
                <a:lumMod val="25000"/>
              </a:schemeClr>
            </a:solidFill>
          </a:endParaRPr>
        </a:p>
      </dgm:t>
    </dgm:pt>
    <dgm:pt modelId="{3A8548E3-7D76-4FB1-BA9F-51A160933119}" type="sibTrans" cxnId="{0938AD69-2E24-4B6B-9DAE-E63041B808FB}">
      <dgm:prSet/>
      <dgm:spPr/>
      <dgm:t>
        <a:bodyPr/>
        <a:lstStyle/>
        <a:p>
          <a:endParaRPr lang="en-GB">
            <a:solidFill>
              <a:schemeClr val="bg1">
                <a:lumMod val="25000"/>
              </a:schemeClr>
            </a:solidFill>
          </a:endParaRPr>
        </a:p>
      </dgm:t>
    </dgm:pt>
    <dgm:pt modelId="{3CB1819F-446C-4808-A8A0-6CFE67FE3BC7}">
      <dgm:prSet/>
      <dgm:spPr/>
      <dgm:t>
        <a:bodyPr/>
        <a:lstStyle/>
        <a:p>
          <a:r>
            <a:rPr lang="en-GB" dirty="0">
              <a:solidFill>
                <a:schemeClr val="bg1">
                  <a:lumMod val="25000"/>
                </a:schemeClr>
              </a:solidFill>
            </a:rPr>
            <a:t>Rolling updates</a:t>
          </a:r>
        </a:p>
      </dgm:t>
    </dgm:pt>
    <dgm:pt modelId="{10B897E2-B415-42FA-B10E-65DBAD58A7D8}" type="parTrans" cxnId="{3DCD8569-8AC5-4EC1-BDDC-C1A867891A05}">
      <dgm:prSet/>
      <dgm:spPr/>
      <dgm:t>
        <a:bodyPr/>
        <a:lstStyle/>
        <a:p>
          <a:endParaRPr lang="en-GB">
            <a:solidFill>
              <a:schemeClr val="bg1">
                <a:lumMod val="25000"/>
              </a:schemeClr>
            </a:solidFill>
          </a:endParaRPr>
        </a:p>
      </dgm:t>
    </dgm:pt>
    <dgm:pt modelId="{5482D8BF-E48E-4093-ABD9-D78829215507}" type="sibTrans" cxnId="{3DCD8569-8AC5-4EC1-BDDC-C1A867891A05}">
      <dgm:prSet/>
      <dgm:spPr/>
      <dgm:t>
        <a:bodyPr/>
        <a:lstStyle/>
        <a:p>
          <a:endParaRPr lang="en-GB">
            <a:solidFill>
              <a:schemeClr val="bg1">
                <a:lumMod val="25000"/>
              </a:schemeClr>
            </a:solidFill>
          </a:endParaRPr>
        </a:p>
      </dgm:t>
    </dgm:pt>
    <dgm:pt modelId="{9DDEDED7-556D-4734-9255-99755E7CB29B}">
      <dgm:prSet/>
      <dgm:spPr/>
      <dgm:t>
        <a:bodyPr/>
        <a:lstStyle/>
        <a:p>
          <a:r>
            <a:rPr lang="en-GB" dirty="0">
              <a:solidFill>
                <a:schemeClr val="bg1">
                  <a:lumMod val="25000"/>
                </a:schemeClr>
              </a:solidFill>
            </a:rPr>
            <a:t>Service failover &amp; workload optimization</a:t>
          </a:r>
        </a:p>
      </dgm:t>
    </dgm:pt>
    <dgm:pt modelId="{4718CA10-D369-4DCA-905A-52CB015C7351}" type="parTrans" cxnId="{9DB0B351-0B72-44A1-8C2A-0EC94766B12E}">
      <dgm:prSet/>
      <dgm:spPr/>
      <dgm:t>
        <a:bodyPr/>
        <a:lstStyle/>
        <a:p>
          <a:endParaRPr lang="en-GB">
            <a:solidFill>
              <a:schemeClr val="bg1">
                <a:lumMod val="25000"/>
              </a:schemeClr>
            </a:solidFill>
          </a:endParaRPr>
        </a:p>
      </dgm:t>
    </dgm:pt>
    <dgm:pt modelId="{70CD58F9-1EBE-44A5-8A93-7418F43449F9}" type="sibTrans" cxnId="{9DB0B351-0B72-44A1-8C2A-0EC94766B12E}">
      <dgm:prSet/>
      <dgm:spPr/>
      <dgm:t>
        <a:bodyPr/>
        <a:lstStyle/>
        <a:p>
          <a:endParaRPr lang="en-GB">
            <a:solidFill>
              <a:schemeClr val="bg1">
                <a:lumMod val="25000"/>
              </a:schemeClr>
            </a:solidFill>
          </a:endParaRPr>
        </a:p>
      </dgm:t>
    </dgm:pt>
    <dgm:pt modelId="{D6D2B353-8F07-4059-BFB0-F87CC1B8EE68}">
      <dgm:prSet/>
      <dgm:spPr/>
      <dgm:t>
        <a:bodyPr/>
        <a:lstStyle/>
        <a:p>
          <a:r>
            <a:rPr lang="en-GB" dirty="0">
              <a:solidFill>
                <a:schemeClr val="bg1">
                  <a:lumMod val="25000"/>
                </a:schemeClr>
              </a:solidFill>
            </a:rPr>
            <a:t>Secure with policies</a:t>
          </a:r>
        </a:p>
      </dgm:t>
    </dgm:pt>
    <dgm:pt modelId="{522A8245-4008-479E-AD56-734939553FE6}" type="parTrans" cxnId="{6A85F9E1-C47E-4B9B-9565-17FC7FB90A72}">
      <dgm:prSet/>
      <dgm:spPr/>
      <dgm:t>
        <a:bodyPr/>
        <a:lstStyle/>
        <a:p>
          <a:endParaRPr lang="en-GB">
            <a:solidFill>
              <a:schemeClr val="bg1">
                <a:lumMod val="25000"/>
              </a:schemeClr>
            </a:solidFill>
          </a:endParaRPr>
        </a:p>
      </dgm:t>
    </dgm:pt>
    <dgm:pt modelId="{637F84A3-C290-4343-AC7E-0A1E763FA2AE}" type="sibTrans" cxnId="{6A85F9E1-C47E-4B9B-9565-17FC7FB90A72}">
      <dgm:prSet/>
      <dgm:spPr/>
      <dgm:t>
        <a:bodyPr/>
        <a:lstStyle/>
        <a:p>
          <a:endParaRPr lang="en-GB">
            <a:solidFill>
              <a:schemeClr val="bg1">
                <a:lumMod val="25000"/>
              </a:schemeClr>
            </a:solidFill>
          </a:endParaRPr>
        </a:p>
      </dgm:t>
    </dgm:pt>
    <dgm:pt modelId="{920DD2FB-EC69-4930-B1DF-BD9BFA4D7F3B}">
      <dgm:prSet/>
      <dgm:spPr/>
      <dgm:t>
        <a:bodyPr/>
        <a:lstStyle/>
        <a:p>
          <a:r>
            <a:rPr lang="en-GB">
              <a:solidFill>
                <a:schemeClr val="bg1">
                  <a:lumMod val="25000"/>
                </a:schemeClr>
              </a:solidFill>
            </a:rPr>
            <a:t>Role based access</a:t>
          </a:r>
          <a:endParaRPr lang="en-GB" dirty="0">
            <a:solidFill>
              <a:schemeClr val="bg1">
                <a:lumMod val="25000"/>
              </a:schemeClr>
            </a:solidFill>
          </a:endParaRPr>
        </a:p>
      </dgm:t>
    </dgm:pt>
    <dgm:pt modelId="{319AAFE7-6FD5-4456-B934-10099EFD090F}" type="parTrans" cxnId="{BDBCE288-5787-4870-BAEF-252B3866AFFD}">
      <dgm:prSet/>
      <dgm:spPr/>
      <dgm:t>
        <a:bodyPr/>
        <a:lstStyle/>
        <a:p>
          <a:endParaRPr lang="en-GB">
            <a:solidFill>
              <a:schemeClr val="bg1">
                <a:lumMod val="25000"/>
              </a:schemeClr>
            </a:solidFill>
          </a:endParaRPr>
        </a:p>
      </dgm:t>
    </dgm:pt>
    <dgm:pt modelId="{6AEE55E8-245A-49B9-954B-A54305032248}" type="sibTrans" cxnId="{BDBCE288-5787-4870-BAEF-252B3866AFFD}">
      <dgm:prSet/>
      <dgm:spPr/>
      <dgm:t>
        <a:bodyPr/>
        <a:lstStyle/>
        <a:p>
          <a:endParaRPr lang="en-GB">
            <a:solidFill>
              <a:schemeClr val="bg1">
                <a:lumMod val="25000"/>
              </a:schemeClr>
            </a:solidFill>
          </a:endParaRPr>
        </a:p>
      </dgm:t>
    </dgm:pt>
    <dgm:pt modelId="{D8C7FA7B-19D9-4FA3-9B87-A73A85BB5883}">
      <dgm:prSet/>
      <dgm:spPr/>
      <dgm:t>
        <a:bodyPr/>
        <a:lstStyle/>
        <a:p>
          <a:r>
            <a:rPr lang="en-GB" dirty="0">
              <a:solidFill>
                <a:schemeClr val="bg1">
                  <a:lumMod val="25000"/>
                </a:schemeClr>
              </a:solidFill>
            </a:rPr>
            <a:t>Multi-tenancy</a:t>
          </a:r>
        </a:p>
      </dgm:t>
    </dgm:pt>
    <dgm:pt modelId="{88B7E165-C6F3-4ECC-AC6B-FADAB49A1D96}" type="parTrans" cxnId="{A490C77E-A00E-479D-9759-1488996769D1}">
      <dgm:prSet/>
      <dgm:spPr/>
      <dgm:t>
        <a:bodyPr/>
        <a:lstStyle/>
        <a:p>
          <a:endParaRPr lang="en-GB">
            <a:solidFill>
              <a:schemeClr val="bg1">
                <a:lumMod val="25000"/>
              </a:schemeClr>
            </a:solidFill>
          </a:endParaRPr>
        </a:p>
      </dgm:t>
    </dgm:pt>
    <dgm:pt modelId="{DA6B95DC-5176-4E4F-B0A2-6C9B5299C781}" type="sibTrans" cxnId="{A490C77E-A00E-479D-9759-1488996769D1}">
      <dgm:prSet/>
      <dgm:spPr/>
      <dgm:t>
        <a:bodyPr/>
        <a:lstStyle/>
        <a:p>
          <a:endParaRPr lang="en-GB">
            <a:solidFill>
              <a:schemeClr val="bg1">
                <a:lumMod val="25000"/>
              </a:schemeClr>
            </a:solidFill>
          </a:endParaRPr>
        </a:p>
      </dgm:t>
    </dgm:pt>
    <dgm:pt modelId="{A8B2F337-4B25-477B-9457-97E3EBE91FA0}" type="pres">
      <dgm:prSet presAssocID="{09DD2671-7F8E-469C-B736-38DDDD8B9E6D}" presName="Name0" presStyleCnt="0">
        <dgm:presLayoutVars>
          <dgm:dir/>
          <dgm:resizeHandles val="exact"/>
        </dgm:presLayoutVars>
      </dgm:prSet>
      <dgm:spPr/>
    </dgm:pt>
    <dgm:pt modelId="{9BA43A8D-96EB-4D5B-B5BA-11936CC59BF3}" type="pres">
      <dgm:prSet presAssocID="{9D3E7825-F783-4B7F-8A67-C4F2D27BD907}" presName="composite" presStyleCnt="0"/>
      <dgm:spPr/>
    </dgm:pt>
    <dgm:pt modelId="{6568A124-30FB-4EC3-ACDB-7182A9797F84}" type="pres">
      <dgm:prSet presAssocID="{9D3E7825-F783-4B7F-8A67-C4F2D27BD907}" presName="rect1" presStyleLbl="trAlignAcc1" presStyleIdx="0" presStyleCnt="12">
        <dgm:presLayoutVars>
          <dgm:bulletEnabled val="1"/>
        </dgm:presLayoutVars>
      </dgm:prSet>
      <dgm:spPr/>
    </dgm:pt>
    <dgm:pt modelId="{0073E14D-8B38-4BBC-82F3-23B320DB892D}" type="pres">
      <dgm:prSet presAssocID="{9D3E7825-F783-4B7F-8A67-C4F2D27BD907}" presName="rect2" presStyleLbl="fgImgPlace1" presStyleIdx="0" presStyleCnt="12"/>
      <dgm:spPr/>
    </dgm:pt>
    <dgm:pt modelId="{5CC17FB0-0B5A-4B73-BDCE-2139AD3F6F99}" type="pres">
      <dgm:prSet presAssocID="{E474525F-5DE3-4872-8E87-0653D70431EB}" presName="sibTrans" presStyleCnt="0"/>
      <dgm:spPr/>
    </dgm:pt>
    <dgm:pt modelId="{92584A01-3E6C-4CDD-B86C-412D190883AA}" type="pres">
      <dgm:prSet presAssocID="{A538198A-5F3A-4F20-9ED3-D8A5D2E73AB9}" presName="composite" presStyleCnt="0"/>
      <dgm:spPr/>
    </dgm:pt>
    <dgm:pt modelId="{283A5536-FEA8-411D-A25F-29ECADA92393}" type="pres">
      <dgm:prSet presAssocID="{A538198A-5F3A-4F20-9ED3-D8A5D2E73AB9}" presName="rect1" presStyleLbl="trAlignAcc1" presStyleIdx="1" presStyleCnt="12">
        <dgm:presLayoutVars>
          <dgm:bulletEnabled val="1"/>
        </dgm:presLayoutVars>
      </dgm:prSet>
      <dgm:spPr/>
    </dgm:pt>
    <dgm:pt modelId="{E9A0F68F-0850-4E8E-AEA7-E14EBA99E48B}" type="pres">
      <dgm:prSet presAssocID="{A538198A-5F3A-4F20-9ED3-D8A5D2E73AB9}" presName="rect2" presStyleLbl="fgImgPlace1" presStyleIdx="1" presStyleCnt="12"/>
      <dgm:spPr/>
    </dgm:pt>
    <dgm:pt modelId="{6619814D-8294-47C2-B133-C7E303B9CEA2}" type="pres">
      <dgm:prSet presAssocID="{2AFFA41A-833B-49D1-93DB-4B59E0904A8B}" presName="sibTrans" presStyleCnt="0"/>
      <dgm:spPr/>
    </dgm:pt>
    <dgm:pt modelId="{AB5F6A60-A431-4F50-9885-259985F607FF}" type="pres">
      <dgm:prSet presAssocID="{1372021A-B473-4101-A4BF-E33BE444E848}" presName="composite" presStyleCnt="0"/>
      <dgm:spPr/>
    </dgm:pt>
    <dgm:pt modelId="{97C0DB1F-280D-4FEA-B692-D242DE01AD11}" type="pres">
      <dgm:prSet presAssocID="{1372021A-B473-4101-A4BF-E33BE444E848}" presName="rect1" presStyleLbl="trAlignAcc1" presStyleIdx="2" presStyleCnt="12">
        <dgm:presLayoutVars>
          <dgm:bulletEnabled val="1"/>
        </dgm:presLayoutVars>
      </dgm:prSet>
      <dgm:spPr/>
    </dgm:pt>
    <dgm:pt modelId="{A0AC24A5-DBA2-4A6A-BD94-A1A86362FC6F}" type="pres">
      <dgm:prSet presAssocID="{1372021A-B473-4101-A4BF-E33BE444E848}" presName="rect2" presStyleLbl="fgImgPlace1" presStyleIdx="2" presStyleCnt="12"/>
      <dgm:spPr/>
    </dgm:pt>
    <dgm:pt modelId="{A8881B93-9386-4EA4-8B02-8784025A2758}" type="pres">
      <dgm:prSet presAssocID="{315E8DC9-3A3F-44BD-8378-740EC8A6D16E}" presName="sibTrans" presStyleCnt="0"/>
      <dgm:spPr/>
    </dgm:pt>
    <dgm:pt modelId="{D33DFED0-6A6A-4158-AD06-39AF6D7FEBFE}" type="pres">
      <dgm:prSet presAssocID="{C506003D-295F-468E-87CE-CF187FB471B2}" presName="composite" presStyleCnt="0"/>
      <dgm:spPr/>
    </dgm:pt>
    <dgm:pt modelId="{08EE9098-0881-415D-AAB5-8B7BDCC8B470}" type="pres">
      <dgm:prSet presAssocID="{C506003D-295F-468E-87CE-CF187FB471B2}" presName="rect1" presStyleLbl="trAlignAcc1" presStyleIdx="3" presStyleCnt="12">
        <dgm:presLayoutVars>
          <dgm:bulletEnabled val="1"/>
        </dgm:presLayoutVars>
      </dgm:prSet>
      <dgm:spPr/>
    </dgm:pt>
    <dgm:pt modelId="{5CE970F0-2FF1-4CC2-A926-CF5AD8D2D376}" type="pres">
      <dgm:prSet presAssocID="{C506003D-295F-468E-87CE-CF187FB471B2}" presName="rect2" presStyleLbl="fgImgPlace1" presStyleIdx="3" presStyleCnt="12"/>
      <dgm:spPr/>
    </dgm:pt>
    <dgm:pt modelId="{EAAB8A18-8202-4ACF-9608-6149112F282D}" type="pres">
      <dgm:prSet presAssocID="{93D0317B-6EEE-40C3-802A-D44C3308335C}" presName="sibTrans" presStyleCnt="0"/>
      <dgm:spPr/>
    </dgm:pt>
    <dgm:pt modelId="{A087590F-E1CF-4283-AD44-6B164A48C095}" type="pres">
      <dgm:prSet presAssocID="{CC4FC5CE-486B-4509-AFF1-EA969A1C3FED}" presName="composite" presStyleCnt="0"/>
      <dgm:spPr/>
    </dgm:pt>
    <dgm:pt modelId="{B785BE05-AC82-425F-94A1-96C049B7F41C}" type="pres">
      <dgm:prSet presAssocID="{CC4FC5CE-486B-4509-AFF1-EA969A1C3FED}" presName="rect1" presStyleLbl="trAlignAcc1" presStyleIdx="4" presStyleCnt="12">
        <dgm:presLayoutVars>
          <dgm:bulletEnabled val="1"/>
        </dgm:presLayoutVars>
      </dgm:prSet>
      <dgm:spPr/>
    </dgm:pt>
    <dgm:pt modelId="{55B8564D-6614-45BD-A333-D35EF0E29F08}" type="pres">
      <dgm:prSet presAssocID="{CC4FC5CE-486B-4509-AFF1-EA969A1C3FED}" presName="rect2" presStyleLbl="fgImgPlace1" presStyleIdx="4" presStyleCnt="12"/>
      <dgm:spPr/>
    </dgm:pt>
    <dgm:pt modelId="{C049C4E1-3DCC-4E9F-A2EA-F3CEA3BE5294}" type="pres">
      <dgm:prSet presAssocID="{67939098-49AE-4A52-A7E8-C1C0ACFC2EF0}" presName="sibTrans" presStyleCnt="0"/>
      <dgm:spPr/>
    </dgm:pt>
    <dgm:pt modelId="{0270D583-702C-4CC7-A57D-FFA83EA2A185}" type="pres">
      <dgm:prSet presAssocID="{A48B73D6-5B7E-40BD-BF87-C46469E2278C}" presName="composite" presStyleCnt="0"/>
      <dgm:spPr/>
    </dgm:pt>
    <dgm:pt modelId="{7D743581-8066-42E8-BC33-9B5B0B3F9A9C}" type="pres">
      <dgm:prSet presAssocID="{A48B73D6-5B7E-40BD-BF87-C46469E2278C}" presName="rect1" presStyleLbl="trAlignAcc1" presStyleIdx="5" presStyleCnt="12">
        <dgm:presLayoutVars>
          <dgm:bulletEnabled val="1"/>
        </dgm:presLayoutVars>
      </dgm:prSet>
      <dgm:spPr/>
    </dgm:pt>
    <dgm:pt modelId="{DC2AF9FF-F4C3-49FA-8023-8127B41060B2}" type="pres">
      <dgm:prSet presAssocID="{A48B73D6-5B7E-40BD-BF87-C46469E2278C}" presName="rect2" presStyleLbl="fgImgPlace1" presStyleIdx="5" presStyleCnt="12"/>
      <dgm:spPr/>
    </dgm:pt>
    <dgm:pt modelId="{9A045B84-81B9-4BBB-845B-DE774B9EAC14}" type="pres">
      <dgm:prSet presAssocID="{DBB72583-4D36-4C8A-B6C3-7C2B36959244}" presName="sibTrans" presStyleCnt="0"/>
      <dgm:spPr/>
    </dgm:pt>
    <dgm:pt modelId="{66A48B32-44AF-4083-B081-048B8A1C3A24}" type="pres">
      <dgm:prSet presAssocID="{16079B4B-EECC-4B87-9471-D997C82F4C44}" presName="composite" presStyleCnt="0"/>
      <dgm:spPr/>
    </dgm:pt>
    <dgm:pt modelId="{74FFB156-143E-43B6-9E2D-B04F323B20CB}" type="pres">
      <dgm:prSet presAssocID="{16079B4B-EECC-4B87-9471-D997C82F4C44}" presName="rect1" presStyleLbl="trAlignAcc1" presStyleIdx="6" presStyleCnt="12">
        <dgm:presLayoutVars>
          <dgm:bulletEnabled val="1"/>
        </dgm:presLayoutVars>
      </dgm:prSet>
      <dgm:spPr/>
    </dgm:pt>
    <dgm:pt modelId="{97329EFE-9B1B-4228-9B01-EB46A6EF1AA1}" type="pres">
      <dgm:prSet presAssocID="{16079B4B-EECC-4B87-9471-D997C82F4C44}" presName="rect2" presStyleLbl="fgImgPlace1" presStyleIdx="6" presStyleCnt="12"/>
      <dgm:spPr/>
    </dgm:pt>
    <dgm:pt modelId="{E305721E-DE49-42F4-8B6A-6BDECEE9B75B}" type="pres">
      <dgm:prSet presAssocID="{3A8548E3-7D76-4FB1-BA9F-51A160933119}" presName="sibTrans" presStyleCnt="0"/>
      <dgm:spPr/>
    </dgm:pt>
    <dgm:pt modelId="{DB12A322-6BF5-4650-95AA-4A748FB1DD24}" type="pres">
      <dgm:prSet presAssocID="{3CB1819F-446C-4808-A8A0-6CFE67FE3BC7}" presName="composite" presStyleCnt="0"/>
      <dgm:spPr/>
    </dgm:pt>
    <dgm:pt modelId="{B717C45D-01BA-41A6-809E-A90C2EEE7D77}" type="pres">
      <dgm:prSet presAssocID="{3CB1819F-446C-4808-A8A0-6CFE67FE3BC7}" presName="rect1" presStyleLbl="trAlignAcc1" presStyleIdx="7" presStyleCnt="12">
        <dgm:presLayoutVars>
          <dgm:bulletEnabled val="1"/>
        </dgm:presLayoutVars>
      </dgm:prSet>
      <dgm:spPr/>
    </dgm:pt>
    <dgm:pt modelId="{1B49A26B-DDBC-46F5-A8A3-6A5982AF7016}" type="pres">
      <dgm:prSet presAssocID="{3CB1819F-446C-4808-A8A0-6CFE67FE3BC7}" presName="rect2" presStyleLbl="fgImgPlace1" presStyleIdx="7" presStyleCnt="12"/>
      <dgm:spPr/>
    </dgm:pt>
    <dgm:pt modelId="{1A9D4B6A-8423-443A-8C41-0D0C989FA490}" type="pres">
      <dgm:prSet presAssocID="{5482D8BF-E48E-4093-ABD9-D78829215507}" presName="sibTrans" presStyleCnt="0"/>
      <dgm:spPr/>
    </dgm:pt>
    <dgm:pt modelId="{C72254D5-27C8-4A3F-A060-4B66088DC31E}" type="pres">
      <dgm:prSet presAssocID="{9DDEDED7-556D-4734-9255-99755E7CB29B}" presName="composite" presStyleCnt="0"/>
      <dgm:spPr/>
    </dgm:pt>
    <dgm:pt modelId="{EB7D3A6C-48DD-4AD6-9EE5-D62596968120}" type="pres">
      <dgm:prSet presAssocID="{9DDEDED7-556D-4734-9255-99755E7CB29B}" presName="rect1" presStyleLbl="trAlignAcc1" presStyleIdx="8" presStyleCnt="12">
        <dgm:presLayoutVars>
          <dgm:bulletEnabled val="1"/>
        </dgm:presLayoutVars>
      </dgm:prSet>
      <dgm:spPr/>
    </dgm:pt>
    <dgm:pt modelId="{399E1A52-8CB1-4C09-8DE5-9A4768681A3C}" type="pres">
      <dgm:prSet presAssocID="{9DDEDED7-556D-4734-9255-99755E7CB29B}" presName="rect2" presStyleLbl="fgImgPlace1" presStyleIdx="8" presStyleCnt="12"/>
      <dgm:spPr/>
    </dgm:pt>
    <dgm:pt modelId="{600ABADE-7A7B-4825-AABF-98F8EBD70DF9}" type="pres">
      <dgm:prSet presAssocID="{70CD58F9-1EBE-44A5-8A93-7418F43449F9}" presName="sibTrans" presStyleCnt="0"/>
      <dgm:spPr/>
    </dgm:pt>
    <dgm:pt modelId="{97F5C08F-EFF0-455D-9BAD-B937D86F9485}" type="pres">
      <dgm:prSet presAssocID="{D6D2B353-8F07-4059-BFB0-F87CC1B8EE68}" presName="composite" presStyleCnt="0"/>
      <dgm:spPr/>
    </dgm:pt>
    <dgm:pt modelId="{820CEC75-F6B4-4284-BB6E-56C9CBD17D2D}" type="pres">
      <dgm:prSet presAssocID="{D6D2B353-8F07-4059-BFB0-F87CC1B8EE68}" presName="rect1" presStyleLbl="trAlignAcc1" presStyleIdx="9" presStyleCnt="12">
        <dgm:presLayoutVars>
          <dgm:bulletEnabled val="1"/>
        </dgm:presLayoutVars>
      </dgm:prSet>
      <dgm:spPr/>
    </dgm:pt>
    <dgm:pt modelId="{C65422F9-8BE8-4B3E-AAD2-4D8DD251CCB3}" type="pres">
      <dgm:prSet presAssocID="{D6D2B353-8F07-4059-BFB0-F87CC1B8EE68}" presName="rect2" presStyleLbl="fgImgPlace1" presStyleIdx="9" presStyleCnt="12"/>
      <dgm:spPr/>
    </dgm:pt>
    <dgm:pt modelId="{8FBD18A5-5BD5-4EA0-BC40-882DE4FCB94B}" type="pres">
      <dgm:prSet presAssocID="{637F84A3-C290-4343-AC7E-0A1E763FA2AE}" presName="sibTrans" presStyleCnt="0"/>
      <dgm:spPr/>
    </dgm:pt>
    <dgm:pt modelId="{829DCA27-36BF-418E-8F55-CB5EA762C5FE}" type="pres">
      <dgm:prSet presAssocID="{920DD2FB-EC69-4930-B1DF-BD9BFA4D7F3B}" presName="composite" presStyleCnt="0"/>
      <dgm:spPr/>
    </dgm:pt>
    <dgm:pt modelId="{1F969E25-C535-426B-ACD1-AB42F3E8C5B7}" type="pres">
      <dgm:prSet presAssocID="{920DD2FB-EC69-4930-B1DF-BD9BFA4D7F3B}" presName="rect1" presStyleLbl="trAlignAcc1" presStyleIdx="10" presStyleCnt="12">
        <dgm:presLayoutVars>
          <dgm:bulletEnabled val="1"/>
        </dgm:presLayoutVars>
      </dgm:prSet>
      <dgm:spPr/>
    </dgm:pt>
    <dgm:pt modelId="{40FB85A9-4E8E-45E7-84A0-656705C17A00}" type="pres">
      <dgm:prSet presAssocID="{920DD2FB-EC69-4930-B1DF-BD9BFA4D7F3B}" presName="rect2" presStyleLbl="fgImgPlace1" presStyleIdx="10" presStyleCnt="12"/>
      <dgm:spPr/>
    </dgm:pt>
    <dgm:pt modelId="{11445ABF-744D-43A0-B06F-BF287280CC97}" type="pres">
      <dgm:prSet presAssocID="{6AEE55E8-245A-49B9-954B-A54305032248}" presName="sibTrans" presStyleCnt="0"/>
      <dgm:spPr/>
    </dgm:pt>
    <dgm:pt modelId="{6544A2C5-CD20-4CE0-9EE4-44394A3A9DA7}" type="pres">
      <dgm:prSet presAssocID="{D8C7FA7B-19D9-4FA3-9B87-A73A85BB5883}" presName="composite" presStyleCnt="0"/>
      <dgm:spPr/>
    </dgm:pt>
    <dgm:pt modelId="{979B63EF-11B8-4973-9025-B620F904DB5F}" type="pres">
      <dgm:prSet presAssocID="{D8C7FA7B-19D9-4FA3-9B87-A73A85BB5883}" presName="rect1" presStyleLbl="trAlignAcc1" presStyleIdx="11" presStyleCnt="12">
        <dgm:presLayoutVars>
          <dgm:bulletEnabled val="1"/>
        </dgm:presLayoutVars>
      </dgm:prSet>
      <dgm:spPr/>
    </dgm:pt>
    <dgm:pt modelId="{97C6D6AC-3156-4AFC-9DA4-2D9EFD8ACAE3}" type="pres">
      <dgm:prSet presAssocID="{D8C7FA7B-19D9-4FA3-9B87-A73A85BB5883}" presName="rect2" presStyleLbl="fgImgPlace1" presStyleIdx="11" presStyleCnt="12"/>
      <dgm:spPr/>
    </dgm:pt>
  </dgm:ptLst>
  <dgm:cxnLst>
    <dgm:cxn modelId="{EB294B10-4D12-4AF5-9887-9BB39B241556}" type="presOf" srcId="{1372021A-B473-4101-A4BF-E33BE444E848}" destId="{97C0DB1F-280D-4FEA-B692-D242DE01AD11}" srcOrd="0" destOrd="0" presId="urn:microsoft.com/office/officeart/2008/layout/PictureStrips"/>
    <dgm:cxn modelId="{E458BC1D-B02C-4E94-980B-BCBB2FC978CE}" srcId="{09DD2671-7F8E-469C-B736-38DDDD8B9E6D}" destId="{A48B73D6-5B7E-40BD-BF87-C46469E2278C}" srcOrd="5" destOrd="0" parTransId="{9C9070B4-DC42-41BF-A975-8C4D19A4B638}" sibTransId="{DBB72583-4D36-4C8A-B6C3-7C2B36959244}"/>
    <dgm:cxn modelId="{B4B8EA23-0022-45A6-BAAE-5EB6DF487A77}" type="presOf" srcId="{A48B73D6-5B7E-40BD-BF87-C46469E2278C}" destId="{7D743581-8066-42E8-BC33-9B5B0B3F9A9C}" srcOrd="0" destOrd="0" presId="urn:microsoft.com/office/officeart/2008/layout/PictureStrips"/>
    <dgm:cxn modelId="{1744AA27-056E-421A-AC74-D6BEB0411216}" type="presOf" srcId="{9D3E7825-F783-4B7F-8A67-C4F2D27BD907}" destId="{6568A124-30FB-4EC3-ACDB-7182A9797F84}" srcOrd="0" destOrd="0" presId="urn:microsoft.com/office/officeart/2008/layout/PictureStrips"/>
    <dgm:cxn modelId="{C311AD27-45EA-4BE0-A6D8-22B21F50E542}" type="presOf" srcId="{09DD2671-7F8E-469C-B736-38DDDD8B9E6D}" destId="{A8B2F337-4B25-477B-9457-97E3EBE91FA0}" srcOrd="0" destOrd="0" presId="urn:microsoft.com/office/officeart/2008/layout/PictureStrips"/>
    <dgm:cxn modelId="{15E4DE32-1664-4D32-9D39-33D25113A6B1}" type="presOf" srcId="{A538198A-5F3A-4F20-9ED3-D8A5D2E73AB9}" destId="{283A5536-FEA8-411D-A25F-29ECADA92393}" srcOrd="0" destOrd="0" presId="urn:microsoft.com/office/officeart/2008/layout/PictureStrips"/>
    <dgm:cxn modelId="{A826793A-D765-4F2B-8153-47EAD7D93B50}" type="presOf" srcId="{D6D2B353-8F07-4059-BFB0-F87CC1B8EE68}" destId="{820CEC75-F6B4-4284-BB6E-56C9CBD17D2D}" srcOrd="0" destOrd="0" presId="urn:microsoft.com/office/officeart/2008/layout/PictureStrips"/>
    <dgm:cxn modelId="{61FD2263-3C7A-483F-84A1-4568E5DFACD9}" type="presOf" srcId="{3CB1819F-446C-4808-A8A0-6CFE67FE3BC7}" destId="{B717C45D-01BA-41A6-809E-A90C2EEE7D77}" srcOrd="0" destOrd="0" presId="urn:microsoft.com/office/officeart/2008/layout/PictureStrips"/>
    <dgm:cxn modelId="{3DCD8569-8AC5-4EC1-BDDC-C1A867891A05}" srcId="{09DD2671-7F8E-469C-B736-38DDDD8B9E6D}" destId="{3CB1819F-446C-4808-A8A0-6CFE67FE3BC7}" srcOrd="7" destOrd="0" parTransId="{10B897E2-B415-42FA-B10E-65DBAD58A7D8}" sibTransId="{5482D8BF-E48E-4093-ABD9-D78829215507}"/>
    <dgm:cxn modelId="{0938AD69-2E24-4B6B-9DAE-E63041B808FB}" srcId="{09DD2671-7F8E-469C-B736-38DDDD8B9E6D}" destId="{16079B4B-EECC-4B87-9471-D997C82F4C44}" srcOrd="6" destOrd="0" parTransId="{A0BA3B85-7C73-479A-8E41-C29EDB342890}" sibTransId="{3A8548E3-7D76-4FB1-BA9F-51A160933119}"/>
    <dgm:cxn modelId="{9DB0B351-0B72-44A1-8C2A-0EC94766B12E}" srcId="{09DD2671-7F8E-469C-B736-38DDDD8B9E6D}" destId="{9DDEDED7-556D-4734-9255-99755E7CB29B}" srcOrd="8" destOrd="0" parTransId="{4718CA10-D369-4DCA-905A-52CB015C7351}" sibTransId="{70CD58F9-1EBE-44A5-8A93-7418F43449F9}"/>
    <dgm:cxn modelId="{3427A975-7600-4FDC-BDB0-D80D37F92FB2}" srcId="{09DD2671-7F8E-469C-B736-38DDDD8B9E6D}" destId="{9D3E7825-F783-4B7F-8A67-C4F2D27BD907}" srcOrd="0" destOrd="0" parTransId="{1B43FDD7-7686-4FDD-A715-8A859CBB3891}" sibTransId="{E474525F-5DE3-4872-8E87-0653D70431EB}"/>
    <dgm:cxn modelId="{A490C77E-A00E-479D-9759-1488996769D1}" srcId="{09DD2671-7F8E-469C-B736-38DDDD8B9E6D}" destId="{D8C7FA7B-19D9-4FA3-9B87-A73A85BB5883}" srcOrd="11" destOrd="0" parTransId="{88B7E165-C6F3-4ECC-AC6B-FADAB49A1D96}" sibTransId="{DA6B95DC-5176-4E4F-B0A2-6C9B5299C781}"/>
    <dgm:cxn modelId="{BD771986-B972-4BE6-9305-68585C62269E}" type="presOf" srcId="{C506003D-295F-468E-87CE-CF187FB471B2}" destId="{08EE9098-0881-415D-AAB5-8B7BDCC8B470}" srcOrd="0" destOrd="0" presId="urn:microsoft.com/office/officeart/2008/layout/PictureStrips"/>
    <dgm:cxn modelId="{BDBCE288-5787-4870-BAEF-252B3866AFFD}" srcId="{09DD2671-7F8E-469C-B736-38DDDD8B9E6D}" destId="{920DD2FB-EC69-4930-B1DF-BD9BFA4D7F3B}" srcOrd="10" destOrd="0" parTransId="{319AAFE7-6FD5-4456-B934-10099EFD090F}" sibTransId="{6AEE55E8-245A-49B9-954B-A54305032248}"/>
    <dgm:cxn modelId="{8C76A2B0-F3A5-40A6-B0B0-053E0AC64F2E}" type="presOf" srcId="{D8C7FA7B-19D9-4FA3-9B87-A73A85BB5883}" destId="{979B63EF-11B8-4973-9025-B620F904DB5F}" srcOrd="0" destOrd="0" presId="urn:microsoft.com/office/officeart/2008/layout/PictureStrips"/>
    <dgm:cxn modelId="{BA4EA9BC-0057-49B5-B8A0-CB6463CBDB4F}" srcId="{09DD2671-7F8E-469C-B736-38DDDD8B9E6D}" destId="{C506003D-295F-468E-87CE-CF187FB471B2}" srcOrd="3" destOrd="0" parTransId="{C1A5C248-3F6D-4F13-AAEB-A99DB9F93AC7}" sibTransId="{93D0317B-6EEE-40C3-802A-D44C3308335C}"/>
    <dgm:cxn modelId="{B9F577C2-FDCE-4BA7-BCA9-3E7CBEF3CD55}" type="presOf" srcId="{CC4FC5CE-486B-4509-AFF1-EA969A1C3FED}" destId="{B785BE05-AC82-425F-94A1-96C049B7F41C}" srcOrd="0" destOrd="0" presId="urn:microsoft.com/office/officeart/2008/layout/PictureStrips"/>
    <dgm:cxn modelId="{36837CD2-38BB-4CF9-8AE6-7AEC49F822A5}" type="presOf" srcId="{9DDEDED7-556D-4734-9255-99755E7CB29B}" destId="{EB7D3A6C-48DD-4AD6-9EE5-D62596968120}" srcOrd="0" destOrd="0" presId="urn:microsoft.com/office/officeart/2008/layout/PictureStrips"/>
    <dgm:cxn modelId="{888A5FD6-0A31-4CA3-845D-BA01D5A03A36}" srcId="{09DD2671-7F8E-469C-B736-38DDDD8B9E6D}" destId="{1372021A-B473-4101-A4BF-E33BE444E848}" srcOrd="2" destOrd="0" parTransId="{C53A6419-6E76-4F8E-AD90-33D1E0F17828}" sibTransId="{315E8DC9-3A3F-44BD-8378-740EC8A6D16E}"/>
    <dgm:cxn modelId="{EC587ED9-338C-40EE-AA57-C0345DE384E1}" srcId="{09DD2671-7F8E-469C-B736-38DDDD8B9E6D}" destId="{CC4FC5CE-486B-4509-AFF1-EA969A1C3FED}" srcOrd="4" destOrd="0" parTransId="{5AE99619-B869-4B16-92BF-09F092DE8A1B}" sibTransId="{67939098-49AE-4A52-A7E8-C1C0ACFC2EF0}"/>
    <dgm:cxn modelId="{6A85F9E1-C47E-4B9B-9565-17FC7FB90A72}" srcId="{09DD2671-7F8E-469C-B736-38DDDD8B9E6D}" destId="{D6D2B353-8F07-4059-BFB0-F87CC1B8EE68}" srcOrd="9" destOrd="0" parTransId="{522A8245-4008-479E-AD56-734939553FE6}" sibTransId="{637F84A3-C290-4343-AC7E-0A1E763FA2AE}"/>
    <dgm:cxn modelId="{0F36A8F3-DE86-4FE0-8151-4B21CFADFE98}" srcId="{09DD2671-7F8E-469C-B736-38DDDD8B9E6D}" destId="{A538198A-5F3A-4F20-9ED3-D8A5D2E73AB9}" srcOrd="1" destOrd="0" parTransId="{A2672395-6519-48A7-BBF6-52FC0872617A}" sibTransId="{2AFFA41A-833B-49D1-93DB-4B59E0904A8B}"/>
    <dgm:cxn modelId="{B24B70FF-1D83-4BE5-B8B3-A0B538648ACE}" type="presOf" srcId="{16079B4B-EECC-4B87-9471-D997C82F4C44}" destId="{74FFB156-143E-43B6-9E2D-B04F323B20CB}" srcOrd="0" destOrd="0" presId="urn:microsoft.com/office/officeart/2008/layout/PictureStrips"/>
    <dgm:cxn modelId="{ABC08FFF-A05A-4353-9D20-58DE1DE3A736}" type="presOf" srcId="{920DD2FB-EC69-4930-B1DF-BD9BFA4D7F3B}" destId="{1F969E25-C535-426B-ACD1-AB42F3E8C5B7}" srcOrd="0" destOrd="0" presId="urn:microsoft.com/office/officeart/2008/layout/PictureStrips"/>
    <dgm:cxn modelId="{A8D3C348-B1EF-4D77-B0AD-7BBAE1D61C55}" type="presParOf" srcId="{A8B2F337-4B25-477B-9457-97E3EBE91FA0}" destId="{9BA43A8D-96EB-4D5B-B5BA-11936CC59BF3}" srcOrd="0" destOrd="0" presId="urn:microsoft.com/office/officeart/2008/layout/PictureStrips"/>
    <dgm:cxn modelId="{7FDD3CAF-3FE2-4C88-BA0A-D32AB4200AFB}" type="presParOf" srcId="{9BA43A8D-96EB-4D5B-B5BA-11936CC59BF3}" destId="{6568A124-30FB-4EC3-ACDB-7182A9797F84}" srcOrd="0" destOrd="0" presId="urn:microsoft.com/office/officeart/2008/layout/PictureStrips"/>
    <dgm:cxn modelId="{4BA9294F-7163-4BC3-A82B-2059803D1043}" type="presParOf" srcId="{9BA43A8D-96EB-4D5B-B5BA-11936CC59BF3}" destId="{0073E14D-8B38-4BBC-82F3-23B320DB892D}" srcOrd="1" destOrd="0" presId="urn:microsoft.com/office/officeart/2008/layout/PictureStrips"/>
    <dgm:cxn modelId="{58A43682-8E51-43C8-9150-1A372A615DB9}" type="presParOf" srcId="{A8B2F337-4B25-477B-9457-97E3EBE91FA0}" destId="{5CC17FB0-0B5A-4B73-BDCE-2139AD3F6F99}" srcOrd="1" destOrd="0" presId="urn:microsoft.com/office/officeart/2008/layout/PictureStrips"/>
    <dgm:cxn modelId="{98546756-CD49-46B6-906D-6538244D7769}" type="presParOf" srcId="{A8B2F337-4B25-477B-9457-97E3EBE91FA0}" destId="{92584A01-3E6C-4CDD-B86C-412D190883AA}" srcOrd="2" destOrd="0" presId="urn:microsoft.com/office/officeart/2008/layout/PictureStrips"/>
    <dgm:cxn modelId="{94AD4493-25C3-46D4-85F2-DEC2DEF865CA}" type="presParOf" srcId="{92584A01-3E6C-4CDD-B86C-412D190883AA}" destId="{283A5536-FEA8-411D-A25F-29ECADA92393}" srcOrd="0" destOrd="0" presId="urn:microsoft.com/office/officeart/2008/layout/PictureStrips"/>
    <dgm:cxn modelId="{9FC8F17D-8D23-482D-97C9-334A750EA2E6}" type="presParOf" srcId="{92584A01-3E6C-4CDD-B86C-412D190883AA}" destId="{E9A0F68F-0850-4E8E-AEA7-E14EBA99E48B}" srcOrd="1" destOrd="0" presId="urn:microsoft.com/office/officeart/2008/layout/PictureStrips"/>
    <dgm:cxn modelId="{9435AF43-28BC-4A73-9B99-9957F8FC50C7}" type="presParOf" srcId="{A8B2F337-4B25-477B-9457-97E3EBE91FA0}" destId="{6619814D-8294-47C2-B133-C7E303B9CEA2}" srcOrd="3" destOrd="0" presId="urn:microsoft.com/office/officeart/2008/layout/PictureStrips"/>
    <dgm:cxn modelId="{B076438B-E2D7-4A45-B5B7-339AB999969C}" type="presParOf" srcId="{A8B2F337-4B25-477B-9457-97E3EBE91FA0}" destId="{AB5F6A60-A431-4F50-9885-259985F607FF}" srcOrd="4" destOrd="0" presId="urn:microsoft.com/office/officeart/2008/layout/PictureStrips"/>
    <dgm:cxn modelId="{89446610-983F-4A5F-8F59-22B80E1F0B34}" type="presParOf" srcId="{AB5F6A60-A431-4F50-9885-259985F607FF}" destId="{97C0DB1F-280D-4FEA-B692-D242DE01AD11}" srcOrd="0" destOrd="0" presId="urn:microsoft.com/office/officeart/2008/layout/PictureStrips"/>
    <dgm:cxn modelId="{C4B76279-5A14-4616-983D-FA8CFB2B74DA}" type="presParOf" srcId="{AB5F6A60-A431-4F50-9885-259985F607FF}" destId="{A0AC24A5-DBA2-4A6A-BD94-A1A86362FC6F}" srcOrd="1" destOrd="0" presId="urn:microsoft.com/office/officeart/2008/layout/PictureStrips"/>
    <dgm:cxn modelId="{20F12803-3516-4DB7-AB19-90E984DDF1A7}" type="presParOf" srcId="{A8B2F337-4B25-477B-9457-97E3EBE91FA0}" destId="{A8881B93-9386-4EA4-8B02-8784025A2758}" srcOrd="5" destOrd="0" presId="urn:microsoft.com/office/officeart/2008/layout/PictureStrips"/>
    <dgm:cxn modelId="{68BA6659-FE2E-4BA1-A34C-E9D56EEB1B2B}" type="presParOf" srcId="{A8B2F337-4B25-477B-9457-97E3EBE91FA0}" destId="{D33DFED0-6A6A-4158-AD06-39AF6D7FEBFE}" srcOrd="6" destOrd="0" presId="urn:microsoft.com/office/officeart/2008/layout/PictureStrips"/>
    <dgm:cxn modelId="{6372D11A-5D17-48D0-A828-97D37481DD4A}" type="presParOf" srcId="{D33DFED0-6A6A-4158-AD06-39AF6D7FEBFE}" destId="{08EE9098-0881-415D-AAB5-8B7BDCC8B470}" srcOrd="0" destOrd="0" presId="urn:microsoft.com/office/officeart/2008/layout/PictureStrips"/>
    <dgm:cxn modelId="{FCA62AD7-00BB-4E00-B355-862C58C9AED5}" type="presParOf" srcId="{D33DFED0-6A6A-4158-AD06-39AF6D7FEBFE}" destId="{5CE970F0-2FF1-4CC2-A926-CF5AD8D2D376}" srcOrd="1" destOrd="0" presId="urn:microsoft.com/office/officeart/2008/layout/PictureStrips"/>
    <dgm:cxn modelId="{077796D2-7555-4970-896C-95E86989F547}" type="presParOf" srcId="{A8B2F337-4B25-477B-9457-97E3EBE91FA0}" destId="{EAAB8A18-8202-4ACF-9608-6149112F282D}" srcOrd="7" destOrd="0" presId="urn:microsoft.com/office/officeart/2008/layout/PictureStrips"/>
    <dgm:cxn modelId="{710984BF-CCDC-473D-B466-532648810A21}" type="presParOf" srcId="{A8B2F337-4B25-477B-9457-97E3EBE91FA0}" destId="{A087590F-E1CF-4283-AD44-6B164A48C095}" srcOrd="8" destOrd="0" presId="urn:microsoft.com/office/officeart/2008/layout/PictureStrips"/>
    <dgm:cxn modelId="{A31C37AC-37D1-4825-B28C-D8C0B011351F}" type="presParOf" srcId="{A087590F-E1CF-4283-AD44-6B164A48C095}" destId="{B785BE05-AC82-425F-94A1-96C049B7F41C}" srcOrd="0" destOrd="0" presId="urn:microsoft.com/office/officeart/2008/layout/PictureStrips"/>
    <dgm:cxn modelId="{22553238-E789-476B-A7C9-B6FFEBC27041}" type="presParOf" srcId="{A087590F-E1CF-4283-AD44-6B164A48C095}" destId="{55B8564D-6614-45BD-A333-D35EF0E29F08}" srcOrd="1" destOrd="0" presId="urn:microsoft.com/office/officeart/2008/layout/PictureStrips"/>
    <dgm:cxn modelId="{E240DB5B-CC46-474A-8BED-EF4E2D1A3AAA}" type="presParOf" srcId="{A8B2F337-4B25-477B-9457-97E3EBE91FA0}" destId="{C049C4E1-3DCC-4E9F-A2EA-F3CEA3BE5294}" srcOrd="9" destOrd="0" presId="urn:microsoft.com/office/officeart/2008/layout/PictureStrips"/>
    <dgm:cxn modelId="{3237C139-93EE-448B-BFF0-BFB13CDFA78E}" type="presParOf" srcId="{A8B2F337-4B25-477B-9457-97E3EBE91FA0}" destId="{0270D583-702C-4CC7-A57D-FFA83EA2A185}" srcOrd="10" destOrd="0" presId="urn:microsoft.com/office/officeart/2008/layout/PictureStrips"/>
    <dgm:cxn modelId="{2D241ABA-31EF-482F-B56F-90A21E53883C}" type="presParOf" srcId="{0270D583-702C-4CC7-A57D-FFA83EA2A185}" destId="{7D743581-8066-42E8-BC33-9B5B0B3F9A9C}" srcOrd="0" destOrd="0" presId="urn:microsoft.com/office/officeart/2008/layout/PictureStrips"/>
    <dgm:cxn modelId="{34FBE8E7-754A-4946-991B-405BB769449D}" type="presParOf" srcId="{0270D583-702C-4CC7-A57D-FFA83EA2A185}" destId="{DC2AF9FF-F4C3-49FA-8023-8127B41060B2}" srcOrd="1" destOrd="0" presId="urn:microsoft.com/office/officeart/2008/layout/PictureStrips"/>
    <dgm:cxn modelId="{C5575F1C-9782-48CE-873E-BF2CC608FCD6}" type="presParOf" srcId="{A8B2F337-4B25-477B-9457-97E3EBE91FA0}" destId="{9A045B84-81B9-4BBB-845B-DE774B9EAC14}" srcOrd="11" destOrd="0" presId="urn:microsoft.com/office/officeart/2008/layout/PictureStrips"/>
    <dgm:cxn modelId="{DD17D04E-CAFF-4CCA-B3B1-9B7AD9566AE8}" type="presParOf" srcId="{A8B2F337-4B25-477B-9457-97E3EBE91FA0}" destId="{66A48B32-44AF-4083-B081-048B8A1C3A24}" srcOrd="12" destOrd="0" presId="urn:microsoft.com/office/officeart/2008/layout/PictureStrips"/>
    <dgm:cxn modelId="{E07684EB-81B9-4E5F-8374-804402F8A513}" type="presParOf" srcId="{66A48B32-44AF-4083-B081-048B8A1C3A24}" destId="{74FFB156-143E-43B6-9E2D-B04F323B20CB}" srcOrd="0" destOrd="0" presId="urn:microsoft.com/office/officeart/2008/layout/PictureStrips"/>
    <dgm:cxn modelId="{00050F10-D1E4-4167-A2D4-6E1A5821F4E8}" type="presParOf" srcId="{66A48B32-44AF-4083-B081-048B8A1C3A24}" destId="{97329EFE-9B1B-4228-9B01-EB46A6EF1AA1}" srcOrd="1" destOrd="0" presId="urn:microsoft.com/office/officeart/2008/layout/PictureStrips"/>
    <dgm:cxn modelId="{BC1B43D0-CA3E-4E2F-A868-434876678E7C}" type="presParOf" srcId="{A8B2F337-4B25-477B-9457-97E3EBE91FA0}" destId="{E305721E-DE49-42F4-8B6A-6BDECEE9B75B}" srcOrd="13" destOrd="0" presId="urn:microsoft.com/office/officeart/2008/layout/PictureStrips"/>
    <dgm:cxn modelId="{980864CA-CA39-44BF-B652-26BEF49CA49A}" type="presParOf" srcId="{A8B2F337-4B25-477B-9457-97E3EBE91FA0}" destId="{DB12A322-6BF5-4650-95AA-4A748FB1DD24}" srcOrd="14" destOrd="0" presId="urn:microsoft.com/office/officeart/2008/layout/PictureStrips"/>
    <dgm:cxn modelId="{91E73DDB-74F0-4E47-A1D2-3B3C1475B759}" type="presParOf" srcId="{DB12A322-6BF5-4650-95AA-4A748FB1DD24}" destId="{B717C45D-01BA-41A6-809E-A90C2EEE7D77}" srcOrd="0" destOrd="0" presId="urn:microsoft.com/office/officeart/2008/layout/PictureStrips"/>
    <dgm:cxn modelId="{7A3D1528-BA49-4747-8B3C-B6089E2178CC}" type="presParOf" srcId="{DB12A322-6BF5-4650-95AA-4A748FB1DD24}" destId="{1B49A26B-DDBC-46F5-A8A3-6A5982AF7016}" srcOrd="1" destOrd="0" presId="urn:microsoft.com/office/officeart/2008/layout/PictureStrips"/>
    <dgm:cxn modelId="{443A7D09-94FD-4D29-A0B6-83F4FF675D25}" type="presParOf" srcId="{A8B2F337-4B25-477B-9457-97E3EBE91FA0}" destId="{1A9D4B6A-8423-443A-8C41-0D0C989FA490}" srcOrd="15" destOrd="0" presId="urn:microsoft.com/office/officeart/2008/layout/PictureStrips"/>
    <dgm:cxn modelId="{BCB822C2-9C92-4028-8FB2-0AF011106AA0}" type="presParOf" srcId="{A8B2F337-4B25-477B-9457-97E3EBE91FA0}" destId="{C72254D5-27C8-4A3F-A060-4B66088DC31E}" srcOrd="16" destOrd="0" presId="urn:microsoft.com/office/officeart/2008/layout/PictureStrips"/>
    <dgm:cxn modelId="{57E0BEB9-4836-4B0A-BC70-052440765728}" type="presParOf" srcId="{C72254D5-27C8-4A3F-A060-4B66088DC31E}" destId="{EB7D3A6C-48DD-4AD6-9EE5-D62596968120}" srcOrd="0" destOrd="0" presId="urn:microsoft.com/office/officeart/2008/layout/PictureStrips"/>
    <dgm:cxn modelId="{4E8272C5-F70B-40E9-BF32-BA21B8BA749D}" type="presParOf" srcId="{C72254D5-27C8-4A3F-A060-4B66088DC31E}" destId="{399E1A52-8CB1-4C09-8DE5-9A4768681A3C}" srcOrd="1" destOrd="0" presId="urn:microsoft.com/office/officeart/2008/layout/PictureStrips"/>
    <dgm:cxn modelId="{E6BAF747-B689-42BF-B514-01C04D3FDBDF}" type="presParOf" srcId="{A8B2F337-4B25-477B-9457-97E3EBE91FA0}" destId="{600ABADE-7A7B-4825-AABF-98F8EBD70DF9}" srcOrd="17" destOrd="0" presId="urn:microsoft.com/office/officeart/2008/layout/PictureStrips"/>
    <dgm:cxn modelId="{5238BF38-9780-4C28-9B57-E7D21619B84F}" type="presParOf" srcId="{A8B2F337-4B25-477B-9457-97E3EBE91FA0}" destId="{97F5C08F-EFF0-455D-9BAD-B937D86F9485}" srcOrd="18" destOrd="0" presId="urn:microsoft.com/office/officeart/2008/layout/PictureStrips"/>
    <dgm:cxn modelId="{622AA22B-2A49-4F3B-9D44-A376A1DB6F27}" type="presParOf" srcId="{97F5C08F-EFF0-455D-9BAD-B937D86F9485}" destId="{820CEC75-F6B4-4284-BB6E-56C9CBD17D2D}" srcOrd="0" destOrd="0" presId="urn:microsoft.com/office/officeart/2008/layout/PictureStrips"/>
    <dgm:cxn modelId="{EAE0CC73-F950-4029-9106-6D4353778C87}" type="presParOf" srcId="{97F5C08F-EFF0-455D-9BAD-B937D86F9485}" destId="{C65422F9-8BE8-4B3E-AAD2-4D8DD251CCB3}" srcOrd="1" destOrd="0" presId="urn:microsoft.com/office/officeart/2008/layout/PictureStrips"/>
    <dgm:cxn modelId="{BE755485-568F-4380-B6C5-64E4811BA399}" type="presParOf" srcId="{A8B2F337-4B25-477B-9457-97E3EBE91FA0}" destId="{8FBD18A5-5BD5-4EA0-BC40-882DE4FCB94B}" srcOrd="19" destOrd="0" presId="urn:microsoft.com/office/officeart/2008/layout/PictureStrips"/>
    <dgm:cxn modelId="{A5CF2307-D377-40D8-81CB-3292FC14A4C1}" type="presParOf" srcId="{A8B2F337-4B25-477B-9457-97E3EBE91FA0}" destId="{829DCA27-36BF-418E-8F55-CB5EA762C5FE}" srcOrd="20" destOrd="0" presId="urn:microsoft.com/office/officeart/2008/layout/PictureStrips"/>
    <dgm:cxn modelId="{6E593B13-0D10-40AD-A906-F6283F598A72}" type="presParOf" srcId="{829DCA27-36BF-418E-8F55-CB5EA762C5FE}" destId="{1F969E25-C535-426B-ACD1-AB42F3E8C5B7}" srcOrd="0" destOrd="0" presId="urn:microsoft.com/office/officeart/2008/layout/PictureStrips"/>
    <dgm:cxn modelId="{0691DE32-B8B2-47FC-995B-29DB9DC596B5}" type="presParOf" srcId="{829DCA27-36BF-418E-8F55-CB5EA762C5FE}" destId="{40FB85A9-4E8E-45E7-84A0-656705C17A00}" srcOrd="1" destOrd="0" presId="urn:microsoft.com/office/officeart/2008/layout/PictureStrips"/>
    <dgm:cxn modelId="{E7348162-E03A-4DDC-8F46-69EECED2602B}" type="presParOf" srcId="{A8B2F337-4B25-477B-9457-97E3EBE91FA0}" destId="{11445ABF-744D-43A0-B06F-BF287280CC97}" srcOrd="21" destOrd="0" presId="urn:microsoft.com/office/officeart/2008/layout/PictureStrips"/>
    <dgm:cxn modelId="{C7274F0B-4EFD-48BE-A853-F8DAE6FFB149}" type="presParOf" srcId="{A8B2F337-4B25-477B-9457-97E3EBE91FA0}" destId="{6544A2C5-CD20-4CE0-9EE4-44394A3A9DA7}" srcOrd="22" destOrd="0" presId="urn:microsoft.com/office/officeart/2008/layout/PictureStrips"/>
    <dgm:cxn modelId="{9645F0B7-9B8E-469D-B8E2-5D5E035CB14E}" type="presParOf" srcId="{6544A2C5-CD20-4CE0-9EE4-44394A3A9DA7}" destId="{979B63EF-11B8-4973-9025-B620F904DB5F}" srcOrd="0" destOrd="0" presId="urn:microsoft.com/office/officeart/2008/layout/PictureStrips"/>
    <dgm:cxn modelId="{6BA05071-8420-4E95-B38E-C6DD366AFAFB}" type="presParOf" srcId="{6544A2C5-CD20-4CE0-9EE4-44394A3A9DA7}" destId="{97C6D6AC-3156-4AFC-9DA4-2D9EFD8ACAE3}"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2E1CC6-862F-46C3-8093-114A1ED4A6D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1D815260-BC29-4FBF-9134-D63342519E20}">
      <dgm:prSet phldrT="[Text]"/>
      <dgm:spPr>
        <a:solidFill>
          <a:schemeClr val="tx1"/>
        </a:solidFill>
        <a:effectLst>
          <a:outerShdw blurRad="50800" dist="38100" dir="5400000" algn="t" rotWithShape="0">
            <a:prstClr val="black">
              <a:alpha val="40000"/>
            </a:prstClr>
          </a:outerShdw>
        </a:effectLst>
      </dgm:spPr>
      <dgm:t>
        <a:bodyPr/>
        <a:lstStyle/>
        <a:p>
          <a:r>
            <a:rPr lang="en-GB" dirty="0"/>
            <a:t>Kubernetes Docs</a:t>
          </a:r>
        </a:p>
      </dgm:t>
      <dgm:extLst>
        <a:ext uri="{E40237B7-FDA0-4F09-8148-C483321AD2D9}">
          <dgm14:cNvPr xmlns:dgm14="http://schemas.microsoft.com/office/drawing/2010/diagram" id="0" name="">
            <a:hlinkClick xmlns:r="http://schemas.openxmlformats.org/officeDocument/2006/relationships" r:id="rId1"/>
          </dgm14:cNvPr>
        </a:ext>
      </dgm:extLst>
    </dgm:pt>
    <dgm:pt modelId="{82F4BD34-7461-416B-B2CB-E24ADD144386}" type="parTrans" cxnId="{4B585218-1F9E-44AC-8838-147794DF68D6}">
      <dgm:prSet/>
      <dgm:spPr/>
      <dgm:t>
        <a:bodyPr/>
        <a:lstStyle/>
        <a:p>
          <a:endParaRPr lang="en-GB"/>
        </a:p>
      </dgm:t>
    </dgm:pt>
    <dgm:pt modelId="{A6870519-C67B-485C-85CD-3C94F5E7BF3A}" type="sibTrans" cxnId="{4B585218-1F9E-44AC-8838-147794DF68D6}">
      <dgm:prSet/>
      <dgm:spPr/>
      <dgm:t>
        <a:bodyPr/>
        <a:lstStyle/>
        <a:p>
          <a:endParaRPr lang="en-GB"/>
        </a:p>
      </dgm:t>
    </dgm:pt>
    <dgm:pt modelId="{AD33DF97-58B0-40AD-B08D-AE1AA6D0AEFA}">
      <dgm:prSet phldrT="[Text]"/>
      <dgm:spPr>
        <a:effectLst>
          <a:outerShdw blurRad="50800" dist="38100" dir="5400000" algn="t" rotWithShape="0">
            <a:prstClr val="black">
              <a:alpha val="40000"/>
            </a:prstClr>
          </a:outerShdw>
        </a:effectLst>
      </dgm:spPr>
      <dgm:t>
        <a:bodyPr/>
        <a:lstStyle/>
        <a:p>
          <a:r>
            <a:rPr lang="en-GB" dirty="0">
              <a:solidFill>
                <a:schemeClr val="tx1"/>
              </a:solidFill>
            </a:rPr>
            <a:t>Kubernetes Hands On Lab</a:t>
          </a:r>
        </a:p>
      </dgm:t>
      <dgm:extLst>
        <a:ext uri="{E40237B7-FDA0-4F09-8148-C483321AD2D9}">
          <dgm14:cNvPr xmlns:dgm14="http://schemas.microsoft.com/office/drawing/2010/diagram" id="0" name="">
            <a:hlinkClick xmlns:r="http://schemas.openxmlformats.org/officeDocument/2006/relationships" r:id="rId2"/>
          </dgm14:cNvPr>
        </a:ext>
      </dgm:extLst>
    </dgm:pt>
    <dgm:pt modelId="{BAEA96D7-DEF7-411C-8F8B-745EB2F07D71}" type="parTrans" cxnId="{9160894F-2B17-4360-BF45-9D1CCE207870}">
      <dgm:prSet/>
      <dgm:spPr/>
      <dgm:t>
        <a:bodyPr/>
        <a:lstStyle/>
        <a:p>
          <a:endParaRPr lang="en-GB"/>
        </a:p>
      </dgm:t>
    </dgm:pt>
    <dgm:pt modelId="{ED72E8D3-5564-44A8-A1E1-6232C1B5DFE8}" type="sibTrans" cxnId="{9160894F-2B17-4360-BF45-9D1CCE207870}">
      <dgm:prSet/>
      <dgm:spPr/>
      <dgm:t>
        <a:bodyPr/>
        <a:lstStyle/>
        <a:p>
          <a:endParaRPr lang="en-GB"/>
        </a:p>
      </dgm:t>
    </dgm:pt>
    <dgm:pt modelId="{07EF55FC-7020-4254-AB64-451962B658E2}">
      <dgm:prSet phldrT="[Text]"/>
      <dgm:spPr>
        <a:effectLst>
          <a:outerShdw blurRad="50800" dist="38100" dir="5400000" algn="t" rotWithShape="0">
            <a:prstClr val="black">
              <a:alpha val="40000"/>
            </a:prstClr>
          </a:outerShdw>
        </a:effectLst>
      </dgm:spPr>
      <dgm:t>
        <a:bodyPr/>
        <a:lstStyle/>
        <a:p>
          <a:r>
            <a:rPr lang="en-GB" dirty="0">
              <a:solidFill>
                <a:schemeClr val="tx1"/>
              </a:solidFill>
            </a:rPr>
            <a:t>Kubernetes</a:t>
          </a:r>
        </a:p>
        <a:p>
          <a:r>
            <a:rPr lang="en-GB" dirty="0">
              <a:solidFill>
                <a:schemeClr val="tx1"/>
              </a:solidFill>
            </a:rPr>
            <a:t>Workshop</a:t>
          </a:r>
        </a:p>
      </dgm:t>
      <dgm:extLst>
        <a:ext uri="{E40237B7-FDA0-4F09-8148-C483321AD2D9}">
          <dgm14:cNvPr xmlns:dgm14="http://schemas.microsoft.com/office/drawing/2010/diagram" id="0" name="">
            <a:hlinkClick xmlns:r="http://schemas.openxmlformats.org/officeDocument/2006/relationships" r:id="rId3"/>
          </dgm14:cNvPr>
        </a:ext>
      </dgm:extLst>
    </dgm:pt>
    <dgm:pt modelId="{C6369AEC-E54F-4F40-AB46-23411B630DCB}" type="parTrans" cxnId="{4FE74FE2-B3DF-4537-87DD-6EEEF5D4DD3A}">
      <dgm:prSet/>
      <dgm:spPr/>
      <dgm:t>
        <a:bodyPr/>
        <a:lstStyle/>
        <a:p>
          <a:endParaRPr lang="en-GB"/>
        </a:p>
      </dgm:t>
    </dgm:pt>
    <dgm:pt modelId="{D5782EA3-01C4-4D27-8A46-3205569602EF}" type="sibTrans" cxnId="{4FE74FE2-B3DF-4537-87DD-6EEEF5D4DD3A}">
      <dgm:prSet/>
      <dgm:spPr/>
      <dgm:t>
        <a:bodyPr/>
        <a:lstStyle/>
        <a:p>
          <a:endParaRPr lang="en-GB"/>
        </a:p>
      </dgm:t>
    </dgm:pt>
    <dgm:pt modelId="{F832DCF3-83F8-47AA-BDDB-1BB36C54EDA9}">
      <dgm:prSet phldrT="[Text]"/>
      <dgm:spPr>
        <a:solidFill>
          <a:schemeClr val="bg1">
            <a:lumMod val="40000"/>
            <a:lumOff val="60000"/>
          </a:schemeClr>
        </a:solidFill>
        <a:effectLst>
          <a:outerShdw blurRad="50800" dist="38100" dir="5400000" algn="t" rotWithShape="0">
            <a:prstClr val="black">
              <a:alpha val="40000"/>
            </a:prstClr>
          </a:outerShdw>
        </a:effectLst>
      </dgm:spPr>
      <dgm:t>
        <a:bodyPr/>
        <a:lstStyle/>
        <a:p>
          <a:r>
            <a:rPr lang="en-GB" dirty="0" err="1"/>
            <a:t>Katacoda</a:t>
          </a:r>
          <a:endParaRPr lang="en-GB" dirty="0"/>
        </a:p>
        <a:p>
          <a:r>
            <a:rPr lang="en-GB" dirty="0"/>
            <a:t>Courses</a:t>
          </a:r>
        </a:p>
      </dgm:t>
      <dgm:extLst>
        <a:ext uri="{E40237B7-FDA0-4F09-8148-C483321AD2D9}">
          <dgm14:cNvPr xmlns:dgm14="http://schemas.microsoft.com/office/drawing/2010/diagram" id="0" name="">
            <a:hlinkClick xmlns:r="http://schemas.openxmlformats.org/officeDocument/2006/relationships" r:id="rId4"/>
          </dgm14:cNvPr>
        </a:ext>
      </dgm:extLst>
    </dgm:pt>
    <dgm:pt modelId="{25B0170F-2781-4311-A1F3-FC5A3A5A9A40}" type="parTrans" cxnId="{9EEE388E-78DC-4E16-8787-C297C2F87276}">
      <dgm:prSet/>
      <dgm:spPr/>
      <dgm:t>
        <a:bodyPr/>
        <a:lstStyle/>
        <a:p>
          <a:endParaRPr lang="en-GB"/>
        </a:p>
      </dgm:t>
    </dgm:pt>
    <dgm:pt modelId="{AE54C6CB-A29C-4235-B941-C34200A5CED5}" type="sibTrans" cxnId="{9EEE388E-78DC-4E16-8787-C297C2F87276}">
      <dgm:prSet/>
      <dgm:spPr/>
      <dgm:t>
        <a:bodyPr/>
        <a:lstStyle/>
        <a:p>
          <a:endParaRPr lang="en-GB"/>
        </a:p>
      </dgm:t>
    </dgm:pt>
    <dgm:pt modelId="{3F8FF4D4-2566-4587-AD17-1367C5DDE249}">
      <dgm:prSet phldrT="[Text]"/>
      <dgm:spPr>
        <a:solidFill>
          <a:schemeClr val="bg1">
            <a:lumMod val="40000"/>
            <a:lumOff val="60000"/>
          </a:schemeClr>
        </a:solidFill>
        <a:effectLst>
          <a:outerShdw blurRad="50800" dist="38100" dir="5400000" algn="t" rotWithShape="0">
            <a:prstClr val="black">
              <a:alpha val="40000"/>
            </a:prstClr>
          </a:outerShdw>
        </a:effectLst>
      </dgm:spPr>
      <dgm:t>
        <a:bodyPr/>
        <a:lstStyle/>
        <a:p>
          <a:r>
            <a:rPr lang="en-GB" dirty="0"/>
            <a:t>Udemy Course</a:t>
          </a:r>
        </a:p>
      </dgm:t>
      <dgm:extLst>
        <a:ext uri="{E40237B7-FDA0-4F09-8148-C483321AD2D9}">
          <dgm14:cNvPr xmlns:dgm14="http://schemas.microsoft.com/office/drawing/2010/diagram" id="0" name="">
            <a:hlinkClick xmlns:r="http://schemas.openxmlformats.org/officeDocument/2006/relationships" r:id="rId5"/>
          </dgm14:cNvPr>
        </a:ext>
      </dgm:extLst>
    </dgm:pt>
    <dgm:pt modelId="{B9E9FAA8-9AF6-4A8A-B653-5E500EA21D7C}" type="parTrans" cxnId="{32E11C14-E1E7-4874-8550-2AF32842EFFC}">
      <dgm:prSet/>
      <dgm:spPr/>
      <dgm:t>
        <a:bodyPr/>
        <a:lstStyle/>
        <a:p>
          <a:endParaRPr lang="en-GB"/>
        </a:p>
      </dgm:t>
    </dgm:pt>
    <dgm:pt modelId="{30C7A895-521A-4C1D-AE79-3DBE9CBBDC2F}" type="sibTrans" cxnId="{32E11C14-E1E7-4874-8550-2AF32842EFFC}">
      <dgm:prSet/>
      <dgm:spPr/>
      <dgm:t>
        <a:bodyPr/>
        <a:lstStyle/>
        <a:p>
          <a:endParaRPr lang="en-GB"/>
        </a:p>
      </dgm:t>
    </dgm:pt>
    <dgm:pt modelId="{D8E9DBC9-F5A7-4719-9608-91A12CC91A78}">
      <dgm:prSet phldrT="[Text]"/>
      <dgm:spPr>
        <a:solidFill>
          <a:schemeClr val="tx1"/>
        </a:solidFill>
        <a:effectLst>
          <a:outerShdw blurRad="50800" dist="38100" dir="5400000" algn="t" rotWithShape="0">
            <a:prstClr val="black">
              <a:alpha val="40000"/>
            </a:prstClr>
          </a:outerShdw>
        </a:effectLst>
      </dgm:spPr>
      <dgm:t>
        <a:bodyPr/>
        <a:lstStyle/>
        <a:p>
          <a:r>
            <a:rPr lang="en-GB"/>
            <a:t>API Reference</a:t>
          </a:r>
          <a:endParaRPr lang="en-GB" dirty="0"/>
        </a:p>
      </dgm:t>
      <dgm:extLst>
        <a:ext uri="{E40237B7-FDA0-4F09-8148-C483321AD2D9}">
          <dgm14:cNvPr xmlns:dgm14="http://schemas.microsoft.com/office/drawing/2010/diagram" id="0" name="">
            <a:hlinkClick xmlns:r="http://schemas.openxmlformats.org/officeDocument/2006/relationships" r:id="rId6"/>
          </dgm14:cNvPr>
        </a:ext>
      </dgm:extLst>
    </dgm:pt>
    <dgm:pt modelId="{27E0A52B-460C-4FFB-A247-4FE602835B1C}" type="parTrans" cxnId="{1585D5AB-BECC-42D3-B0F1-C9E389542113}">
      <dgm:prSet/>
      <dgm:spPr/>
      <dgm:t>
        <a:bodyPr/>
        <a:lstStyle/>
        <a:p>
          <a:endParaRPr lang="en-GB"/>
        </a:p>
      </dgm:t>
    </dgm:pt>
    <dgm:pt modelId="{A554E32F-747C-4C75-9753-470A6D5EA9F3}" type="sibTrans" cxnId="{1585D5AB-BECC-42D3-B0F1-C9E389542113}">
      <dgm:prSet/>
      <dgm:spPr/>
      <dgm:t>
        <a:bodyPr/>
        <a:lstStyle/>
        <a:p>
          <a:endParaRPr lang="en-GB"/>
        </a:p>
      </dgm:t>
    </dgm:pt>
    <dgm:pt modelId="{C454F84F-DDD9-4734-8D56-B7196AA1EA2A}" type="pres">
      <dgm:prSet presAssocID="{022E1CC6-862F-46C3-8093-114A1ED4A6D9}" presName="diagram" presStyleCnt="0">
        <dgm:presLayoutVars>
          <dgm:dir/>
          <dgm:resizeHandles val="exact"/>
        </dgm:presLayoutVars>
      </dgm:prSet>
      <dgm:spPr/>
    </dgm:pt>
    <dgm:pt modelId="{C1C731DA-93A9-4784-9217-EE45E22DCF88}" type="pres">
      <dgm:prSet presAssocID="{1D815260-BC29-4FBF-9134-D63342519E20}" presName="node" presStyleLbl="node1" presStyleIdx="0" presStyleCnt="6">
        <dgm:presLayoutVars>
          <dgm:bulletEnabled val="1"/>
        </dgm:presLayoutVars>
      </dgm:prSet>
      <dgm:spPr/>
    </dgm:pt>
    <dgm:pt modelId="{2971682F-A36F-496B-B2F7-1C8C53F51593}" type="pres">
      <dgm:prSet presAssocID="{A6870519-C67B-485C-85CD-3C94F5E7BF3A}" presName="sibTrans" presStyleCnt="0"/>
      <dgm:spPr/>
    </dgm:pt>
    <dgm:pt modelId="{95B4994E-CE32-4E73-A297-F9195A92E79B}" type="pres">
      <dgm:prSet presAssocID="{D8E9DBC9-F5A7-4719-9608-91A12CC91A78}" presName="node" presStyleLbl="node1" presStyleIdx="1" presStyleCnt="6">
        <dgm:presLayoutVars>
          <dgm:bulletEnabled val="1"/>
        </dgm:presLayoutVars>
      </dgm:prSet>
      <dgm:spPr/>
    </dgm:pt>
    <dgm:pt modelId="{E3107FFA-D79F-4C82-8D99-6D1B874E2FA3}" type="pres">
      <dgm:prSet presAssocID="{A554E32F-747C-4C75-9753-470A6D5EA9F3}" presName="sibTrans" presStyleCnt="0"/>
      <dgm:spPr/>
    </dgm:pt>
    <dgm:pt modelId="{F7076DBA-37C2-47E7-8621-AB5F2AF7F134}" type="pres">
      <dgm:prSet presAssocID="{AD33DF97-58B0-40AD-B08D-AE1AA6D0AEFA}" presName="node" presStyleLbl="node1" presStyleIdx="2" presStyleCnt="6">
        <dgm:presLayoutVars>
          <dgm:bulletEnabled val="1"/>
        </dgm:presLayoutVars>
      </dgm:prSet>
      <dgm:spPr/>
    </dgm:pt>
    <dgm:pt modelId="{584EFD6D-7088-4D5A-B791-D52F86EE5924}" type="pres">
      <dgm:prSet presAssocID="{ED72E8D3-5564-44A8-A1E1-6232C1B5DFE8}" presName="sibTrans" presStyleCnt="0"/>
      <dgm:spPr/>
    </dgm:pt>
    <dgm:pt modelId="{5DEA6634-FD9E-4228-92E4-A63F6D3C794F}" type="pres">
      <dgm:prSet presAssocID="{07EF55FC-7020-4254-AB64-451962B658E2}" presName="node" presStyleLbl="node1" presStyleIdx="3" presStyleCnt="6">
        <dgm:presLayoutVars>
          <dgm:bulletEnabled val="1"/>
        </dgm:presLayoutVars>
      </dgm:prSet>
      <dgm:spPr/>
    </dgm:pt>
    <dgm:pt modelId="{0E646238-85BE-4CD0-A875-E38D6CE1A37C}" type="pres">
      <dgm:prSet presAssocID="{D5782EA3-01C4-4D27-8A46-3205569602EF}" presName="sibTrans" presStyleCnt="0"/>
      <dgm:spPr/>
    </dgm:pt>
    <dgm:pt modelId="{8D7181A7-BFDD-48FB-B471-2DC85587B72F}" type="pres">
      <dgm:prSet presAssocID="{F832DCF3-83F8-47AA-BDDB-1BB36C54EDA9}" presName="node" presStyleLbl="node1" presStyleIdx="4" presStyleCnt="6">
        <dgm:presLayoutVars>
          <dgm:bulletEnabled val="1"/>
        </dgm:presLayoutVars>
      </dgm:prSet>
      <dgm:spPr/>
    </dgm:pt>
    <dgm:pt modelId="{0480A9C8-E496-49E6-B33A-E5A45C2D8FE5}" type="pres">
      <dgm:prSet presAssocID="{AE54C6CB-A29C-4235-B941-C34200A5CED5}" presName="sibTrans" presStyleCnt="0"/>
      <dgm:spPr/>
    </dgm:pt>
    <dgm:pt modelId="{00BB591A-2B15-406E-AAB4-08355ECB7F52}" type="pres">
      <dgm:prSet presAssocID="{3F8FF4D4-2566-4587-AD17-1367C5DDE249}" presName="node" presStyleLbl="node1" presStyleIdx="5" presStyleCnt="6">
        <dgm:presLayoutVars>
          <dgm:bulletEnabled val="1"/>
        </dgm:presLayoutVars>
      </dgm:prSet>
      <dgm:spPr/>
    </dgm:pt>
  </dgm:ptLst>
  <dgm:cxnLst>
    <dgm:cxn modelId="{32E11C14-E1E7-4874-8550-2AF32842EFFC}" srcId="{022E1CC6-862F-46C3-8093-114A1ED4A6D9}" destId="{3F8FF4D4-2566-4587-AD17-1367C5DDE249}" srcOrd="5" destOrd="0" parTransId="{B9E9FAA8-9AF6-4A8A-B653-5E500EA21D7C}" sibTransId="{30C7A895-521A-4C1D-AE79-3DBE9CBBDC2F}"/>
    <dgm:cxn modelId="{4B585218-1F9E-44AC-8838-147794DF68D6}" srcId="{022E1CC6-862F-46C3-8093-114A1ED4A6D9}" destId="{1D815260-BC29-4FBF-9134-D63342519E20}" srcOrd="0" destOrd="0" parTransId="{82F4BD34-7461-416B-B2CB-E24ADD144386}" sibTransId="{A6870519-C67B-485C-85CD-3C94F5E7BF3A}"/>
    <dgm:cxn modelId="{F1A35922-F762-47B7-ADBD-C5450B59C4FF}" type="presOf" srcId="{07EF55FC-7020-4254-AB64-451962B658E2}" destId="{5DEA6634-FD9E-4228-92E4-A63F6D3C794F}" srcOrd="0" destOrd="0" presId="urn:microsoft.com/office/officeart/2005/8/layout/default"/>
    <dgm:cxn modelId="{8D70BB3C-84A4-4FD9-81F1-912C0B4145E4}" type="presOf" srcId="{F832DCF3-83F8-47AA-BDDB-1BB36C54EDA9}" destId="{8D7181A7-BFDD-48FB-B471-2DC85587B72F}" srcOrd="0" destOrd="0" presId="urn:microsoft.com/office/officeart/2005/8/layout/default"/>
    <dgm:cxn modelId="{9160894F-2B17-4360-BF45-9D1CCE207870}" srcId="{022E1CC6-862F-46C3-8093-114A1ED4A6D9}" destId="{AD33DF97-58B0-40AD-B08D-AE1AA6D0AEFA}" srcOrd="2" destOrd="0" parTransId="{BAEA96D7-DEF7-411C-8F8B-745EB2F07D71}" sibTransId="{ED72E8D3-5564-44A8-A1E1-6232C1B5DFE8}"/>
    <dgm:cxn modelId="{9EEE388E-78DC-4E16-8787-C297C2F87276}" srcId="{022E1CC6-862F-46C3-8093-114A1ED4A6D9}" destId="{F832DCF3-83F8-47AA-BDDB-1BB36C54EDA9}" srcOrd="4" destOrd="0" parTransId="{25B0170F-2781-4311-A1F3-FC5A3A5A9A40}" sibTransId="{AE54C6CB-A29C-4235-B941-C34200A5CED5}"/>
    <dgm:cxn modelId="{F9CD0A93-C9AD-41DC-BF00-7B4D69EFD87D}" type="presOf" srcId="{AD33DF97-58B0-40AD-B08D-AE1AA6D0AEFA}" destId="{F7076DBA-37C2-47E7-8621-AB5F2AF7F134}" srcOrd="0" destOrd="0" presId="urn:microsoft.com/office/officeart/2005/8/layout/default"/>
    <dgm:cxn modelId="{C1661695-A6B5-4881-8E13-66AA8E298012}" type="presOf" srcId="{3F8FF4D4-2566-4587-AD17-1367C5DDE249}" destId="{00BB591A-2B15-406E-AAB4-08355ECB7F52}" srcOrd="0" destOrd="0" presId="urn:microsoft.com/office/officeart/2005/8/layout/default"/>
    <dgm:cxn modelId="{FC8D7E9E-6683-4FB9-8C05-23BC7E1246B3}" type="presOf" srcId="{022E1CC6-862F-46C3-8093-114A1ED4A6D9}" destId="{C454F84F-DDD9-4734-8D56-B7196AA1EA2A}" srcOrd="0" destOrd="0" presId="urn:microsoft.com/office/officeart/2005/8/layout/default"/>
    <dgm:cxn modelId="{1585D5AB-BECC-42D3-B0F1-C9E389542113}" srcId="{022E1CC6-862F-46C3-8093-114A1ED4A6D9}" destId="{D8E9DBC9-F5A7-4719-9608-91A12CC91A78}" srcOrd="1" destOrd="0" parTransId="{27E0A52B-460C-4FFB-A247-4FE602835B1C}" sibTransId="{A554E32F-747C-4C75-9753-470A6D5EA9F3}"/>
    <dgm:cxn modelId="{72D419AE-14EB-47F2-A539-D189DE278D79}" type="presOf" srcId="{1D815260-BC29-4FBF-9134-D63342519E20}" destId="{C1C731DA-93A9-4784-9217-EE45E22DCF88}" srcOrd="0" destOrd="0" presId="urn:microsoft.com/office/officeart/2005/8/layout/default"/>
    <dgm:cxn modelId="{4FE74FE2-B3DF-4537-87DD-6EEEF5D4DD3A}" srcId="{022E1CC6-862F-46C3-8093-114A1ED4A6D9}" destId="{07EF55FC-7020-4254-AB64-451962B658E2}" srcOrd="3" destOrd="0" parTransId="{C6369AEC-E54F-4F40-AB46-23411B630DCB}" sibTransId="{D5782EA3-01C4-4D27-8A46-3205569602EF}"/>
    <dgm:cxn modelId="{EE3DC2F1-F02E-47C5-80D3-B33A2FEC5DD7}" type="presOf" srcId="{D8E9DBC9-F5A7-4719-9608-91A12CC91A78}" destId="{95B4994E-CE32-4E73-A297-F9195A92E79B}" srcOrd="0" destOrd="0" presId="urn:microsoft.com/office/officeart/2005/8/layout/default"/>
    <dgm:cxn modelId="{05E2B738-4856-42A8-8978-B4D3890E66D4}" type="presParOf" srcId="{C454F84F-DDD9-4734-8D56-B7196AA1EA2A}" destId="{C1C731DA-93A9-4784-9217-EE45E22DCF88}" srcOrd="0" destOrd="0" presId="urn:microsoft.com/office/officeart/2005/8/layout/default"/>
    <dgm:cxn modelId="{7D8099EE-4FE2-4867-999B-28334A8C8CF4}" type="presParOf" srcId="{C454F84F-DDD9-4734-8D56-B7196AA1EA2A}" destId="{2971682F-A36F-496B-B2F7-1C8C53F51593}" srcOrd="1" destOrd="0" presId="urn:microsoft.com/office/officeart/2005/8/layout/default"/>
    <dgm:cxn modelId="{D63B5443-47EA-4369-8D16-F5FEC4DF8927}" type="presParOf" srcId="{C454F84F-DDD9-4734-8D56-B7196AA1EA2A}" destId="{95B4994E-CE32-4E73-A297-F9195A92E79B}" srcOrd="2" destOrd="0" presId="urn:microsoft.com/office/officeart/2005/8/layout/default"/>
    <dgm:cxn modelId="{BB7D83F4-48F4-4E9B-8851-F10FD3DD26FA}" type="presParOf" srcId="{C454F84F-DDD9-4734-8D56-B7196AA1EA2A}" destId="{E3107FFA-D79F-4C82-8D99-6D1B874E2FA3}" srcOrd="3" destOrd="0" presId="urn:microsoft.com/office/officeart/2005/8/layout/default"/>
    <dgm:cxn modelId="{30D743CD-7A3E-48CA-BD30-13948D025368}" type="presParOf" srcId="{C454F84F-DDD9-4734-8D56-B7196AA1EA2A}" destId="{F7076DBA-37C2-47E7-8621-AB5F2AF7F134}" srcOrd="4" destOrd="0" presId="urn:microsoft.com/office/officeart/2005/8/layout/default"/>
    <dgm:cxn modelId="{23BD4E66-896B-4F02-87C9-141224F1151E}" type="presParOf" srcId="{C454F84F-DDD9-4734-8D56-B7196AA1EA2A}" destId="{584EFD6D-7088-4D5A-B791-D52F86EE5924}" srcOrd="5" destOrd="0" presId="urn:microsoft.com/office/officeart/2005/8/layout/default"/>
    <dgm:cxn modelId="{61E5980C-642C-41E3-AFB4-F38A7B01E24C}" type="presParOf" srcId="{C454F84F-DDD9-4734-8D56-B7196AA1EA2A}" destId="{5DEA6634-FD9E-4228-92E4-A63F6D3C794F}" srcOrd="6" destOrd="0" presId="urn:microsoft.com/office/officeart/2005/8/layout/default"/>
    <dgm:cxn modelId="{25FE55D2-ED82-406A-9E87-985E1188A51C}" type="presParOf" srcId="{C454F84F-DDD9-4734-8D56-B7196AA1EA2A}" destId="{0E646238-85BE-4CD0-A875-E38D6CE1A37C}" srcOrd="7" destOrd="0" presId="urn:microsoft.com/office/officeart/2005/8/layout/default"/>
    <dgm:cxn modelId="{32AA01CF-E830-452B-BF6B-F626685BAB19}" type="presParOf" srcId="{C454F84F-DDD9-4734-8D56-B7196AA1EA2A}" destId="{8D7181A7-BFDD-48FB-B471-2DC85587B72F}" srcOrd="8" destOrd="0" presId="urn:microsoft.com/office/officeart/2005/8/layout/default"/>
    <dgm:cxn modelId="{A52CDAA6-48B7-4CD6-B457-2E60AD660E48}" type="presParOf" srcId="{C454F84F-DDD9-4734-8D56-B7196AA1EA2A}" destId="{0480A9C8-E496-49E6-B33A-E5A45C2D8FE5}" srcOrd="9" destOrd="0" presId="urn:microsoft.com/office/officeart/2005/8/layout/default"/>
    <dgm:cxn modelId="{12DBDF39-9BF7-4641-BC5C-6C1B7A19BDDB}" type="presParOf" srcId="{C454F84F-DDD9-4734-8D56-B7196AA1EA2A}" destId="{00BB591A-2B15-406E-AAB4-08355ECB7F52}" srcOrd="10" destOrd="0" presId="urn:microsoft.com/office/officeart/2005/8/layout/default"/>
  </dgm:cxnLst>
  <dgm:bg>
    <a:effectLst>
      <a:outerShdw blurRad="50800" dist="38100" dir="5400000" algn="t" rotWithShape="0">
        <a:prstClr val="black">
          <a:alpha val="40000"/>
        </a:prstClr>
      </a:outerShd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68A124-30FB-4EC3-ACDB-7182A9797F84}">
      <dsp:nvSpPr>
        <dsp:cNvPr id="0" name=""/>
        <dsp:cNvSpPr/>
      </dsp:nvSpPr>
      <dsp:spPr>
        <a:xfrm>
          <a:off x="135790" y="508551"/>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bg1">
                  <a:lumMod val="25000"/>
                </a:schemeClr>
              </a:solidFill>
            </a:rPr>
            <a:t>Easily load balance stateless services</a:t>
          </a:r>
        </a:p>
      </dsp:txBody>
      <dsp:txXfrm>
        <a:off x="135790" y="508551"/>
        <a:ext cx="3135364" cy="979801"/>
      </dsp:txXfrm>
    </dsp:sp>
    <dsp:sp modelId="{0073E14D-8B38-4BBC-82F3-23B320DB892D}">
      <dsp:nvSpPr>
        <dsp:cNvPr id="0" name=""/>
        <dsp:cNvSpPr/>
      </dsp:nvSpPr>
      <dsp:spPr>
        <a:xfrm>
          <a:off x="5150" y="367024"/>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83A5536-FEA8-411D-A25F-29ECADA92393}">
      <dsp:nvSpPr>
        <dsp:cNvPr id="0" name=""/>
        <dsp:cNvSpPr/>
      </dsp:nvSpPr>
      <dsp:spPr>
        <a:xfrm>
          <a:off x="3580295" y="508551"/>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lumMod val="25000"/>
                </a:schemeClr>
              </a:solidFill>
            </a:rPr>
            <a:t>Seamless integration with cloud providers</a:t>
          </a:r>
          <a:endParaRPr lang="en-GB" sz="1900" kern="1200" dirty="0">
            <a:solidFill>
              <a:schemeClr val="bg1">
                <a:lumMod val="25000"/>
              </a:schemeClr>
            </a:solidFill>
          </a:endParaRPr>
        </a:p>
      </dsp:txBody>
      <dsp:txXfrm>
        <a:off x="3580295" y="508551"/>
        <a:ext cx="3135364" cy="979801"/>
      </dsp:txXfrm>
    </dsp:sp>
    <dsp:sp modelId="{E9A0F68F-0850-4E8E-AEA7-E14EBA99E48B}">
      <dsp:nvSpPr>
        <dsp:cNvPr id="0" name=""/>
        <dsp:cNvSpPr/>
      </dsp:nvSpPr>
      <dsp:spPr>
        <a:xfrm>
          <a:off x="3449655" y="367024"/>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7C0DB1F-280D-4FEA-B692-D242DE01AD11}">
      <dsp:nvSpPr>
        <dsp:cNvPr id="0" name=""/>
        <dsp:cNvSpPr/>
      </dsp:nvSpPr>
      <dsp:spPr>
        <a:xfrm>
          <a:off x="7024801" y="508551"/>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lumMod val="25000"/>
                </a:schemeClr>
              </a:solidFill>
            </a:rPr>
            <a:t>Extendable and pluggable</a:t>
          </a:r>
          <a:endParaRPr lang="en-GB" sz="1900" kern="1200" dirty="0">
            <a:solidFill>
              <a:schemeClr val="bg1">
                <a:lumMod val="25000"/>
              </a:schemeClr>
            </a:solidFill>
          </a:endParaRPr>
        </a:p>
      </dsp:txBody>
      <dsp:txXfrm>
        <a:off x="7024801" y="508551"/>
        <a:ext cx="3135364" cy="979801"/>
      </dsp:txXfrm>
    </dsp:sp>
    <dsp:sp modelId="{A0AC24A5-DBA2-4A6A-BD94-A1A86362FC6F}">
      <dsp:nvSpPr>
        <dsp:cNvPr id="0" name=""/>
        <dsp:cNvSpPr/>
      </dsp:nvSpPr>
      <dsp:spPr>
        <a:xfrm>
          <a:off x="6894160" y="367024"/>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8EE9098-0881-415D-AAB5-8B7BDCC8B470}">
      <dsp:nvSpPr>
        <dsp:cNvPr id="0" name=""/>
        <dsp:cNvSpPr/>
      </dsp:nvSpPr>
      <dsp:spPr>
        <a:xfrm>
          <a:off x="135790" y="1742012"/>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bg1">
                  <a:lumMod val="25000"/>
                </a:schemeClr>
              </a:solidFill>
            </a:rPr>
            <a:t>Auto scaling and hyper scale</a:t>
          </a:r>
        </a:p>
      </dsp:txBody>
      <dsp:txXfrm>
        <a:off x="135790" y="1742012"/>
        <a:ext cx="3135364" cy="979801"/>
      </dsp:txXfrm>
    </dsp:sp>
    <dsp:sp modelId="{5CE970F0-2FF1-4CC2-A926-CF5AD8D2D376}">
      <dsp:nvSpPr>
        <dsp:cNvPr id="0" name=""/>
        <dsp:cNvSpPr/>
      </dsp:nvSpPr>
      <dsp:spPr>
        <a:xfrm>
          <a:off x="5150" y="1600485"/>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785BE05-AC82-425F-94A1-96C049B7F41C}">
      <dsp:nvSpPr>
        <dsp:cNvPr id="0" name=""/>
        <dsp:cNvSpPr/>
      </dsp:nvSpPr>
      <dsp:spPr>
        <a:xfrm>
          <a:off x="3580295" y="1742012"/>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lumMod val="25000"/>
                </a:schemeClr>
              </a:solidFill>
            </a:rPr>
            <a:t>Run stateful services with persistence</a:t>
          </a:r>
          <a:endParaRPr lang="en-GB" sz="1900" kern="1200" dirty="0">
            <a:solidFill>
              <a:schemeClr val="bg1">
                <a:lumMod val="25000"/>
              </a:schemeClr>
            </a:solidFill>
          </a:endParaRPr>
        </a:p>
      </dsp:txBody>
      <dsp:txXfrm>
        <a:off x="3580295" y="1742012"/>
        <a:ext cx="3135364" cy="979801"/>
      </dsp:txXfrm>
    </dsp:sp>
    <dsp:sp modelId="{55B8564D-6614-45BD-A333-D35EF0E29F08}">
      <dsp:nvSpPr>
        <dsp:cNvPr id="0" name=""/>
        <dsp:cNvSpPr/>
      </dsp:nvSpPr>
      <dsp:spPr>
        <a:xfrm>
          <a:off x="3449655" y="1600485"/>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743581-8066-42E8-BC33-9B5B0B3F9A9C}">
      <dsp:nvSpPr>
        <dsp:cNvPr id="0" name=""/>
        <dsp:cNvSpPr/>
      </dsp:nvSpPr>
      <dsp:spPr>
        <a:xfrm>
          <a:off x="7024801" y="1742012"/>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lumMod val="25000"/>
                </a:schemeClr>
              </a:solidFill>
            </a:rPr>
            <a:t>Health monitoring </a:t>
          </a:r>
          <a:endParaRPr lang="en-GB" sz="1900" kern="1200" dirty="0">
            <a:solidFill>
              <a:schemeClr val="bg1">
                <a:lumMod val="25000"/>
              </a:schemeClr>
            </a:solidFill>
          </a:endParaRPr>
        </a:p>
      </dsp:txBody>
      <dsp:txXfrm>
        <a:off x="7024801" y="1742012"/>
        <a:ext cx="3135364" cy="979801"/>
      </dsp:txXfrm>
    </dsp:sp>
    <dsp:sp modelId="{DC2AF9FF-F4C3-49FA-8023-8127B41060B2}">
      <dsp:nvSpPr>
        <dsp:cNvPr id="0" name=""/>
        <dsp:cNvSpPr/>
      </dsp:nvSpPr>
      <dsp:spPr>
        <a:xfrm>
          <a:off x="6894160" y="1600485"/>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4FFB156-143E-43B6-9E2D-B04F323B20CB}">
      <dsp:nvSpPr>
        <dsp:cNvPr id="0" name=""/>
        <dsp:cNvSpPr/>
      </dsp:nvSpPr>
      <dsp:spPr>
        <a:xfrm>
          <a:off x="135790" y="2975473"/>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bg1">
                  <a:lumMod val="25000"/>
                </a:schemeClr>
              </a:solidFill>
            </a:rPr>
            <a:t>Declaratively define applications</a:t>
          </a:r>
        </a:p>
      </dsp:txBody>
      <dsp:txXfrm>
        <a:off x="135790" y="2975473"/>
        <a:ext cx="3135364" cy="979801"/>
      </dsp:txXfrm>
    </dsp:sp>
    <dsp:sp modelId="{97329EFE-9B1B-4228-9B01-EB46A6EF1AA1}">
      <dsp:nvSpPr>
        <dsp:cNvPr id="0" name=""/>
        <dsp:cNvSpPr/>
      </dsp:nvSpPr>
      <dsp:spPr>
        <a:xfrm>
          <a:off x="5150" y="2833946"/>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717C45D-01BA-41A6-809E-A90C2EEE7D77}">
      <dsp:nvSpPr>
        <dsp:cNvPr id="0" name=""/>
        <dsp:cNvSpPr/>
      </dsp:nvSpPr>
      <dsp:spPr>
        <a:xfrm>
          <a:off x="3580295" y="2975473"/>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bg1">
                  <a:lumMod val="25000"/>
                </a:schemeClr>
              </a:solidFill>
            </a:rPr>
            <a:t>Rolling updates</a:t>
          </a:r>
        </a:p>
      </dsp:txBody>
      <dsp:txXfrm>
        <a:off x="3580295" y="2975473"/>
        <a:ext cx="3135364" cy="979801"/>
      </dsp:txXfrm>
    </dsp:sp>
    <dsp:sp modelId="{1B49A26B-DDBC-46F5-A8A3-6A5982AF7016}">
      <dsp:nvSpPr>
        <dsp:cNvPr id="0" name=""/>
        <dsp:cNvSpPr/>
      </dsp:nvSpPr>
      <dsp:spPr>
        <a:xfrm>
          <a:off x="3449655" y="2833946"/>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B7D3A6C-48DD-4AD6-9EE5-D62596968120}">
      <dsp:nvSpPr>
        <dsp:cNvPr id="0" name=""/>
        <dsp:cNvSpPr/>
      </dsp:nvSpPr>
      <dsp:spPr>
        <a:xfrm>
          <a:off x="7024801" y="2975473"/>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bg1">
                  <a:lumMod val="25000"/>
                </a:schemeClr>
              </a:solidFill>
            </a:rPr>
            <a:t>Service failover &amp; workload optimization</a:t>
          </a:r>
        </a:p>
      </dsp:txBody>
      <dsp:txXfrm>
        <a:off x="7024801" y="2975473"/>
        <a:ext cx="3135364" cy="979801"/>
      </dsp:txXfrm>
    </dsp:sp>
    <dsp:sp modelId="{399E1A52-8CB1-4C09-8DE5-9A4768681A3C}">
      <dsp:nvSpPr>
        <dsp:cNvPr id="0" name=""/>
        <dsp:cNvSpPr/>
      </dsp:nvSpPr>
      <dsp:spPr>
        <a:xfrm>
          <a:off x="6894160" y="2833946"/>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20CEC75-F6B4-4284-BB6E-56C9CBD17D2D}">
      <dsp:nvSpPr>
        <dsp:cNvPr id="0" name=""/>
        <dsp:cNvSpPr/>
      </dsp:nvSpPr>
      <dsp:spPr>
        <a:xfrm>
          <a:off x="135790" y="4208934"/>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bg1">
                  <a:lumMod val="25000"/>
                </a:schemeClr>
              </a:solidFill>
            </a:rPr>
            <a:t>Secure with policies</a:t>
          </a:r>
        </a:p>
      </dsp:txBody>
      <dsp:txXfrm>
        <a:off x="135790" y="4208934"/>
        <a:ext cx="3135364" cy="979801"/>
      </dsp:txXfrm>
    </dsp:sp>
    <dsp:sp modelId="{C65422F9-8BE8-4B3E-AAD2-4D8DD251CCB3}">
      <dsp:nvSpPr>
        <dsp:cNvPr id="0" name=""/>
        <dsp:cNvSpPr/>
      </dsp:nvSpPr>
      <dsp:spPr>
        <a:xfrm>
          <a:off x="5150" y="4067408"/>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969E25-C535-426B-ACD1-AB42F3E8C5B7}">
      <dsp:nvSpPr>
        <dsp:cNvPr id="0" name=""/>
        <dsp:cNvSpPr/>
      </dsp:nvSpPr>
      <dsp:spPr>
        <a:xfrm>
          <a:off x="3580295" y="4208934"/>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lumMod val="25000"/>
                </a:schemeClr>
              </a:solidFill>
            </a:rPr>
            <a:t>Role based access</a:t>
          </a:r>
          <a:endParaRPr lang="en-GB" sz="1900" kern="1200" dirty="0">
            <a:solidFill>
              <a:schemeClr val="bg1">
                <a:lumMod val="25000"/>
              </a:schemeClr>
            </a:solidFill>
          </a:endParaRPr>
        </a:p>
      </dsp:txBody>
      <dsp:txXfrm>
        <a:off x="3580295" y="4208934"/>
        <a:ext cx="3135364" cy="979801"/>
      </dsp:txXfrm>
    </dsp:sp>
    <dsp:sp modelId="{40FB85A9-4E8E-45E7-84A0-656705C17A00}">
      <dsp:nvSpPr>
        <dsp:cNvPr id="0" name=""/>
        <dsp:cNvSpPr/>
      </dsp:nvSpPr>
      <dsp:spPr>
        <a:xfrm>
          <a:off x="3449655" y="4067408"/>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79B63EF-11B8-4973-9025-B620F904DB5F}">
      <dsp:nvSpPr>
        <dsp:cNvPr id="0" name=""/>
        <dsp:cNvSpPr/>
      </dsp:nvSpPr>
      <dsp:spPr>
        <a:xfrm>
          <a:off x="7024801" y="4208934"/>
          <a:ext cx="3135364" cy="979801"/>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63652"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bg1">
                  <a:lumMod val="25000"/>
                </a:schemeClr>
              </a:solidFill>
            </a:rPr>
            <a:t>Multi-tenancy</a:t>
          </a:r>
        </a:p>
      </dsp:txBody>
      <dsp:txXfrm>
        <a:off x="7024801" y="4208934"/>
        <a:ext cx="3135364" cy="979801"/>
      </dsp:txXfrm>
    </dsp:sp>
    <dsp:sp modelId="{97C6D6AC-3156-4AFC-9DA4-2D9EFD8ACAE3}">
      <dsp:nvSpPr>
        <dsp:cNvPr id="0" name=""/>
        <dsp:cNvSpPr/>
      </dsp:nvSpPr>
      <dsp:spPr>
        <a:xfrm>
          <a:off x="6894160" y="4067408"/>
          <a:ext cx="685861" cy="1028791"/>
        </a:xfrm>
        <a:prstGeom prst="rect">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C731DA-93A9-4784-9217-EE45E22DCF88}">
      <dsp:nvSpPr>
        <dsp:cNvPr id="0" name=""/>
        <dsp:cNvSpPr/>
      </dsp:nvSpPr>
      <dsp:spPr>
        <a:xfrm>
          <a:off x="914349" y="3049"/>
          <a:ext cx="2801795" cy="1681077"/>
        </a:xfrm>
        <a:prstGeom prst="rect">
          <a:avLst/>
        </a:prstGeom>
        <a:solidFill>
          <a:schemeClr val="tx1"/>
        </a:solidFill>
        <a:ln w="12700" cap="flat" cmpd="sng" algn="ctr">
          <a:solidFill>
            <a:schemeClr val="lt1">
              <a:hueOff val="0"/>
              <a:satOff val="0"/>
              <a:lumOff val="0"/>
              <a:alphaOff val="0"/>
            </a:schemeClr>
          </a:solidFill>
          <a:prstDash val="solid"/>
          <a:miter lim="800000"/>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dirty="0"/>
            <a:t>Kubernetes Docs</a:t>
          </a:r>
        </a:p>
      </dsp:txBody>
      <dsp:txXfrm>
        <a:off x="914349" y="3049"/>
        <a:ext cx="2801795" cy="1681077"/>
      </dsp:txXfrm>
    </dsp:sp>
    <dsp:sp modelId="{95B4994E-CE32-4E73-A297-F9195A92E79B}">
      <dsp:nvSpPr>
        <dsp:cNvPr id="0" name=""/>
        <dsp:cNvSpPr/>
      </dsp:nvSpPr>
      <dsp:spPr>
        <a:xfrm>
          <a:off x="3996324" y="3049"/>
          <a:ext cx="2801795" cy="1681077"/>
        </a:xfrm>
        <a:prstGeom prst="rect">
          <a:avLst/>
        </a:prstGeom>
        <a:solidFill>
          <a:schemeClr val="tx1"/>
        </a:solidFill>
        <a:ln w="12700" cap="flat" cmpd="sng" algn="ctr">
          <a:solidFill>
            <a:schemeClr val="lt1">
              <a:hueOff val="0"/>
              <a:satOff val="0"/>
              <a:lumOff val="0"/>
              <a:alphaOff val="0"/>
            </a:schemeClr>
          </a:solidFill>
          <a:prstDash val="solid"/>
          <a:miter lim="800000"/>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a:t>API Reference</a:t>
          </a:r>
          <a:endParaRPr lang="en-GB" sz="3200" kern="1200" dirty="0"/>
        </a:p>
      </dsp:txBody>
      <dsp:txXfrm>
        <a:off x="3996324" y="3049"/>
        <a:ext cx="2801795" cy="1681077"/>
      </dsp:txXfrm>
    </dsp:sp>
    <dsp:sp modelId="{F7076DBA-37C2-47E7-8621-AB5F2AF7F134}">
      <dsp:nvSpPr>
        <dsp:cNvPr id="0" name=""/>
        <dsp:cNvSpPr/>
      </dsp:nvSpPr>
      <dsp:spPr>
        <a:xfrm>
          <a:off x="914349" y="1964306"/>
          <a:ext cx="2801795" cy="16810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dirty="0">
              <a:solidFill>
                <a:schemeClr val="tx1"/>
              </a:solidFill>
            </a:rPr>
            <a:t>Kubernetes Hands On Lab</a:t>
          </a:r>
        </a:p>
      </dsp:txBody>
      <dsp:txXfrm>
        <a:off x="914349" y="1964306"/>
        <a:ext cx="2801795" cy="1681077"/>
      </dsp:txXfrm>
    </dsp:sp>
    <dsp:sp modelId="{5DEA6634-FD9E-4228-92E4-A63F6D3C794F}">
      <dsp:nvSpPr>
        <dsp:cNvPr id="0" name=""/>
        <dsp:cNvSpPr/>
      </dsp:nvSpPr>
      <dsp:spPr>
        <a:xfrm>
          <a:off x="3996324" y="1964306"/>
          <a:ext cx="2801795" cy="16810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dirty="0">
              <a:solidFill>
                <a:schemeClr val="tx1"/>
              </a:solidFill>
            </a:rPr>
            <a:t>Kubernetes</a:t>
          </a:r>
        </a:p>
        <a:p>
          <a:pPr marL="0" lvl="0" indent="0" algn="ctr" defTabSz="1422400">
            <a:lnSpc>
              <a:spcPct val="90000"/>
            </a:lnSpc>
            <a:spcBef>
              <a:spcPct val="0"/>
            </a:spcBef>
            <a:spcAft>
              <a:spcPct val="35000"/>
            </a:spcAft>
            <a:buNone/>
          </a:pPr>
          <a:r>
            <a:rPr lang="en-GB" sz="3200" kern="1200" dirty="0">
              <a:solidFill>
                <a:schemeClr val="tx1"/>
              </a:solidFill>
            </a:rPr>
            <a:t>Workshop</a:t>
          </a:r>
        </a:p>
      </dsp:txBody>
      <dsp:txXfrm>
        <a:off x="3996324" y="1964306"/>
        <a:ext cx="2801795" cy="1681077"/>
      </dsp:txXfrm>
    </dsp:sp>
    <dsp:sp modelId="{8D7181A7-BFDD-48FB-B471-2DC85587B72F}">
      <dsp:nvSpPr>
        <dsp:cNvPr id="0" name=""/>
        <dsp:cNvSpPr/>
      </dsp:nvSpPr>
      <dsp:spPr>
        <a:xfrm>
          <a:off x="914349" y="3925563"/>
          <a:ext cx="2801795" cy="1681077"/>
        </a:xfrm>
        <a:prstGeom prst="rect">
          <a:avLst/>
        </a:prstGeom>
        <a:solidFill>
          <a:schemeClr val="bg1">
            <a:lumMod val="40000"/>
            <a:lumOff val="60000"/>
          </a:schemeClr>
        </a:solidFill>
        <a:ln w="12700" cap="flat" cmpd="sng" algn="ctr">
          <a:solidFill>
            <a:schemeClr val="lt1">
              <a:hueOff val="0"/>
              <a:satOff val="0"/>
              <a:lumOff val="0"/>
              <a:alphaOff val="0"/>
            </a:schemeClr>
          </a:solidFill>
          <a:prstDash val="solid"/>
          <a:miter lim="800000"/>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dirty="0" err="1"/>
            <a:t>Katacoda</a:t>
          </a:r>
          <a:endParaRPr lang="en-GB" sz="3200" kern="1200" dirty="0"/>
        </a:p>
        <a:p>
          <a:pPr marL="0" lvl="0" indent="0" algn="ctr" defTabSz="1422400">
            <a:lnSpc>
              <a:spcPct val="90000"/>
            </a:lnSpc>
            <a:spcBef>
              <a:spcPct val="0"/>
            </a:spcBef>
            <a:spcAft>
              <a:spcPct val="35000"/>
            </a:spcAft>
            <a:buNone/>
          </a:pPr>
          <a:r>
            <a:rPr lang="en-GB" sz="3200" kern="1200" dirty="0"/>
            <a:t>Courses</a:t>
          </a:r>
        </a:p>
      </dsp:txBody>
      <dsp:txXfrm>
        <a:off x="914349" y="3925563"/>
        <a:ext cx="2801795" cy="1681077"/>
      </dsp:txXfrm>
    </dsp:sp>
    <dsp:sp modelId="{00BB591A-2B15-406E-AAB4-08355ECB7F52}">
      <dsp:nvSpPr>
        <dsp:cNvPr id="0" name=""/>
        <dsp:cNvSpPr/>
      </dsp:nvSpPr>
      <dsp:spPr>
        <a:xfrm>
          <a:off x="3996324" y="3925563"/>
          <a:ext cx="2801795" cy="1681077"/>
        </a:xfrm>
        <a:prstGeom prst="rect">
          <a:avLst/>
        </a:prstGeom>
        <a:solidFill>
          <a:schemeClr val="bg1">
            <a:lumMod val="40000"/>
            <a:lumOff val="60000"/>
          </a:schemeClr>
        </a:solidFill>
        <a:ln w="12700" cap="flat" cmpd="sng" algn="ctr">
          <a:solidFill>
            <a:schemeClr val="lt1">
              <a:hueOff val="0"/>
              <a:satOff val="0"/>
              <a:lumOff val="0"/>
              <a:alphaOff val="0"/>
            </a:schemeClr>
          </a:solidFill>
          <a:prstDash val="solid"/>
          <a:miter lim="800000"/>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dirty="0"/>
            <a:t>Udemy Course</a:t>
          </a:r>
        </a:p>
      </dsp:txBody>
      <dsp:txXfrm>
        <a:off x="3996324" y="3925563"/>
        <a:ext cx="2801795" cy="1681077"/>
      </dsp:txXfrm>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F5DDD7-29E8-4F85-A117-E0D0E07135BD}" type="datetimeFigureOut">
              <a:rPr lang="en-US" smtClean="0"/>
              <a:t>2/18/2020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458E4C-A571-4498-B61D-3EBCC782E6C8}" type="slidenum">
              <a:rPr lang="en-US" smtClean="0"/>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34B426-DD78-45C6-AC2B-6AECC245F0A6}" type="datetimeFigureOut">
              <a:rPr lang="en-US" smtClean="0"/>
              <a:t>2/18/2020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493308-1CCD-4083-9427-1DD59259FBE4}"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146198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2/18/2020 3:46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3671337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5444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4176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4056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152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2/18/2020 3:46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361448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2/18/2020 3:46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287304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2/18/2020 3:46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75121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panose="020B0502040204020203"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2/18/2020 3:46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237573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2/18/2020 3:46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030547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2/18/2020 3:46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263770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2/18/2020 3:46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378859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2/18/2020 3:46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905762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4124818"/>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spcAft>
                <a:spcPts val="1200"/>
              </a:spcAft>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0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7681071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26154047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113922668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100919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594438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771510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133802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367886123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54" indent="0">
              <a:buNone/>
              <a:defRPr/>
            </a:lvl2pPr>
            <a:lvl3pPr marL="448107" indent="0">
              <a:buNone/>
              <a:defRPr/>
            </a:lvl3pPr>
            <a:lvl4pPr marL="672161" indent="0">
              <a:buNone/>
              <a:defRPr/>
            </a:lvl4pPr>
            <a:lvl5pPr marL="89621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198545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1879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62083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1901"/>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60928146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26861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323154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181100" y="3909418"/>
            <a:ext cx="42291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819900" y="3916700"/>
            <a:ext cx="41910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547397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i="0" u="none" strike="noStrike" cap="none" spc="0" normalizeH="0" baseline="0" dirty="0">
                <a:ln>
                  <a:noFill/>
                </a:ln>
                <a:solidFill>
                  <a:schemeClr val="accent2"/>
                </a:solidFill>
                <a:uLnTx/>
                <a:uFillTx/>
                <a:latin typeface="Segoe UI Light"/>
                <a:cs typeface="+mn-cs"/>
              </a:defRPr>
            </a:lvl1pPr>
          </a:lstStyle>
          <a:p>
            <a:pPr marR="0" lvl="0" defTabSz="685800" fontAlgn="auto">
              <a:spcBef>
                <a:spcPts val="1200"/>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57200" y="1866899"/>
            <a:ext cx="6858000" cy="4533899"/>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458847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103281" y="4851708"/>
            <a:ext cx="5615580" cy="1564792"/>
          </a:xfrm>
          <a:prstGeom prst="rect">
            <a:avLst/>
          </a:prstGeom>
          <a:noFill/>
          <a:ln w="12700">
            <a:noFill/>
          </a:ln>
        </p:spPr>
        <p:txBody>
          <a:bodyPr vert="horz" lIns="182880" tIns="0" rIns="0" bIns="0" rtlCol="0">
            <a:normAutofit/>
          </a:bodyPr>
          <a:lstStyle>
            <a:lvl1pPr marL="0" indent="0">
              <a:defRPr sz="2000" b="0" dirty="0">
                <a:solidFill>
                  <a:schemeClr val="tx1"/>
                </a:solidFill>
                <a:latin typeface="+mn-lt"/>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103281" y="2757189"/>
            <a:ext cx="5615580" cy="1412875"/>
          </a:xfrm>
          <a:prstGeom prst="rect">
            <a:avLst/>
          </a:prstGeom>
          <a:noFill/>
          <a:ln w="12700">
            <a:noFill/>
          </a:ln>
        </p:spPr>
        <p:txBody>
          <a:bodyPr vert="horz" lIns="182880" tIns="0" rIns="0" bIns="0" rtlCol="0">
            <a:normAutofit/>
          </a:bodyPr>
          <a:lstStyle>
            <a:lvl1pPr>
              <a:defRPr sz="2000" b="0" dirty="0">
                <a:solidFill>
                  <a:schemeClr val="tx1"/>
                </a:solidFill>
                <a:latin typeface="+mn-lt"/>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103281" y="3960546"/>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425761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2999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7" name="Content Placeholder 3"/>
          <p:cNvSpPr>
            <a:spLocks noGrp="1"/>
          </p:cNvSpPr>
          <p:nvPr>
            <p:ph sz="quarter" idx="15" hasCustomPrompt="1"/>
          </p:nvPr>
        </p:nvSpPr>
        <p:spPr>
          <a:xfrm>
            <a:off x="457201" y="1051560"/>
            <a:ext cx="11277600" cy="358859"/>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73102" y="242086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73102" y="396102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69941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7305573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Wide with black background">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084132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52752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350641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22092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9436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57201" y="457200"/>
            <a:ext cx="6362700" cy="1409700"/>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57200" y="1866900"/>
            <a:ext cx="6362700" cy="45140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56669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57201" y="1887751"/>
            <a:ext cx="11277600" cy="4208249"/>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495965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73102" y="1866900"/>
            <a:ext cx="5622897" cy="4514047"/>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096000" y="1866900"/>
            <a:ext cx="5638799" cy="4514047"/>
          </a:xfrm>
          <a:prstGeom prst="rect">
            <a:avLst/>
          </a:prstGeom>
        </p:spPr>
        <p:txBody>
          <a:bodyPr vert="horz" wrap="square" lIns="0" tIns="18288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743561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73103" y="1181100"/>
            <a:ext cx="11261697" cy="1039586"/>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dirty="0"/>
              <a:t>Insert API call here</a:t>
            </a:r>
          </a:p>
        </p:txBody>
      </p:sp>
      <p:sp>
        <p:nvSpPr>
          <p:cNvPr id="15" name="Shape 69"/>
          <p:cNvSpPr txBox="1">
            <a:spLocks noGrp="1"/>
          </p:cNvSpPr>
          <p:nvPr>
            <p:ph type="body" idx="1" hasCustomPrompt="1"/>
          </p:nvPr>
        </p:nvSpPr>
        <p:spPr>
          <a:xfrm>
            <a:off x="457200" y="3274985"/>
            <a:ext cx="5638800"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096000" y="3274985"/>
            <a:ext cx="5638799"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37843626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73103" y="1181100"/>
            <a:ext cx="11261697" cy="14097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57200" y="4000500"/>
            <a:ext cx="5638800"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096000" y="4000500"/>
            <a:ext cx="5638799"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29401944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85C63F4F-9B1D-48B9-B01E-A10B1592D270}"/>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18387958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26624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73102" y="1839352"/>
            <a:ext cx="5622897" cy="4541596"/>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997101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096000" y="1839352"/>
            <a:ext cx="5638799" cy="4541596"/>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30513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73102" y="3894138"/>
            <a:ext cx="562289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631667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3"/>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722853"/>
          </a:xfrm>
          <a:prstGeom prst="rect">
            <a:avLst/>
          </a:prstGeom>
        </p:spPr>
        <p:txBody>
          <a:bodyPr vert="horz" lIns="0" tIns="0" rIns="0" bIns="0" rtlCol="0" anchor="t">
            <a:normAutofit/>
          </a:body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57201" y="1183190"/>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Tree>
    <p:extLst>
      <p:ext uri="{BB962C8B-B14F-4D97-AF65-F5344CB8AC3E}">
        <p14:creationId xmlns:p14="http://schemas.microsoft.com/office/powerpoint/2010/main" val="33594280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7030846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373039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111904" y="1866900"/>
            <a:ext cx="5622896"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882736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4" name="Text Placeholder 3"/>
          <p:cNvSpPr>
            <a:spLocks noGrp="1"/>
          </p:cNvSpPr>
          <p:nvPr>
            <p:ph idx="26"/>
          </p:nvPr>
        </p:nvSpPr>
        <p:spPr>
          <a:xfrm>
            <a:off x="6103951" y="1866900"/>
            <a:ext cx="563084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61697" cy="722853"/>
          </a:xfrm>
          <a:prstGeom prst="rect">
            <a:avLst/>
          </a:prstGeom>
        </p:spPr>
        <p:txBody>
          <a:bodyPr vert="horz" lIns="0" tIns="0" rIns="0" bIns="0" rtlCol="0" anchor="t">
            <a:normAutofit/>
          </a:bodyPr>
          <a:lstStyle/>
          <a:p>
            <a:r>
              <a:rPr lang="en-US" dirty="0"/>
              <a:t>Click to edit Master title style</a:t>
            </a:r>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12" name="Shape 78">
            <a:extLst>
              <a:ext uri="{FF2B5EF4-FFF2-40B4-BE49-F238E27FC236}">
                <a16:creationId xmlns:a16="http://schemas.microsoft.com/office/drawing/2014/main" id="{A53FCAFC-5653-0C46-8E56-ADCCBA6F7CB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sp>
        <p:nvSpPr>
          <p:cNvPr id="15" name="Shape 78">
            <a:extLst>
              <a:ext uri="{FF2B5EF4-FFF2-40B4-BE49-F238E27FC236}">
                <a16:creationId xmlns:a16="http://schemas.microsoft.com/office/drawing/2014/main" id="{644AA6BB-203B-E644-8A81-9AF5D2C1454A}"/>
              </a:ext>
            </a:extLst>
          </p:cNvPr>
          <p:cNvSpPr txBox="1">
            <a:spLocks noGrp="1"/>
          </p:cNvSpPr>
          <p:nvPr>
            <p:ph type="body" idx="30" hasCustomPrompt="1"/>
          </p:nvPr>
        </p:nvSpPr>
        <p:spPr>
          <a:xfrm>
            <a:off x="457201" y="1182989"/>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17" name="Text Placeholder 3">
            <a:extLst>
              <a:ext uri="{FF2B5EF4-FFF2-40B4-BE49-F238E27FC236}">
                <a16:creationId xmlns:a16="http://schemas.microsoft.com/office/drawing/2014/main" id="{BA5B8A30-0D25-46A7-8825-163B12353388}"/>
              </a:ext>
            </a:extLst>
          </p:cNvPr>
          <p:cNvSpPr>
            <a:spLocks noGrp="1"/>
          </p:cNvSpPr>
          <p:nvPr>
            <p:ph idx="31"/>
          </p:nvPr>
        </p:nvSpPr>
        <p:spPr>
          <a:xfrm>
            <a:off x="465151" y="1866900"/>
            <a:ext cx="5622896"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901926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17613192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22775506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70286430"/>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457201" y="457200"/>
            <a:ext cx="5638798"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7" name="Slide Number Placeholder 2">
            <a:extLst>
              <a:ext uri="{FF2B5EF4-FFF2-40B4-BE49-F238E27FC236}">
                <a16:creationId xmlns:a16="http://schemas.microsoft.com/office/drawing/2014/main" id="{37C32BF6-02DE-4611-8B42-B01BC47DC61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9" name="Text Placeholder 3">
            <a:extLst>
              <a:ext uri="{FF2B5EF4-FFF2-40B4-BE49-F238E27FC236}">
                <a16:creationId xmlns:a16="http://schemas.microsoft.com/office/drawing/2014/main" id="{D78D2F5C-C02D-49C4-A3A8-A4526E03FB11}"/>
              </a:ext>
            </a:extLst>
          </p:cNvPr>
          <p:cNvSpPr>
            <a:spLocks noGrp="1"/>
          </p:cNvSpPr>
          <p:nvPr>
            <p:ph idx="32" hasCustomPrompt="1"/>
          </p:nvPr>
        </p:nvSpPr>
        <p:spPr>
          <a:xfrm>
            <a:off x="465151" y="1866900"/>
            <a:ext cx="5630848"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Picture Placeholder 3">
            <a:extLst>
              <a:ext uri="{FF2B5EF4-FFF2-40B4-BE49-F238E27FC236}">
                <a16:creationId xmlns:a16="http://schemas.microsoft.com/office/drawing/2014/main" id="{72DE6A1D-8AB1-4C01-944E-A32A7172E8EC}"/>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Tree>
    <p:extLst>
      <p:ext uri="{BB962C8B-B14F-4D97-AF65-F5344CB8AC3E}">
        <p14:creationId xmlns:p14="http://schemas.microsoft.com/office/powerpoint/2010/main" val="22937339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9B1DDD-55E1-C14C-8058-596104BB80F5}"/>
              </a:ext>
            </a:extLst>
          </p:cNvPr>
          <p:cNvSpPr>
            <a:spLocks noGrp="1"/>
          </p:cNvSpPr>
          <p:nvPr>
            <p:ph type="sldNum" sz="quarter" idx="12"/>
          </p:nvPr>
        </p:nvSpPr>
        <p:spPr/>
        <p:txBody>
          <a:bodyPr/>
          <a:lstStyle/>
          <a:p>
            <a:fld id="{529AFA16-AEC4-7D4A-82F3-BDAE8E49079E}" type="slidenum">
              <a:rPr lang="en-US" smtClean="0"/>
              <a:pPr/>
              <a:t>‹#›</a:t>
            </a:fld>
            <a:endParaRPr lang="en-US"/>
          </a:p>
        </p:txBody>
      </p:sp>
      <p:sp>
        <p:nvSpPr>
          <p:cNvPr id="6" name="Picture Placeholder 9">
            <a:extLst>
              <a:ext uri="{FF2B5EF4-FFF2-40B4-BE49-F238E27FC236}">
                <a16:creationId xmlns:a16="http://schemas.microsoft.com/office/drawing/2014/main" id="{A60CFDBD-BED9-4E96-95E3-CCD21C2AE18C}"/>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
        <p:nvSpPr>
          <p:cNvPr id="7" name="Title 1">
            <a:extLst>
              <a:ext uri="{FF2B5EF4-FFF2-40B4-BE49-F238E27FC236}">
                <a16:creationId xmlns:a16="http://schemas.microsoft.com/office/drawing/2014/main" id="{36618F37-4806-4CE2-B027-C3AAFA8CF9F6}"/>
              </a:ext>
            </a:extLst>
          </p:cNvPr>
          <p:cNvSpPr>
            <a:spLocks noGrp="1"/>
          </p:cNvSpPr>
          <p:nvPr>
            <p:ph type="title" hasCustomPrompt="1"/>
          </p:nvPr>
        </p:nvSpPr>
        <p:spPr>
          <a:xfrm>
            <a:off x="6096000" y="457200"/>
            <a:ext cx="5638800" cy="1409699"/>
          </a:xfrm>
          <a:prstGeom prst="rect">
            <a:avLst/>
          </a:prstGeom>
        </p:spPr>
        <p:txBody>
          <a:bodyPr lIns="182880" rIns="0">
            <a:noAutofit/>
          </a:bodyPr>
          <a:lstStyle>
            <a:lvl1pPr>
              <a:defRPr sz="4000">
                <a:solidFill>
                  <a:schemeClr val="tx1"/>
                </a:solidFill>
              </a:defRPr>
            </a:lvl1pPr>
          </a:lstStyle>
          <a:p>
            <a:r>
              <a:rPr lang="en-US" dirty="0"/>
              <a:t>Click to edit title</a:t>
            </a:r>
          </a:p>
        </p:txBody>
      </p:sp>
      <p:sp>
        <p:nvSpPr>
          <p:cNvPr id="8" name="Text Placeholder 3">
            <a:extLst>
              <a:ext uri="{FF2B5EF4-FFF2-40B4-BE49-F238E27FC236}">
                <a16:creationId xmlns:a16="http://schemas.microsoft.com/office/drawing/2014/main" id="{785F4F54-6248-4FCE-81BA-DAD1E53376A7}"/>
              </a:ext>
            </a:extLst>
          </p:cNvPr>
          <p:cNvSpPr>
            <a:spLocks noGrp="1"/>
          </p:cNvSpPr>
          <p:nvPr>
            <p:ph idx="32"/>
          </p:nvPr>
        </p:nvSpPr>
        <p:spPr>
          <a:xfrm>
            <a:off x="6096000" y="1866900"/>
            <a:ext cx="5638798" cy="4514047"/>
          </a:xfrm>
          <a:prstGeom prst="rect">
            <a:avLst/>
          </a:prstGeom>
        </p:spPr>
        <p:txBody>
          <a:bodyPr vert="horz" wrap="square" lIns="18288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7779860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4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057508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2260799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7F1E30F-90B3-4508-AC79-FDBFF960BB8C}"/>
              </a:ext>
            </a:extLst>
          </p:cNvPr>
          <p:cNvSpPr>
            <a:spLocks noGrp="1"/>
          </p:cNvSpPr>
          <p:nvPr>
            <p:ph idx="34"/>
          </p:nvPr>
        </p:nvSpPr>
        <p:spPr>
          <a:xfrm>
            <a:off x="6103951" y="3276600"/>
            <a:ext cx="5630848" cy="31043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hasCustomPrompt="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dirty="0"/>
              <a:t>Click icon </a:t>
            </a:r>
            <a:br>
              <a:rPr lang="en-US" dirty="0"/>
            </a:br>
            <a:r>
              <a:rPr lang="en-US" dirty="0"/>
              <a:t>to add </a:t>
            </a:r>
            <a:br>
              <a:rPr lang="en-US" dirty="0"/>
            </a:br>
            <a:r>
              <a:rPr lang="en-US" dirty="0"/>
              <a:t>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Footer Placeholder 6" hidden="1">
            <a:extLst>
              <a:ext uri="{FF2B5EF4-FFF2-40B4-BE49-F238E27FC236}">
                <a16:creationId xmlns:a16="http://schemas.microsoft.com/office/drawing/2014/main" id="{3CAB610D-9FDA-664B-88C5-3D66189F6F1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3" name="Text Placeholder 3">
            <a:extLst>
              <a:ext uri="{FF2B5EF4-FFF2-40B4-BE49-F238E27FC236}">
                <a16:creationId xmlns:a16="http://schemas.microsoft.com/office/drawing/2014/main" id="{61049F32-FBDB-40C5-9199-3991B2F5A71D}"/>
              </a:ext>
            </a:extLst>
          </p:cNvPr>
          <p:cNvSpPr>
            <a:spLocks noGrp="1"/>
          </p:cNvSpPr>
          <p:nvPr>
            <p:ph idx="33"/>
          </p:nvPr>
        </p:nvSpPr>
        <p:spPr>
          <a:xfrm>
            <a:off x="465151" y="1181100"/>
            <a:ext cx="5630849" cy="51998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0203542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61562707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p:nvCxnSpPr>
        <p:spPr>
          <a:xfrm>
            <a:off x="1181100" y="3909418"/>
            <a:ext cx="42291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p:nvCxnSpPr>
        <p:spPr>
          <a:xfrm>
            <a:off x="6819900" y="3916700"/>
            <a:ext cx="41910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620201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b="0" i="0" u="none" strike="noStrike" cap="none" spc="0" normalizeH="0" baseline="0" dirty="0">
                <a:ln>
                  <a:noFill/>
                </a:ln>
                <a:solidFill>
                  <a:schemeClr val="accent1"/>
                </a:solidFill>
                <a:uLnTx/>
                <a:uFillTx/>
                <a:latin typeface="Segoe UI" charset="0"/>
                <a:ea typeface="Segoe UI" charset="0"/>
                <a:cs typeface="Segoe UI" charset="0"/>
              </a:defRPr>
            </a:lvl1pPr>
          </a:lstStyle>
          <a:p>
            <a:pPr marR="0" lvl="0" defTabSz="685800" fontAlgn="auto">
              <a:spcBef>
                <a:spcPts val="1200"/>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2" name="Footer Placeholder 6" hidden="1">
            <a:extLst>
              <a:ext uri="{FF2B5EF4-FFF2-40B4-BE49-F238E27FC236}">
                <a16:creationId xmlns:a16="http://schemas.microsoft.com/office/drawing/2014/main" id="{D706C368-32EC-8046-A75E-5C873EF24AF6}"/>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7" name="Text Placeholder 3">
            <a:extLst>
              <a:ext uri="{FF2B5EF4-FFF2-40B4-BE49-F238E27FC236}">
                <a16:creationId xmlns:a16="http://schemas.microsoft.com/office/drawing/2014/main" id="{F37B0F2F-B5E1-40A6-9340-FE71343E99B5}"/>
              </a:ext>
            </a:extLst>
          </p:cNvPr>
          <p:cNvSpPr>
            <a:spLocks noGrp="1"/>
          </p:cNvSpPr>
          <p:nvPr>
            <p:ph idx="32"/>
          </p:nvPr>
        </p:nvSpPr>
        <p:spPr>
          <a:xfrm>
            <a:off x="465151" y="1866900"/>
            <a:ext cx="704054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188661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087344" y="4851708"/>
            <a:ext cx="5631517" cy="1564792"/>
          </a:xfrm>
          <a:prstGeom prst="rect">
            <a:avLst/>
          </a:prstGeom>
          <a:noFill/>
          <a:ln w="12700">
            <a:noFill/>
          </a:ln>
        </p:spPr>
        <p:txBody>
          <a:bodyPr vert="horz" lIns="182880" tIns="0" rIns="0" bIns="0" rtlCol="0">
            <a:normAutofit/>
          </a:bodyPr>
          <a:lstStyle>
            <a:lvl1pPr marL="0" indent="0">
              <a:defRPr sz="2000" b="0" i="0" dirty="0">
                <a:solidFill>
                  <a:schemeClr val="tx1"/>
                </a:solidFill>
                <a:latin typeface="Segoe UI" charset="0"/>
                <a:ea typeface="Segoe UI" charset="0"/>
                <a:cs typeface="Segoe UI" charset="0"/>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103282" y="2757189"/>
            <a:ext cx="5631517" cy="1412875"/>
          </a:xfrm>
          <a:prstGeom prst="rect">
            <a:avLst/>
          </a:prstGeom>
          <a:noFill/>
          <a:ln w="12700">
            <a:noFill/>
          </a:ln>
        </p:spPr>
        <p:txBody>
          <a:bodyPr vert="horz" lIns="182880" tIns="0" rIns="0" bIns="0" rtlCol="0">
            <a:normAutofit/>
          </a:bodyPr>
          <a:lstStyle>
            <a:lvl1pPr>
              <a:defRPr sz="2000" b="0" i="0" dirty="0">
                <a:solidFill>
                  <a:schemeClr val="tx1"/>
                </a:solidFill>
                <a:latin typeface="Segoe UI" charset="0"/>
                <a:ea typeface="Segoe UI" charset="0"/>
                <a:cs typeface="Segoe UI" charset="0"/>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087344" y="3960546"/>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dirty="0"/>
              <a:t>Click to edit Master title style</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1601636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6174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7" name="Content Placeholder 3"/>
          <p:cNvSpPr>
            <a:spLocks noGrp="1"/>
          </p:cNvSpPr>
          <p:nvPr>
            <p:ph sz="quarter" idx="15" hasCustomPrompt="1"/>
          </p:nvPr>
        </p:nvSpPr>
        <p:spPr>
          <a:xfrm>
            <a:off x="457201" y="1051560"/>
            <a:ext cx="11277600" cy="520722"/>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73102" y="245261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73102" y="399277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979020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7657552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 Wide with black BG">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8023962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5676614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9121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6431805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199"/>
            <a:ext cx="4914900" cy="5923747"/>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73103" y="457200"/>
            <a:ext cx="6346797" cy="1409700"/>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786132D9-558F-43FA-A358-E04195E8D55B}"/>
              </a:ext>
            </a:extLst>
          </p:cNvPr>
          <p:cNvSpPr>
            <a:spLocks noGrp="1"/>
          </p:cNvSpPr>
          <p:nvPr>
            <p:ph idx="32"/>
          </p:nvPr>
        </p:nvSpPr>
        <p:spPr>
          <a:xfrm>
            <a:off x="465151" y="1866900"/>
            <a:ext cx="6354749" cy="45140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2116004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43C97EDA-C329-4763-94A9-481275DDA967}"/>
              </a:ext>
            </a:extLst>
          </p:cNvPr>
          <p:cNvSpPr>
            <a:spLocks noGrp="1"/>
          </p:cNvSpPr>
          <p:nvPr>
            <p:ph idx="32"/>
          </p:nvPr>
        </p:nvSpPr>
        <p:spPr>
          <a:xfrm>
            <a:off x="465151" y="1866900"/>
            <a:ext cx="11269648" cy="4514047"/>
          </a:xfrm>
          <a:prstGeom prst="rect">
            <a:avLst/>
          </a:prstGeom>
        </p:spPr>
        <p:txBody>
          <a:bodyPr vert="horz" wrap="square" lIns="0" tIns="18288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27939419"/>
      </p:ext>
    </p:extLst>
  </p:cSld>
  <p:clrMapOvr>
    <a:masterClrMapping/>
  </p:clrMapOvr>
  <p:extLst>
    <p:ext uri="{DCECCB84-F9BA-43D5-87BE-67443E8EF086}">
      <p15:sldGuideLst xmlns:p15="http://schemas.microsoft.com/office/powerpoint/2012/main">
        <p15:guide id="2" pos="3840">
          <p15:clr>
            <a:srgbClr val="FBAE40"/>
          </p15:clr>
        </p15:guide>
        <p15:guide id="3"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664C69D1-7665-4677-BC3E-0E20C655F8C4}"/>
              </a:ext>
            </a:extLst>
          </p:cNvPr>
          <p:cNvSpPr>
            <a:spLocks noGrp="1"/>
          </p:cNvSpPr>
          <p:nvPr>
            <p:ph idx="26" hasCustomPrompt="1"/>
          </p:nvPr>
        </p:nvSpPr>
        <p:spPr>
          <a:xfrm>
            <a:off x="6111904" y="1866900"/>
            <a:ext cx="5622896" cy="4514047"/>
          </a:xfrm>
          <a:prstGeom prst="rect">
            <a:avLst/>
          </a:prstGeom>
        </p:spPr>
        <p:txBody>
          <a:bodyPr vert="horz" wrap="square" lIns="0" tIns="182880" rIns="0" bIns="0" rtlCol="0">
            <a:noAutofit/>
          </a:bodyPr>
          <a:lstStyle>
            <a:lvl2pPr>
              <a:lnSpc>
                <a:spcPct val="110000"/>
              </a:lnSpc>
              <a:defRPr/>
            </a:lvl2pPr>
            <a:lvl3pPr>
              <a:lnSpc>
                <a:spcPct val="110000"/>
              </a:lnSpc>
              <a:defRPr/>
            </a:lvl3pPr>
            <a:lvl4pPr>
              <a:lnSpc>
                <a:spcPct val="110000"/>
              </a:lnSpc>
              <a:defRPr/>
            </a:lvl4pPr>
            <a:lvl5pPr>
              <a:lnSpc>
                <a:spcPct val="110000"/>
              </a:lnSpc>
              <a:buClr>
                <a:schemeClr val="tx1"/>
              </a:buClr>
              <a:defRPr b="0" i="0">
                <a:latin typeface="Segoe UI" charset="0"/>
                <a:ea typeface="Segoe UI" charset="0"/>
                <a:cs typeface="Segoe UI" charset="0"/>
              </a:defRPr>
            </a:lvl5pPr>
            <a:lvl6pPr marL="1965221">
              <a:lnSpc>
                <a:spcPct val="110000"/>
              </a:lnSpc>
              <a:defRPr baseline="30000"/>
            </a:lvl6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6th level</a:t>
            </a:r>
          </a:p>
        </p:txBody>
      </p:sp>
      <p:sp>
        <p:nvSpPr>
          <p:cNvPr id="9" name="Text Placeholder 3">
            <a:extLst>
              <a:ext uri="{FF2B5EF4-FFF2-40B4-BE49-F238E27FC236}">
                <a16:creationId xmlns:a16="http://schemas.microsoft.com/office/drawing/2014/main" id="{9BCECAC6-5C8B-454E-A52C-D80616B32EC9}"/>
              </a:ext>
            </a:extLst>
          </p:cNvPr>
          <p:cNvSpPr>
            <a:spLocks noGrp="1"/>
          </p:cNvSpPr>
          <p:nvPr>
            <p:ph idx="33"/>
          </p:nvPr>
        </p:nvSpPr>
        <p:spPr>
          <a:xfrm>
            <a:off x="465151" y="1866900"/>
            <a:ext cx="5646753" cy="4514047"/>
          </a:xfrm>
          <a:prstGeom prst="rect">
            <a:avLst/>
          </a:prstGeom>
        </p:spPr>
        <p:txBody>
          <a:bodyPr vert="horz" wrap="square" lIns="0" tIns="18288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954057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57201" y="1181100"/>
            <a:ext cx="11277600" cy="1039586"/>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dirty="0"/>
              <a:t>Insert API call here</a:t>
            </a: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03581DFA-7055-4732-A05C-2E32A0582834}"/>
              </a:ext>
            </a:extLst>
          </p:cNvPr>
          <p:cNvSpPr>
            <a:spLocks noGrp="1"/>
          </p:cNvSpPr>
          <p:nvPr>
            <p:ph idx="26"/>
          </p:nvPr>
        </p:nvSpPr>
        <p:spPr>
          <a:xfrm>
            <a:off x="6111904" y="3274985"/>
            <a:ext cx="5622896"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Text Placeholder 3">
            <a:extLst>
              <a:ext uri="{FF2B5EF4-FFF2-40B4-BE49-F238E27FC236}">
                <a16:creationId xmlns:a16="http://schemas.microsoft.com/office/drawing/2014/main" id="{CC8D9B0A-6DBF-44F9-8A59-8CE436F8C287}"/>
              </a:ext>
            </a:extLst>
          </p:cNvPr>
          <p:cNvSpPr>
            <a:spLocks noGrp="1"/>
          </p:cNvSpPr>
          <p:nvPr>
            <p:ph idx="33"/>
          </p:nvPr>
        </p:nvSpPr>
        <p:spPr>
          <a:xfrm>
            <a:off x="465151" y="3274985"/>
            <a:ext cx="5646753"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851490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57201" y="1181100"/>
            <a:ext cx="11277600" cy="14097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1" name="Text Placeholder 3">
            <a:extLst>
              <a:ext uri="{FF2B5EF4-FFF2-40B4-BE49-F238E27FC236}">
                <a16:creationId xmlns:a16="http://schemas.microsoft.com/office/drawing/2014/main" id="{21B74D50-B0C8-4EC5-BBCB-FF57490D099D}"/>
              </a:ext>
            </a:extLst>
          </p:cNvPr>
          <p:cNvSpPr>
            <a:spLocks noGrp="1"/>
          </p:cNvSpPr>
          <p:nvPr>
            <p:ph idx="26"/>
          </p:nvPr>
        </p:nvSpPr>
        <p:spPr>
          <a:xfrm>
            <a:off x="6111904" y="4021746"/>
            <a:ext cx="5622896"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41B35573-078F-4514-BAB3-8768D60B9FDF}"/>
              </a:ext>
            </a:extLst>
          </p:cNvPr>
          <p:cNvSpPr>
            <a:spLocks noGrp="1"/>
          </p:cNvSpPr>
          <p:nvPr>
            <p:ph idx="33"/>
          </p:nvPr>
        </p:nvSpPr>
        <p:spPr>
          <a:xfrm>
            <a:off x="465151" y="4021746"/>
            <a:ext cx="5646753"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587783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75720A0F-EAA9-4BF9-A35F-167BE3B19A0A}"/>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2739603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7" name="Picture 6">
            <a:extLst>
              <a:ext uri="{FF2B5EF4-FFF2-40B4-BE49-F238E27FC236}">
                <a16:creationId xmlns:a16="http://schemas.microsoft.com/office/drawing/2014/main" id="{397F176D-9051-CF42-BE22-2BBAB774620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517678" y="1433031"/>
            <a:ext cx="5700644" cy="5429877"/>
          </a:xfrm>
          <a:prstGeom prst="rect">
            <a:avLst/>
          </a:prstGeom>
        </p:spPr>
      </p:pic>
      <p:sp>
        <p:nvSpPr>
          <p:cNvPr id="8" name="Footer Placeholder 4">
            <a:extLst>
              <a:ext uri="{FF2B5EF4-FFF2-40B4-BE49-F238E27FC236}">
                <a16:creationId xmlns:a16="http://schemas.microsoft.com/office/drawing/2014/main" id="{B742A6ED-1A36-48AF-B9E5-5982C25DFF38}"/>
              </a:ext>
            </a:extLst>
          </p:cNvPr>
          <p:cNvSpPr>
            <a:spLocks noGrp="1"/>
          </p:cNvSpPr>
          <p:nvPr>
            <p:ph type="ftr" sz="quarter" idx="3"/>
          </p:nvPr>
        </p:nvSpPr>
        <p:spPr>
          <a:xfrm>
            <a:off x="528075" y="6442502"/>
            <a:ext cx="4114800" cy="390311"/>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r>
              <a:rPr lang="en-US">
                <a:solidFill>
                  <a:schemeClr val="accent6"/>
                </a:solidFill>
              </a:rPr>
              <a:t>Classified as Microsoft Confidential</a:t>
            </a:r>
            <a:endParaRPr lang="en-US" dirty="0">
              <a:solidFill>
                <a:schemeClr val="accent6"/>
              </a:solidFill>
            </a:endParaRPr>
          </a:p>
        </p:txBody>
      </p:sp>
      <p:sp>
        <p:nvSpPr>
          <p:cNvPr id="16" name="Text Placeholder 3">
            <a:extLst>
              <a:ext uri="{FF2B5EF4-FFF2-40B4-BE49-F238E27FC236}">
                <a16:creationId xmlns:a16="http://schemas.microsoft.com/office/drawing/2014/main" id="{085624A1-7981-4C6B-A325-FFA200CB4754}"/>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770833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pic>
        <p:nvPicPr>
          <p:cNvPr id="12" name="Picture 11">
            <a:extLst>
              <a:ext uri="{FF2B5EF4-FFF2-40B4-BE49-F238E27FC236}">
                <a16:creationId xmlns:a16="http://schemas.microsoft.com/office/drawing/2014/main" id="{FCF31B0C-2013-F049-8C71-68ECE5AA51B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457" y="1414770"/>
            <a:ext cx="5817866" cy="5443229"/>
          </a:xfrm>
          <a:prstGeom prst="rect">
            <a:avLst/>
          </a:prstGeom>
        </p:spPr>
      </p:pic>
      <p:sp>
        <p:nvSpPr>
          <p:cNvPr id="13" name="Text Placeholder 3">
            <a:extLst>
              <a:ext uri="{FF2B5EF4-FFF2-40B4-BE49-F238E27FC236}">
                <a16:creationId xmlns:a16="http://schemas.microsoft.com/office/drawing/2014/main" id="{34C2FD0C-70E2-45DE-839E-19D6D5B747D0}"/>
              </a:ext>
            </a:extLst>
          </p:cNvPr>
          <p:cNvSpPr>
            <a:spLocks noGrp="1"/>
          </p:cNvSpPr>
          <p:nvPr>
            <p:ph idx="26"/>
          </p:nvPr>
        </p:nvSpPr>
        <p:spPr>
          <a:xfrm>
            <a:off x="6096000" y="1866900"/>
            <a:ext cx="5638800"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02767922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PC Screen + Concept">
    <p:spTree>
      <p:nvGrpSpPr>
        <p:cNvPr id="1" name=""/>
        <p:cNvGrpSpPr/>
        <p:nvPr/>
      </p:nvGrpSpPr>
      <p:grpSpPr>
        <a:xfrm>
          <a:off x="0" y="0"/>
          <a:ext cx="0" cy="0"/>
          <a:chOff x="0" y="0"/>
          <a:chExt cx="0" cy="0"/>
        </a:xfrm>
      </p:grpSpPr>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p:nvCxnSpPr>
        <p:spPr>
          <a:xfrm>
            <a:off x="473102" y="3894138"/>
            <a:ext cx="5622898"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0"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11" name="Picture 10">
            <a:extLst>
              <a:ext uri="{FF2B5EF4-FFF2-40B4-BE49-F238E27FC236}">
                <a16:creationId xmlns:a16="http://schemas.microsoft.com/office/drawing/2014/main" id="{B7CD7164-7CA3-9347-9501-D910E9A542C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524553" y="1439579"/>
            <a:ext cx="5693769" cy="5423329"/>
          </a:xfrm>
          <a:prstGeom prst="rect">
            <a:avLst/>
          </a:prstGeom>
        </p:spPr>
      </p:pic>
    </p:spTree>
    <p:extLst>
      <p:ext uri="{BB962C8B-B14F-4D97-AF65-F5344CB8AC3E}">
        <p14:creationId xmlns:p14="http://schemas.microsoft.com/office/powerpoint/2010/main" val="1121033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6958626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986089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308189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81266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7945"/>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452560"/>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7400742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2000" b="0" i="0">
                <a:solidFill>
                  <a:schemeClr val="tx1"/>
                </a:solidFill>
                <a:latin typeface="Segoe UI" charset="0"/>
                <a:ea typeface="Segoe UI" charset="0"/>
                <a:cs typeface="Segoe UI" charset="0"/>
              </a:defRPr>
            </a:lvl3pPr>
            <a:lvl4pPr>
              <a:defRPr sz="2000" b="0" i="0">
                <a:solidFill>
                  <a:schemeClr val="tx1"/>
                </a:solidFill>
                <a:latin typeface="Segoe UI" charset="0"/>
                <a:ea typeface="Segoe UI" charset="0"/>
                <a:cs typeface="Segoe UI" charset="0"/>
              </a:defRPr>
            </a:lvl4pPr>
            <a:lvl5pPr>
              <a:defRPr sz="2000" b="0" i="0">
                <a:solidFill>
                  <a:schemeClr val="tx1"/>
                </a:solidFill>
                <a:latin typeface="Segoe UI" charset="0"/>
                <a:ea typeface="Segoe UI" charset="0"/>
                <a:cs typeface="Segoe UI"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205919339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42546" y="255503"/>
            <a:ext cx="1932167" cy="787042"/>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81175893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Title (Azure icon)">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D3CEEF9C-DF58-4941-813A-2F778539DBEE}"/>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11052"/>
          <a:stretch/>
        </p:blipFill>
        <p:spPr>
          <a:xfrm>
            <a:off x="4603805" y="261809"/>
            <a:ext cx="7588195" cy="6596192"/>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9" name="Picture 18">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37855259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3" name="Shape 78"/>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Tree>
    <p:extLst>
      <p:ext uri="{BB962C8B-B14F-4D97-AF65-F5344CB8AC3E}">
        <p14:creationId xmlns:p14="http://schemas.microsoft.com/office/powerpoint/2010/main" val="324062381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le (Viz 2)">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a:stretch/>
        </p:blipFill>
        <p:spPr>
          <a:xfrm>
            <a:off x="-463" y="2864734"/>
            <a:ext cx="12213406" cy="3993266"/>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4" name="Picture 13">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12208929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2363724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 Agenda (Viz 2)">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E6DEDFF-894F-394F-8931-EC56C5D3D6A9}"/>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a:stretch/>
        </p:blipFill>
        <p:spPr>
          <a:xfrm>
            <a:off x="-463" y="2864734"/>
            <a:ext cx="12213406" cy="3993266"/>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1" y="5372100"/>
            <a:ext cx="3508666"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33039" y="5764610"/>
            <a:ext cx="3476127"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6" name="Picture 15">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42546" y="255503"/>
            <a:ext cx="1932167" cy="787042"/>
          </a:xfrm>
          <a:prstGeom prst="rect">
            <a:avLst/>
          </a:prstGeom>
        </p:spPr>
      </p:pic>
      <p:sp>
        <p:nvSpPr>
          <p:cNvPr id="17" name="TextBox 16">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2141570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47F45D9-95A5-4648-AE3A-82DCC6FFC597}"/>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4" name="Title Placeholder 2">
            <a:extLst>
              <a:ext uri="{FF2B5EF4-FFF2-40B4-BE49-F238E27FC236}">
                <a16:creationId xmlns:a16="http://schemas.microsoft.com/office/drawing/2014/main" id="{871EF881-5E89-4644-A1E8-CF4882056129}"/>
              </a:ext>
            </a:extLst>
          </p:cNvPr>
          <p:cNvSpPr>
            <a:spLocks noGrp="1"/>
          </p:cNvSpPr>
          <p:nvPr>
            <p:ph type="title" hasCustomPrompt="1"/>
          </p:nvPr>
        </p:nvSpPr>
        <p:spPr>
          <a:xfrm>
            <a:off x="457201" y="457200"/>
            <a:ext cx="5638800"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5" name="Slide Number Placeholder 2">
            <a:extLst>
              <a:ext uri="{FF2B5EF4-FFF2-40B4-BE49-F238E27FC236}">
                <a16:creationId xmlns:a16="http://schemas.microsoft.com/office/drawing/2014/main" id="{2BF09F98-AD56-4DD4-83C9-B72AC6215059}"/>
              </a:ext>
            </a:extLst>
          </p:cNvPr>
          <p:cNvSpPr txBox="1">
            <a:spLocks/>
          </p:cNvSpPr>
          <p:nvPr userDrawn="1"/>
        </p:nvSpPr>
        <p:spPr>
          <a:xfrm>
            <a:off x="1" y="6400032"/>
            <a:ext cx="528074" cy="266241"/>
          </a:xfrm>
          <a:prstGeom prst="rect">
            <a:avLst/>
          </a:prstGeom>
        </p:spPr>
        <p:txBody>
          <a:bodyPr vert="horz" lIns="91440" tIns="45720" rIns="182880" bIns="182880" rtlCol="0" anchor="t"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D7F84B-3C83-9746-917C-397D4BD96F66}" type="slidenum">
              <a:rPr lang="en-US" smtClean="0"/>
              <a:pPr/>
              <a:t>‹#›</a:t>
            </a:fld>
            <a:endParaRPr lang="en-US"/>
          </a:p>
        </p:txBody>
      </p:sp>
      <p:sp>
        <p:nvSpPr>
          <p:cNvPr id="6" name="Text Placeholder 3">
            <a:extLst>
              <a:ext uri="{FF2B5EF4-FFF2-40B4-BE49-F238E27FC236}">
                <a16:creationId xmlns:a16="http://schemas.microsoft.com/office/drawing/2014/main" id="{8EBBD8D9-29AA-4D60-87D3-27E8B624235F}"/>
              </a:ext>
            </a:extLst>
          </p:cNvPr>
          <p:cNvSpPr>
            <a:spLocks noGrp="1"/>
          </p:cNvSpPr>
          <p:nvPr>
            <p:ph idx="1" hasCustomPrompt="1"/>
          </p:nvPr>
        </p:nvSpPr>
        <p:spPr>
          <a:xfrm>
            <a:off x="457202" y="1866900"/>
            <a:ext cx="5638798"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987364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8159764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1_Divider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2420466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8354486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2599353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1_Divider + Index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123667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Divider + Index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a:t>
            </a:r>
            <a:r>
              <a:rPr lang="en-US"/>
              <a:t>go here</a:t>
            </a:r>
            <a:endParaRPr lang="en-US" dirty="0"/>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56523256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2" y="2590800"/>
            <a:ext cx="10601757" cy="990631"/>
          </a:xfrm>
          <a:prstGeom prst="rect">
            <a:avLst/>
          </a:prstGeom>
        </p:spPr>
        <p:txBody>
          <a:bodyPr lIns="0" anchor="b" anchorCtr="0">
            <a:noAutofit/>
          </a:bodyPr>
          <a:lstStyle>
            <a:lvl1pPr>
              <a:defRPr sz="6000" b="1" i="0" baseline="0">
                <a:solidFill>
                  <a:schemeClr val="tx1"/>
                </a:solidFill>
                <a:latin typeface="Segoe UI Semibold" charset="0"/>
                <a:ea typeface="Segoe UI Semibold" charset="0"/>
                <a:cs typeface="Segoe UI Semibold" charset="0"/>
              </a:defRPr>
            </a:lvl1pPr>
          </a:lstStyle>
          <a:p>
            <a:r>
              <a:rPr lang="en-US" dirty="0"/>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1"/>
            <a:ext cx="10553700" cy="424771"/>
          </a:xfrm>
          <a:prstGeom prst="rect">
            <a:avLst/>
          </a:prstGeom>
        </p:spPr>
        <p:txBody>
          <a:bodyPr vert="horz" lIns="0" tIns="0" rIns="0" bIns="0" rtlCol="0" anchor="t" anchorCtr="0">
            <a:noAutofit/>
          </a:bodyPr>
          <a:lstStyle>
            <a:lvl1pPr marL="457114" indent="-457114">
              <a:buFont typeface="+mj-lt"/>
              <a:buNone/>
              <a:defRPr sz="28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405258"/>
          </a:xfrm>
          <a:prstGeom prst="rect">
            <a:avLst/>
          </a:prstGeom>
        </p:spPr>
        <p:txBody>
          <a:bodyPr/>
          <a:lstStyle>
            <a:lvl1pPr>
              <a:defRPr sz="2800" b="1" i="0">
                <a:solidFill>
                  <a:schemeClr val="tx1"/>
                </a:solidFill>
                <a:latin typeface="Segoe UI Semibold" charset="0"/>
                <a:ea typeface="Segoe UI Semibold" charset="0"/>
                <a:cs typeface="Segoe UI Semibold" charset="0"/>
              </a:defRPr>
            </a:lvl1pPr>
          </a:lstStyle>
          <a:p>
            <a:pPr lvl="0"/>
            <a:r>
              <a:rPr lang="en-US" dirty="0"/>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837035"/>
            <a:ext cx="3773917" cy="330008"/>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5A3DB5A4-3B39-4F7C-A696-23A2A8A963EE}"/>
              </a:ext>
            </a:extLst>
          </p:cNvPr>
          <p:cNvSpPr txBox="1"/>
          <p:nvPr userDrawn="1"/>
        </p:nvSpPr>
        <p:spPr>
          <a:xfrm>
            <a:off x="0" y="6649884"/>
            <a:ext cx="2123853" cy="153888"/>
          </a:xfrm>
          <a:prstGeom prst="rect">
            <a:avLst/>
          </a:prstGeom>
        </p:spPr>
        <p:txBody>
          <a:bodyPr vert="horz" wrap="square" lIns="0" tIns="0" rIns="0" bIns="0" rtlCol="0" anchor="ctr" anchorCtr="1">
            <a:spAutoFit/>
          </a:bodyPr>
          <a:lstStyle/>
          <a:p>
            <a:pPr algn="l">
              <a:spcBef>
                <a:spcPts val="0"/>
              </a:spcBef>
              <a:spcAft>
                <a:spcPts val="0"/>
              </a:spcAft>
            </a:pPr>
            <a:r>
              <a:rPr lang="en-US" sz="100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172672124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anks! | Q+A | Contact | Resources">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8" name="Content Placeholder 7"/>
          <p:cNvSpPr>
            <a:spLocks noGrp="1"/>
          </p:cNvSpPr>
          <p:nvPr>
            <p:ph sz="quarter" idx="10" hasCustomPrompt="1"/>
          </p:nvPr>
        </p:nvSpPr>
        <p:spPr>
          <a:xfrm>
            <a:off x="6095999" y="1181100"/>
            <a:ext cx="5638801" cy="4914900"/>
          </a:xfrm>
        </p:spPr>
        <p:txBody>
          <a:bodyPr lIns="274320" tIns="0" rIns="0" anchor="ctr" anchorCtr="0">
            <a:normAutofit/>
          </a:bodyPr>
          <a:lstStyle>
            <a:lvl1pPr>
              <a:spcAft>
                <a:spcPts val="600"/>
              </a:spcAft>
              <a:defRPr b="1" i="0">
                <a:latin typeface="Segoe UI Semibold" charset="0"/>
                <a:ea typeface="Segoe UI Semibold" charset="0"/>
                <a:cs typeface="Segoe UI Semibold" charset="0"/>
              </a:defRPr>
            </a:lvl1pPr>
            <a:lvl2pPr>
              <a:spcAft>
                <a:spcPts val="600"/>
              </a:spcAft>
              <a:buClrTx/>
              <a:defRPr sz="2000">
                <a:solidFill>
                  <a:schemeClr val="tx1"/>
                </a:solidFill>
              </a:defRPr>
            </a:lvl2pPr>
            <a:lvl3pPr>
              <a:spcAft>
                <a:spcPts val="600"/>
              </a:spcAft>
              <a:buClrTx/>
              <a:defRPr sz="2000">
                <a:solidFill>
                  <a:schemeClr val="tx1"/>
                </a:solidFill>
              </a:defRPr>
            </a:lvl3pPr>
            <a:lvl4pPr>
              <a:spcAft>
                <a:spcPts val="600"/>
              </a:spcAft>
              <a:buClrTx/>
              <a:defRPr sz="2000">
                <a:solidFill>
                  <a:schemeClr val="tx1"/>
                </a:solidFill>
              </a:defRPr>
            </a:lvl4pPr>
            <a:lvl5pPr>
              <a:spcAft>
                <a:spcPts val="600"/>
              </a:spcAft>
              <a:buClrTx/>
              <a:defRPr sz="1400" b="0" i="0">
                <a:solidFill>
                  <a:srgbClr val="D2D2D2"/>
                </a:solidFill>
                <a:latin typeface="Segoe UI" charset="0"/>
                <a:ea typeface="Segoe UI" charset="0"/>
                <a:cs typeface="Segoe U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itle 2"/>
          <p:cNvSpPr>
            <a:spLocks noGrp="1"/>
          </p:cNvSpPr>
          <p:nvPr>
            <p:ph type="title" hasCustomPrompt="1"/>
          </p:nvPr>
        </p:nvSpPr>
        <p:spPr>
          <a:xfrm>
            <a:off x="457200" y="457200"/>
            <a:ext cx="5638800" cy="723900"/>
          </a:xfrm>
        </p:spPr>
        <p:txBody>
          <a:bodyPr/>
          <a:lstStyle>
            <a:lvl1pPr>
              <a:defRPr b="1" i="0">
                <a:latin typeface="Segoe UI Semibold" charset="0"/>
                <a:ea typeface="Segoe UI Semibold" charset="0"/>
                <a:cs typeface="Segoe UI Semibold" charset="0"/>
              </a:defRPr>
            </a:lvl1pPr>
          </a:lstStyle>
          <a:p>
            <a:r>
              <a:rPr lang="en-US" sz="4400" b="1" i="0" dirty="0">
                <a:solidFill>
                  <a:schemeClr val="tx1"/>
                </a:solidFill>
                <a:latin typeface="Segoe UI Semibold" charset="0"/>
                <a:ea typeface="Segoe UI Semibold" charset="0"/>
                <a:cs typeface="Segoe UI Semibold" charset="0"/>
              </a:rPr>
              <a:t>Q+A</a:t>
            </a:r>
            <a:r>
              <a:rPr lang="en-US" sz="4400" b="1" i="0" baseline="0" dirty="0">
                <a:solidFill>
                  <a:schemeClr val="tx1"/>
                </a:solidFill>
                <a:latin typeface="Segoe UI Semibold" charset="0"/>
                <a:ea typeface="Segoe UI Semibold" charset="0"/>
                <a:cs typeface="Segoe UI Semibold" charset="0"/>
              </a:rPr>
              <a:t> </a:t>
            </a:r>
            <a:r>
              <a:rPr lang="en-US" sz="4400" b="1" i="0" baseline="0" dirty="0">
                <a:solidFill>
                  <a:schemeClr val="accent2"/>
                </a:solidFill>
                <a:latin typeface="Segoe UI Semibold" charset="0"/>
                <a:ea typeface="Segoe UI Semibold" charset="0"/>
                <a:cs typeface="Segoe UI Semibold" charset="0"/>
              </a:rPr>
              <a:t>|</a:t>
            </a:r>
            <a:r>
              <a:rPr lang="en-US" sz="4400" b="1" i="0" baseline="0" dirty="0">
                <a:solidFill>
                  <a:schemeClr val="tx2"/>
                </a:solidFill>
                <a:latin typeface="Segoe UI Semibold" charset="0"/>
                <a:ea typeface="Segoe UI Semibold" charset="0"/>
                <a:cs typeface="Segoe UI Semibold" charset="0"/>
              </a:rPr>
              <a:t> </a:t>
            </a:r>
            <a:r>
              <a:rPr lang="en-US" sz="4400" b="1" i="0" baseline="0" dirty="0">
                <a:solidFill>
                  <a:schemeClr val="tx1"/>
                </a:solidFill>
                <a:latin typeface="Segoe UI Semibold" charset="0"/>
                <a:ea typeface="Segoe UI Semibold" charset="0"/>
                <a:cs typeface="Segoe UI Semibold" charset="0"/>
              </a:rPr>
              <a:t>Thank you!</a:t>
            </a:r>
            <a:endParaRPr lang="en-US" sz="4400" b="1" i="0" dirty="0">
              <a:solidFill>
                <a:schemeClr val="tx1"/>
              </a:solidFill>
              <a:latin typeface="Segoe UI Semibold" charset="0"/>
              <a:ea typeface="Segoe UI Semibold" charset="0"/>
              <a:cs typeface="Segoe UI Semibold" charset="0"/>
            </a:endParaRPr>
          </a:p>
        </p:txBody>
      </p:sp>
      <p:cxnSp>
        <p:nvCxnSpPr>
          <p:cNvPr id="4" name="Straight Connector 3"/>
          <p:cNvCxnSpPr>
            <a:cxnSpLocks/>
          </p:cNvCxnSpPr>
          <p:nvPr userDrawn="1"/>
        </p:nvCxnSpPr>
        <p:spPr>
          <a:xfrm>
            <a:off x="6096000" y="1181100"/>
            <a:ext cx="0" cy="491490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5F8DABAB-52C7-7E48-B9B1-C0740F8CB39D}"/>
              </a:ext>
            </a:extLst>
          </p:cNvPr>
          <p:cNvSpPr>
            <a:spLocks noGrp="1"/>
          </p:cNvSpPr>
          <p:nvPr>
            <p:ph type="sldNum" sz="quarter" idx="1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
        <p:nvSpPr>
          <p:cNvPr id="7" name="Text Placeholder 2">
            <a:extLst>
              <a:ext uri="{FF2B5EF4-FFF2-40B4-BE49-F238E27FC236}">
                <a16:creationId xmlns:a16="http://schemas.microsoft.com/office/drawing/2014/main" id="{9B3359C7-D4E2-44EB-BFB9-83B13AD0909F}"/>
              </a:ext>
            </a:extLst>
          </p:cNvPr>
          <p:cNvSpPr>
            <a:spLocks noGrp="1"/>
          </p:cNvSpPr>
          <p:nvPr>
            <p:ph type="body" sz="quarter" idx="24" hasCustomPrompt="1"/>
          </p:nvPr>
        </p:nvSpPr>
        <p:spPr>
          <a:xfrm>
            <a:off x="457200" y="5152602"/>
            <a:ext cx="3513311" cy="471699"/>
          </a:xfrm>
        </p:spPr>
        <p:txBody>
          <a:bodyPr/>
          <a:lstStyle>
            <a:lvl1pPr>
              <a:defRPr sz="2400" b="1" i="0">
                <a:latin typeface="Segoe UI Semibold" charset="0"/>
                <a:ea typeface="Segoe UI Semibold" charset="0"/>
                <a:cs typeface="Segoe UI Semibold" charset="0"/>
              </a:defRPr>
            </a:lvl1pPr>
          </a:lstStyle>
          <a:p>
            <a:pPr lvl="0"/>
            <a:r>
              <a:rPr lang="en-US" dirty="0"/>
              <a:t>Speaker</a:t>
            </a:r>
          </a:p>
        </p:txBody>
      </p:sp>
      <p:sp>
        <p:nvSpPr>
          <p:cNvPr id="9" name="Text Placeholder 2">
            <a:extLst>
              <a:ext uri="{FF2B5EF4-FFF2-40B4-BE49-F238E27FC236}">
                <a16:creationId xmlns:a16="http://schemas.microsoft.com/office/drawing/2014/main" id="{425D7F76-CA4B-43EC-AC3B-BA75576CA8FA}"/>
              </a:ext>
            </a:extLst>
          </p:cNvPr>
          <p:cNvSpPr>
            <a:spLocks noGrp="1"/>
          </p:cNvSpPr>
          <p:nvPr>
            <p:ph type="body" sz="quarter" idx="25" hasCustomPrompt="1"/>
          </p:nvPr>
        </p:nvSpPr>
        <p:spPr>
          <a:xfrm>
            <a:off x="457199" y="5624301"/>
            <a:ext cx="3513311" cy="471699"/>
          </a:xfrm>
        </p:spPr>
        <p:txBody>
          <a:bodyPr/>
          <a:lstStyle>
            <a:lvl1pPr>
              <a:defRPr sz="2000" b="0" i="0">
                <a:solidFill>
                  <a:schemeClr val="tx1"/>
                </a:solidFill>
                <a:latin typeface="Segoe UI" charset="0"/>
                <a:ea typeface="Segoe UI" charset="0"/>
                <a:cs typeface="Segoe UI" charset="0"/>
              </a:defRPr>
            </a:lvl1pPr>
          </a:lstStyle>
          <a:p>
            <a:pPr lvl="0"/>
            <a:r>
              <a:rPr lang="en-US"/>
              <a:t>Speaker title</a:t>
            </a:r>
          </a:p>
        </p:txBody>
      </p:sp>
    </p:spTree>
    <p:extLst>
      <p:ext uri="{BB962C8B-B14F-4D97-AF65-F5344CB8AC3E}">
        <p14:creationId xmlns:p14="http://schemas.microsoft.com/office/powerpoint/2010/main" val="40146658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11646" y="2839452"/>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33365483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End (Clean)">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C959DC-72E4-47D6-8569-7330C93B1929}"/>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5" name="Picture 4">
            <a:extLst>
              <a:ext uri="{FF2B5EF4-FFF2-40B4-BE49-F238E27FC236}">
                <a16:creationId xmlns:a16="http://schemas.microsoft.com/office/drawing/2014/main" id="{9BA4684F-B256-4B3D-8CF8-E3919E0856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11646" y="2839452"/>
            <a:ext cx="3924282" cy="1598503"/>
          </a:xfrm>
          <a:prstGeom prst="rect">
            <a:avLst/>
          </a:prstGeom>
        </p:spPr>
      </p:pic>
    </p:spTree>
    <p:extLst>
      <p:ext uri="{BB962C8B-B14F-4D97-AF65-F5344CB8AC3E}">
        <p14:creationId xmlns:p14="http://schemas.microsoft.com/office/powerpoint/2010/main" val="4111941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
        <p:nvSpPr>
          <p:cNvPr id="3" name="Title 1">
            <a:extLst>
              <a:ext uri="{FF2B5EF4-FFF2-40B4-BE49-F238E27FC236}">
                <a16:creationId xmlns:a16="http://schemas.microsoft.com/office/drawing/2014/main" id="{6FDD21F8-4159-4A66-BDF8-AFEDA34793F8}"/>
              </a:ext>
            </a:extLst>
          </p:cNvPr>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4" name="Slide Number Placeholder 2">
            <a:extLst>
              <a:ext uri="{FF2B5EF4-FFF2-40B4-BE49-F238E27FC236}">
                <a16:creationId xmlns:a16="http://schemas.microsoft.com/office/drawing/2014/main" id="{1FC412D9-CA04-44CF-B8DB-95E7E19204D5}"/>
              </a:ext>
            </a:extLst>
          </p:cNvPr>
          <p:cNvSpPr txBox="1">
            <a:spLocks/>
          </p:cNvSpPr>
          <p:nvPr userDrawn="1"/>
        </p:nvSpPr>
        <p:spPr>
          <a:xfrm>
            <a:off x="11010899" y="6442502"/>
            <a:ext cx="1180135" cy="415498"/>
          </a:xfrm>
          <a:prstGeom prst="rect">
            <a:avLst/>
          </a:prstGeom>
        </p:spPr>
        <p:txBody>
          <a:bodyPr vert="horz" lIns="91440" tIns="45720" rIns="182880" bIns="182880" rtlCol="0" anchor="b"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9AFA16-AEC4-7D4A-82F3-BDAE8E49079E}" type="slidenum">
              <a:rPr lang="en-US" smtClean="0"/>
              <a:pPr/>
              <a:t>‹#›</a:t>
            </a:fld>
            <a:endParaRPr lang="en-US" dirty="0"/>
          </a:p>
        </p:txBody>
      </p:sp>
      <p:sp>
        <p:nvSpPr>
          <p:cNvPr id="5" name="Text Placeholder 3">
            <a:extLst>
              <a:ext uri="{FF2B5EF4-FFF2-40B4-BE49-F238E27FC236}">
                <a16:creationId xmlns:a16="http://schemas.microsoft.com/office/drawing/2014/main" id="{ECA683ED-48AE-4856-826D-F28B2D0ECF5C}"/>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6E31588E-9179-43F4-987F-E4B7A61DB4F9}"/>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185547522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2486117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33758653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9299776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452632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2199576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42578493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8234285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422264920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1293888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1447557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ntent + slanted Image Lef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dirty="0"/>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5BBFF32C-2A15-44C5-B538-CFD1F92176C0}"/>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234100027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74910387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1130400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03474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14861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67499891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03888759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562124133"/>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99978154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78486510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57740820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theme" Target="../theme/theme2.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8"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theme" Target="../theme/theme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slideLayout" Target="../slideLayouts/slideLayout109.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userDrawn="1">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grpSp>
        <p:nvGrpSpPr>
          <p:cNvPr id="66" name="Group 65"/>
          <p:cNvGrpSpPr/>
          <p:nvPr userDrawn="1"/>
        </p:nvGrpSpPr>
        <p:grpSpPr>
          <a:xfrm>
            <a:off x="12478437" y="16476"/>
            <a:ext cx="1054899" cy="6900254"/>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R66 G66 B66</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424242</a:t>
                </a:r>
                <a:endParaRPr lang="en-US" sz="700" b="1" i="0" dirty="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G120 B215</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0078D7</a:t>
                </a:r>
                <a:endParaRPr lang="en-US" sz="700" b="1" i="0" dirty="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G138 B249</a:t>
                </a:r>
                <a:br>
                  <a:rPr lang="en-US" sz="700" b="1" i="0" dirty="0">
                    <a:solidFill>
                      <a:schemeClr val="tx1"/>
                    </a:solidFill>
                    <a:latin typeface="Segoe UI Semibold" charset="0"/>
                    <a:ea typeface="Segoe UI Semibold" charset="0"/>
                    <a:cs typeface="Segoe UI Semibold" charset="0"/>
                  </a:rPr>
                </a:br>
                <a:r>
                  <a:rPr lang="is-IS" sz="700" b="1" i="0" dirty="0">
                    <a:solidFill>
                      <a:schemeClr val="tx1"/>
                    </a:solidFill>
                    <a:latin typeface="Segoe UI Semibold" charset="0"/>
                    <a:ea typeface="Segoe UI Semibold" charset="0"/>
                    <a:cs typeface="Segoe UI Semibold" charset="0"/>
                  </a:rPr>
                  <a:t>008AF9</a:t>
                </a:r>
                <a:endParaRPr lang="en-US" sz="700" b="1" i="0" dirty="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ts val="0"/>
                </a:spcBef>
                <a:spcAft>
                  <a:spcPts val="0"/>
                </a:spcAft>
              </a:pPr>
              <a:endParaRPr lang="en-US" sz="900">
                <a:latin typeface="Segoe UI" charset="0"/>
                <a:ea typeface="Segoe UI" charset="0"/>
                <a:cs typeface="Segoe UI" charset="0"/>
              </a:endParaRPr>
            </a:p>
          </p:txBody>
        </p:sp>
        <p:sp>
          <p:nvSpPr>
            <p:cNvPr id="18" name="Content Placeholder 17"/>
            <p:cNvSpPr txBox="1">
              <a:spLocks/>
            </p:cNvSpPr>
            <p:nvPr/>
          </p:nvSpPr>
          <p:spPr>
            <a:xfrm>
              <a:off x="12538855" y="1998507"/>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191085574"/>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407" r:id="rId3"/>
    <p:sldLayoutId id="2147484411" r:id="rId4"/>
    <p:sldLayoutId id="2147484424" r:id="rId5"/>
    <p:sldLayoutId id="2147484395" r:id="rId6"/>
    <p:sldLayoutId id="2147484531" r:id="rId7"/>
    <p:sldLayoutId id="2147484532" r:id="rId8"/>
    <p:sldLayoutId id="2147484530" r:id="rId9"/>
    <p:sldLayoutId id="2147484475" r:id="rId10"/>
    <p:sldLayoutId id="2147484417" r:id="rId11"/>
    <p:sldLayoutId id="2147484379" r:id="rId12"/>
    <p:sldLayoutId id="2147484380" r:id="rId13"/>
    <p:sldLayoutId id="2147484378" r:id="rId14"/>
    <p:sldLayoutId id="2147484381" r:id="rId15"/>
    <p:sldLayoutId id="2147484382" r:id="rId16"/>
    <p:sldLayoutId id="2147484388" r:id="rId17"/>
    <p:sldLayoutId id="2147484533" r:id="rId18"/>
    <p:sldLayoutId id="2147484387" r:id="rId19"/>
    <p:sldLayoutId id="2147484534" r:id="rId20"/>
    <p:sldLayoutId id="2147484386" r:id="rId21"/>
    <p:sldLayoutId id="2147484428" r:id="rId22"/>
    <p:sldLayoutId id="2147484430" r:id="rId23"/>
    <p:sldLayoutId id="2147484383" r:id="rId24"/>
    <p:sldLayoutId id="2147484384" r:id="rId25"/>
    <p:sldLayoutId id="2147484385" r:id="rId26"/>
    <p:sldLayoutId id="2147484390" r:id="rId27"/>
    <p:sldLayoutId id="2147484391" r:id="rId28"/>
    <p:sldLayoutId id="2147484389" r:id="rId29"/>
    <p:sldLayoutId id="2147484571" r:id="rId30"/>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sp>
        <p:nvSpPr>
          <p:cNvPr id="66" name="Text Placeholder 16">
            <a:extLst>
              <a:ext uri="{FF2B5EF4-FFF2-40B4-BE49-F238E27FC236}">
                <a16:creationId xmlns:a16="http://schemas.microsoft.com/office/drawing/2014/main" id="{64E687F7-ADFB-431B-BFAD-ECA70B8FBAA9}"/>
              </a:ext>
            </a:extLst>
          </p:cNvPr>
          <p:cNvSpPr txBox="1">
            <a:spLocks/>
          </p:cNvSpPr>
          <p:nvPr userDrawn="1"/>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600"/>
              </a:spcBef>
              <a:spcAft>
                <a:spcPts val="600"/>
              </a:spcAft>
              <a:buClr>
                <a:srgbClr val="414241"/>
              </a:buClr>
              <a:buSzPct val="120000"/>
              <a:buFontTx/>
              <a:buNone/>
              <a:tabLst/>
              <a:defRPr/>
            </a:pPr>
            <a:r>
              <a:rPr kumimoji="0" lang="en-US" sz="1100" b="0" i="0" u="none" strike="noStrike" kern="1200" cap="none" spc="0" normalizeH="0" baseline="0" noProof="0" dirty="0">
                <a:ln>
                  <a:noFill/>
                </a:ln>
                <a:solidFill>
                  <a:srgbClr val="FFFFFF"/>
                </a:solidFill>
                <a:effectLst/>
                <a:uLnTx/>
                <a:uFillTx/>
                <a:latin typeface="Segoe UI" charset="0"/>
                <a:cs typeface="Segoe UI" charset="0"/>
              </a:rPr>
              <a:t>Chart Colors</a:t>
            </a:r>
          </a:p>
        </p:txBody>
      </p:sp>
      <p:grpSp>
        <p:nvGrpSpPr>
          <p:cNvPr id="34" name="Group 33"/>
          <p:cNvGrpSpPr/>
          <p:nvPr userDrawn="1"/>
        </p:nvGrpSpPr>
        <p:grpSpPr>
          <a:xfrm>
            <a:off x="12478437" y="16476"/>
            <a:ext cx="1054899" cy="6900254"/>
            <a:chOff x="12478437" y="16476"/>
            <a:chExt cx="1054899" cy="6900254"/>
          </a:xfrm>
        </p:grpSpPr>
        <p:grpSp>
          <p:nvGrpSpPr>
            <p:cNvPr id="35" name="Group 34"/>
            <p:cNvGrpSpPr/>
            <p:nvPr userDrawn="1"/>
          </p:nvGrpSpPr>
          <p:grpSpPr>
            <a:xfrm>
              <a:off x="12481674" y="2825291"/>
              <a:ext cx="899599" cy="830046"/>
              <a:chOff x="12481674" y="567"/>
              <a:chExt cx="899599" cy="830046"/>
            </a:xfrm>
          </p:grpSpPr>
          <p:sp>
            <p:nvSpPr>
              <p:cNvPr id="65" name="Rectangle 64"/>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94"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bg2"/>
                    </a:solidFill>
                    <a:latin typeface="Segoe UI Semibold" charset="0"/>
                    <a:ea typeface="Segoe UI Semibold" charset="0"/>
                    <a:cs typeface="Segoe UI Semibold" charset="0"/>
                  </a:rPr>
                  <a:t>R66 G66 B66</a:t>
                </a:r>
                <a:br>
                  <a:rPr lang="en-US" sz="700" b="1" i="0" dirty="0">
                    <a:solidFill>
                      <a:schemeClr val="bg2"/>
                    </a:solidFill>
                    <a:latin typeface="Segoe UI Semibold" charset="0"/>
                    <a:ea typeface="Segoe UI Semibold" charset="0"/>
                    <a:cs typeface="Segoe UI Semibold" charset="0"/>
                  </a:rPr>
                </a:br>
                <a:r>
                  <a:rPr lang="tr-TR" sz="700" b="1" i="0" dirty="0">
                    <a:solidFill>
                      <a:schemeClr val="bg2"/>
                    </a:solidFill>
                    <a:latin typeface="Segoe UI Semibold" charset="0"/>
                    <a:ea typeface="Segoe UI Semibold" charset="0"/>
                    <a:cs typeface="Segoe UI Semibold" charset="0"/>
                  </a:rPr>
                  <a:t>424242</a:t>
                </a:r>
                <a:endParaRPr lang="en-US" sz="700" b="1" i="0" dirty="0">
                  <a:solidFill>
                    <a:schemeClr val="bg2"/>
                  </a:solidFill>
                  <a:latin typeface="Segoe UI Semibold" charset="0"/>
                  <a:ea typeface="Segoe UI Semibold" charset="0"/>
                  <a:cs typeface="Segoe UI Semibold" charset="0"/>
                </a:endParaRPr>
              </a:p>
            </p:txBody>
          </p:sp>
        </p:grpSp>
        <p:sp>
          <p:nvSpPr>
            <p:cNvPr id="36"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37" name="Group 36"/>
            <p:cNvGrpSpPr/>
            <p:nvPr userDrawn="1"/>
          </p:nvGrpSpPr>
          <p:grpSpPr>
            <a:xfrm>
              <a:off x="12481674" y="174765"/>
              <a:ext cx="899599" cy="830046"/>
              <a:chOff x="12481674" y="1038535"/>
              <a:chExt cx="899599" cy="830046"/>
            </a:xfrm>
          </p:grpSpPr>
          <p:sp>
            <p:nvSpPr>
              <p:cNvPr id="63" name="Rectangle 62"/>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6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bg2"/>
                    </a:solidFill>
                    <a:latin typeface="Segoe UI Semibold" charset="0"/>
                    <a:ea typeface="Segoe UI Semibold" charset="0"/>
                    <a:cs typeface="Segoe UI Semibold" charset="0"/>
                  </a:rPr>
                  <a:t>R0 G120 B215</a:t>
                </a:r>
                <a:br>
                  <a:rPr lang="en-US" sz="700" b="1" i="0" dirty="0">
                    <a:solidFill>
                      <a:schemeClr val="bg2"/>
                    </a:solidFill>
                    <a:latin typeface="Segoe UI Semibold" charset="0"/>
                    <a:ea typeface="Segoe UI Semibold" charset="0"/>
                    <a:cs typeface="Segoe UI Semibold" charset="0"/>
                  </a:rPr>
                </a:br>
                <a:r>
                  <a:rPr lang="tr-TR" sz="700" b="1" i="0" dirty="0">
                    <a:solidFill>
                      <a:schemeClr val="bg2"/>
                    </a:solidFill>
                    <a:latin typeface="Segoe UI Semibold" charset="0"/>
                    <a:ea typeface="Segoe UI Semibold" charset="0"/>
                    <a:cs typeface="Segoe UI Semibold" charset="0"/>
                  </a:rPr>
                  <a:t>0078D7</a:t>
                </a:r>
                <a:endParaRPr lang="en-US" sz="700" b="1" i="0" dirty="0">
                  <a:solidFill>
                    <a:schemeClr val="bg2"/>
                  </a:solidFill>
                  <a:latin typeface="Segoe UI Semibold" charset="0"/>
                  <a:ea typeface="Segoe UI Semibold" charset="0"/>
                  <a:cs typeface="Segoe UI Semibold" charset="0"/>
                </a:endParaRPr>
              </a:p>
            </p:txBody>
          </p:sp>
        </p:grpSp>
        <p:grpSp>
          <p:nvGrpSpPr>
            <p:cNvPr id="38" name="Group 37">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61" name="Rectangle 60"/>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62"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R0 G138 B249</a:t>
                </a:r>
                <a:br>
                  <a:rPr lang="en-US" sz="700" b="1" i="0" dirty="0">
                    <a:solidFill>
                      <a:schemeClr val="bg2"/>
                    </a:solidFill>
                    <a:latin typeface="Segoe UI Semibold" charset="0"/>
                    <a:ea typeface="Segoe UI Semibold" charset="0"/>
                    <a:cs typeface="Segoe UI Semibold" charset="0"/>
                  </a:rPr>
                </a:br>
                <a:r>
                  <a:rPr lang="is-IS" sz="700" b="1" i="0" dirty="0">
                    <a:solidFill>
                      <a:schemeClr val="bg2"/>
                    </a:solidFill>
                    <a:latin typeface="Segoe UI Semibold" charset="0"/>
                    <a:ea typeface="Segoe UI Semibold" charset="0"/>
                    <a:cs typeface="Segoe UI Semibold" charset="0"/>
                  </a:rPr>
                  <a:t>008AF9</a:t>
                </a:r>
                <a:endParaRPr lang="en-US" sz="700" b="1" i="0" dirty="0">
                  <a:solidFill>
                    <a:schemeClr val="bg2"/>
                  </a:solidFill>
                  <a:latin typeface="Segoe UI Semibold" charset="0"/>
                  <a:ea typeface="Segoe UI Semibold" charset="0"/>
                  <a:cs typeface="Segoe UI Semibold" charset="0"/>
                </a:endParaRPr>
              </a:p>
            </p:txBody>
          </p:sp>
        </p:grpSp>
        <p:grpSp>
          <p:nvGrpSpPr>
            <p:cNvPr id="39" name="Group 38"/>
            <p:cNvGrpSpPr/>
            <p:nvPr userDrawn="1"/>
          </p:nvGrpSpPr>
          <p:grpSpPr>
            <a:xfrm>
              <a:off x="12481674" y="1058688"/>
              <a:ext cx="896685" cy="830046"/>
              <a:chOff x="12481674" y="1905452"/>
              <a:chExt cx="896685" cy="830046"/>
            </a:xfrm>
          </p:grpSpPr>
          <p:sp>
            <p:nvSpPr>
              <p:cNvPr id="59" name="Rectangle 58"/>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0"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40" name="Group 3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57" name="Rectangle 56"/>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8"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41" name="Rectangle 40"/>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42" name="Content Placeholder 17"/>
            <p:cNvSpPr txBox="1">
              <a:spLocks/>
            </p:cNvSpPr>
            <p:nvPr/>
          </p:nvSpPr>
          <p:spPr>
            <a:xfrm>
              <a:off x="12538855" y="198921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43"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44" name="Group 43">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55" name="Rectangle 54"/>
              <p:cNvSpPr/>
              <p:nvPr userDrawn="1"/>
            </p:nvSpPr>
            <p:spPr>
              <a:xfrm rot="16200000">
                <a:off x="12215084" y="2176942"/>
                <a:ext cx="911749" cy="30878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6"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45" name="Group 44">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53" name="Rectangle 52"/>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4"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46" name="Group 45">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51" name="Rectangle 50"/>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2"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47" name="Group 46"/>
            <p:cNvGrpSpPr/>
            <p:nvPr userDrawn="1"/>
          </p:nvGrpSpPr>
          <p:grpSpPr>
            <a:xfrm>
              <a:off x="12481674" y="3709179"/>
              <a:ext cx="890209" cy="830046"/>
              <a:chOff x="12481674" y="2772369"/>
              <a:chExt cx="890209" cy="830046"/>
            </a:xfrm>
          </p:grpSpPr>
          <p:sp>
            <p:nvSpPr>
              <p:cNvPr id="49" name="Rectangle 48"/>
              <p:cNvSpPr/>
              <p:nvPr/>
            </p:nvSpPr>
            <p:spPr>
              <a:xfrm>
                <a:off x="12481674" y="2772369"/>
                <a:ext cx="890209" cy="830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50"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48"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768201644"/>
      </p:ext>
    </p:extLst>
  </p:cSld>
  <p:clrMap bg1="dk1" tx1="lt1" bg2="dk2" tx2="lt2" accent1="accent1" accent2="accent2" accent3="accent3" accent4="accent4" accent5="accent5" accent6="accent6" hlink="hlink" folHlink="folHlink"/>
  <p:sldLayoutIdLst>
    <p:sldLayoutId id="2147484433" r:id="rId1"/>
    <p:sldLayoutId id="2147484437" r:id="rId2"/>
    <p:sldLayoutId id="2147484436" r:id="rId3"/>
    <p:sldLayoutId id="2147484438" r:id="rId4"/>
    <p:sldLayoutId id="2147484439" r:id="rId5"/>
    <p:sldLayoutId id="2147484440" r:id="rId6"/>
    <p:sldLayoutId id="2147484441" r:id="rId7"/>
    <p:sldLayoutId id="2147484443" r:id="rId8"/>
    <p:sldLayoutId id="2147484476" r:id="rId9"/>
    <p:sldLayoutId id="2147484444" r:id="rId10"/>
    <p:sldLayoutId id="2147484445" r:id="rId11"/>
    <p:sldLayoutId id="2147484446" r:id="rId12"/>
    <p:sldLayoutId id="2147484448" r:id="rId13"/>
    <p:sldLayoutId id="2147484449" r:id="rId14"/>
    <p:sldLayoutId id="2147484450" r:id="rId15"/>
    <p:sldLayoutId id="2147484451" r:id="rId16"/>
    <p:sldLayoutId id="2147484535" r:id="rId17"/>
    <p:sldLayoutId id="2147484452" r:id="rId18"/>
    <p:sldLayoutId id="2147484536" r:id="rId19"/>
    <p:sldLayoutId id="2147484453" r:id="rId20"/>
    <p:sldLayoutId id="2147484454" r:id="rId21"/>
    <p:sldLayoutId id="2147484455" r:id="rId22"/>
    <p:sldLayoutId id="2147484456" r:id="rId23"/>
    <p:sldLayoutId id="2147484457" r:id="rId24"/>
    <p:sldLayoutId id="2147484458" r:id="rId25"/>
    <p:sldLayoutId id="2147484459" r:id="rId26"/>
    <p:sldLayoutId id="2147484460" r:id="rId27"/>
    <p:sldLayoutId id="2147484461" r:id="rId28"/>
    <p:sldLayoutId id="2147484568" r:id="rId29"/>
    <p:sldLayoutId id="2147484570" r:id="rId30"/>
    <p:sldLayoutId id="2147484572" r:id="rId31"/>
    <p:sldLayoutId id="2147484573" r:id="rId32"/>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4030894136"/>
      </p:ext>
    </p:extLst>
  </p:cSld>
  <p:clrMap bg1="lt1" tx1="dk1" bg2="lt2" tx2="dk2" accent1="accent1" accent2="accent2" accent3="accent3" accent4="accent4" accent5="accent5" accent6="accent6" hlink="hlink" folHlink="folHlink"/>
  <p:sldLayoutIdLst>
    <p:sldLayoutId id="2147484508" r:id="rId1"/>
    <p:sldLayoutId id="2147484522" r:id="rId2"/>
    <p:sldLayoutId id="2147484529" r:id="rId3"/>
    <p:sldLayoutId id="2147484511" r:id="rId4"/>
    <p:sldLayoutId id="2147484512" r:id="rId5"/>
    <p:sldLayoutId id="2147484509" r:id="rId6"/>
    <p:sldLayoutId id="2147484510" r:id="rId7"/>
    <p:sldLayoutId id="2147484513" r:id="rId8"/>
    <p:sldLayoutId id="2147484523" r:id="rId9"/>
    <p:sldLayoutId id="2147484514" r:id="rId10"/>
    <p:sldLayoutId id="2147484515" r:id="rId11"/>
    <p:sldLayoutId id="2147484524" r:id="rId12"/>
    <p:sldLayoutId id="2147484516" r:id="rId13"/>
    <p:sldLayoutId id="2147484521" r:id="rId14"/>
    <p:sldLayoutId id="2147484517" r:id="rId15"/>
    <p:sldLayoutId id="2147484519" r:id="rId16"/>
    <p:sldLayoutId id="2147484520" r:id="rId17"/>
    <p:sldLayoutId id="2147484569" r:id="rId18"/>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739249456"/>
      </p:ext>
    </p:extLst>
  </p:cSld>
  <p:clrMap bg1="lt1" tx1="dk1" bg2="lt2" tx2="dk2" accent1="accent1" accent2="accent2" accent3="accent3" accent4="accent4" accent5="accent5" accent6="accent6" hlink="hlink" folHlink="folHlink"/>
  <p:sldLayoutIdLst>
    <p:sldLayoutId id="2147484539" r:id="rId1"/>
    <p:sldLayoutId id="2147484540" r:id="rId2"/>
    <p:sldLayoutId id="2147484541" r:id="rId3"/>
    <p:sldLayoutId id="2147484542" r:id="rId4"/>
    <p:sldLayoutId id="2147484543" r:id="rId5"/>
    <p:sldLayoutId id="2147484544" r:id="rId6"/>
    <p:sldLayoutId id="2147484545" r:id="rId7"/>
    <p:sldLayoutId id="2147484546" r:id="rId8"/>
    <p:sldLayoutId id="2147484547" r:id="rId9"/>
    <p:sldLayoutId id="2147484548" r:id="rId10"/>
    <p:sldLayoutId id="2147484549" r:id="rId11"/>
    <p:sldLayoutId id="2147484550" r:id="rId12"/>
    <p:sldLayoutId id="2147484551" r:id="rId13"/>
    <p:sldLayoutId id="2147484552" r:id="rId14"/>
    <p:sldLayoutId id="2147484553" r:id="rId15"/>
    <p:sldLayoutId id="2147484554" r:id="rId16"/>
    <p:sldLayoutId id="2147484555" r:id="rId17"/>
    <p:sldLayoutId id="2147484556" r:id="rId18"/>
    <p:sldLayoutId id="2147484557" r:id="rId19"/>
    <p:sldLayoutId id="2147484558" r:id="rId20"/>
    <p:sldLayoutId id="2147484559" r:id="rId21"/>
    <p:sldLayoutId id="2147484560" r:id="rId22"/>
    <p:sldLayoutId id="2147484561" r:id="rId23"/>
    <p:sldLayoutId id="2147484562" r:id="rId24"/>
    <p:sldLayoutId id="2147484563" r:id="rId25"/>
    <p:sldLayoutId id="2147484564" r:id="rId26"/>
    <p:sldLayoutId id="2147484565" r:id="rId27"/>
    <p:sldLayoutId id="2147484566" r:id="rId28"/>
    <p:sldLayoutId id="2147484567" r:id="rId29"/>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66.xml"/><Relationship Id="rId4" Type="http://schemas.openxmlformats.org/officeDocument/2006/relationships/image" Target="../media/image22.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svg"/><Relationship Id="rId3" Type="http://schemas.openxmlformats.org/officeDocument/2006/relationships/image" Target="../media/image36.svg"/><Relationship Id="rId7" Type="http://schemas.openxmlformats.org/officeDocument/2006/relationships/image" Target="../media/image40.svg"/><Relationship Id="rId12" Type="http://schemas.openxmlformats.org/officeDocument/2006/relationships/image" Target="../media/image45.png"/><Relationship Id="rId17" Type="http://schemas.openxmlformats.org/officeDocument/2006/relationships/image" Target="../media/image50.svg"/><Relationship Id="rId2" Type="http://schemas.openxmlformats.org/officeDocument/2006/relationships/image" Target="../media/image35.png"/><Relationship Id="rId16" Type="http://schemas.openxmlformats.org/officeDocument/2006/relationships/image" Target="../media/image49.png"/><Relationship Id="rId1" Type="http://schemas.openxmlformats.org/officeDocument/2006/relationships/slideLayout" Target="../slideLayouts/slideLayout32.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svg"/><Relationship Id="rId15" Type="http://schemas.openxmlformats.org/officeDocument/2006/relationships/image" Target="../media/image48.sv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svg"/><Relationship Id="rId14" Type="http://schemas.openxmlformats.org/officeDocument/2006/relationships/image" Target="../media/image47.png"/></Relationships>
</file>

<file path=ppt/slides/_rels/slide12.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57.png"/><Relationship Id="rId18" Type="http://schemas.openxmlformats.org/officeDocument/2006/relationships/image" Target="../media/image62.svg"/><Relationship Id="rId26" Type="http://schemas.openxmlformats.org/officeDocument/2006/relationships/image" Target="../media/image70.svg"/><Relationship Id="rId3" Type="http://schemas.openxmlformats.org/officeDocument/2006/relationships/diagramLayout" Target="../diagrams/layout1.xml"/><Relationship Id="rId21" Type="http://schemas.openxmlformats.org/officeDocument/2006/relationships/image" Target="../media/image65.png"/><Relationship Id="rId7" Type="http://schemas.openxmlformats.org/officeDocument/2006/relationships/image" Target="../media/image51.png"/><Relationship Id="rId12" Type="http://schemas.openxmlformats.org/officeDocument/2006/relationships/image" Target="../media/image56.svg"/><Relationship Id="rId17" Type="http://schemas.openxmlformats.org/officeDocument/2006/relationships/image" Target="../media/image61.png"/><Relationship Id="rId25" Type="http://schemas.openxmlformats.org/officeDocument/2006/relationships/image" Target="../media/image69.png"/><Relationship Id="rId2" Type="http://schemas.openxmlformats.org/officeDocument/2006/relationships/diagramData" Target="../diagrams/data1.xml"/><Relationship Id="rId16" Type="http://schemas.openxmlformats.org/officeDocument/2006/relationships/image" Target="../media/image60.svg"/><Relationship Id="rId20" Type="http://schemas.openxmlformats.org/officeDocument/2006/relationships/image" Target="../media/image64.svg"/><Relationship Id="rId29" Type="http://schemas.openxmlformats.org/officeDocument/2006/relationships/image" Target="../media/image73.png"/><Relationship Id="rId1" Type="http://schemas.openxmlformats.org/officeDocument/2006/relationships/slideLayout" Target="../slideLayouts/slideLayout59.xml"/><Relationship Id="rId6" Type="http://schemas.microsoft.com/office/2007/relationships/diagramDrawing" Target="../diagrams/drawing1.xml"/><Relationship Id="rId11" Type="http://schemas.openxmlformats.org/officeDocument/2006/relationships/image" Target="../media/image55.png"/><Relationship Id="rId24" Type="http://schemas.openxmlformats.org/officeDocument/2006/relationships/image" Target="../media/image68.svg"/><Relationship Id="rId5" Type="http://schemas.openxmlformats.org/officeDocument/2006/relationships/diagramColors" Target="../diagrams/colors1.xml"/><Relationship Id="rId15" Type="http://schemas.openxmlformats.org/officeDocument/2006/relationships/image" Target="../media/image59.png"/><Relationship Id="rId23" Type="http://schemas.openxmlformats.org/officeDocument/2006/relationships/image" Target="../media/image67.png"/><Relationship Id="rId28" Type="http://schemas.openxmlformats.org/officeDocument/2006/relationships/image" Target="../media/image72.svg"/><Relationship Id="rId10" Type="http://schemas.openxmlformats.org/officeDocument/2006/relationships/image" Target="../media/image54.svg"/><Relationship Id="rId19" Type="http://schemas.openxmlformats.org/officeDocument/2006/relationships/image" Target="../media/image63.png"/><Relationship Id="rId4" Type="http://schemas.openxmlformats.org/officeDocument/2006/relationships/diagramQuickStyle" Target="../diagrams/quickStyle1.xml"/><Relationship Id="rId9" Type="http://schemas.openxmlformats.org/officeDocument/2006/relationships/image" Target="../media/image53.png"/><Relationship Id="rId14" Type="http://schemas.openxmlformats.org/officeDocument/2006/relationships/image" Target="../media/image58.svg"/><Relationship Id="rId22" Type="http://schemas.openxmlformats.org/officeDocument/2006/relationships/image" Target="../media/image66.svg"/><Relationship Id="rId27" Type="http://schemas.openxmlformats.org/officeDocument/2006/relationships/image" Target="../media/image71.png"/><Relationship Id="rId30" Type="http://schemas.openxmlformats.org/officeDocument/2006/relationships/image" Target="../media/image74.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5.png"/><Relationship Id="rId7" Type="http://schemas.openxmlformats.org/officeDocument/2006/relationships/image" Target="../media/image34.tiff"/><Relationship Id="rId2" Type="http://schemas.openxmlformats.org/officeDocument/2006/relationships/notesSlide" Target="../notesSlides/notesSlide7.xml"/><Relationship Id="rId1" Type="http://schemas.openxmlformats.org/officeDocument/2006/relationships/slideLayout" Target="../slideLayouts/slideLayout31.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svg"/><Relationship Id="rId9" Type="http://schemas.openxmlformats.org/officeDocument/2006/relationships/image" Target="../media/image80.svg"/></Relationships>
</file>

<file path=ppt/slides/_rels/slide1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1.png"/><Relationship Id="rId7" Type="http://schemas.openxmlformats.org/officeDocument/2006/relationships/image" Target="../media/image34.tiff"/><Relationship Id="rId2" Type="http://schemas.openxmlformats.org/officeDocument/2006/relationships/notesSlide" Target="../notesSlides/notesSlide8.xml"/><Relationship Id="rId1" Type="http://schemas.openxmlformats.org/officeDocument/2006/relationships/slideLayout" Target="../slideLayouts/slideLayout31.xml"/><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82.svg"/><Relationship Id="rId9" Type="http://schemas.openxmlformats.org/officeDocument/2006/relationships/image" Target="../media/image86.svg"/></Relationships>
</file>

<file path=ppt/slides/_rels/slide1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34.tiff"/><Relationship Id="rId1" Type="http://schemas.openxmlformats.org/officeDocument/2006/relationships/slideLayout" Target="../slideLayouts/slideLayout32.xml"/><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88.svg"/></Relationships>
</file>

<file path=ppt/slides/_rels/slide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26.svg"/><Relationship Id="rId4" Type="http://schemas.openxmlformats.org/officeDocument/2006/relationships/image" Target="../media/image2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svg"/><Relationship Id="rId7" Type="http://schemas.openxmlformats.org/officeDocument/2006/relationships/image" Target="../media/image98.svg"/><Relationship Id="rId2" Type="http://schemas.openxmlformats.org/officeDocument/2006/relationships/image" Target="../media/image93.png"/><Relationship Id="rId1" Type="http://schemas.openxmlformats.org/officeDocument/2006/relationships/slideLayout" Target="../slideLayouts/slideLayout43.xml"/><Relationship Id="rId6" Type="http://schemas.openxmlformats.org/officeDocument/2006/relationships/image" Target="../media/image97.png"/><Relationship Id="rId5" Type="http://schemas.openxmlformats.org/officeDocument/2006/relationships/image" Target="../media/image96.svg"/><Relationship Id="rId4" Type="http://schemas.openxmlformats.org/officeDocument/2006/relationships/image" Target="../media/image95.png"/><Relationship Id="rId9" Type="http://schemas.openxmlformats.org/officeDocument/2006/relationships/image" Target="../media/image100.svg"/></Relationships>
</file>

<file path=ppt/slides/_rels/slide3.xml.rels><?xml version="1.0" encoding="UTF-8" standalone="yes"?>
<Relationships xmlns="http://schemas.openxmlformats.org/package/2006/relationships"><Relationship Id="rId8" Type="http://schemas.openxmlformats.org/officeDocument/2006/relationships/slide" Target="slide47.xml"/><Relationship Id="rId3" Type="http://schemas.openxmlformats.org/officeDocument/2006/relationships/slide" Target="slide17.xml"/><Relationship Id="rId7" Type="http://schemas.openxmlformats.org/officeDocument/2006/relationships/slide" Target="slide31.xml"/><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slide" Target="slide87.xml"/><Relationship Id="rId5" Type="http://schemas.openxmlformats.org/officeDocument/2006/relationships/slide" Target="slide77.xml"/><Relationship Id="rId4" Type="http://schemas.openxmlformats.org/officeDocument/2006/relationships/slide" Target="slide70.xml"/></Relationships>
</file>

<file path=ppt/slides/_rels/slide30.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svg"/><Relationship Id="rId3" Type="http://schemas.openxmlformats.org/officeDocument/2006/relationships/image" Target="../media/image102.svg"/><Relationship Id="rId7" Type="http://schemas.openxmlformats.org/officeDocument/2006/relationships/image" Target="../media/image106.svg"/><Relationship Id="rId12" Type="http://schemas.openxmlformats.org/officeDocument/2006/relationships/image" Target="../media/image111.png"/><Relationship Id="rId2" Type="http://schemas.openxmlformats.org/officeDocument/2006/relationships/image" Target="../media/image101.png"/><Relationship Id="rId1" Type="http://schemas.openxmlformats.org/officeDocument/2006/relationships/slideLayout" Target="../slideLayouts/slideLayout34.xml"/><Relationship Id="rId6" Type="http://schemas.openxmlformats.org/officeDocument/2006/relationships/image" Target="../media/image105.png"/><Relationship Id="rId11" Type="http://schemas.openxmlformats.org/officeDocument/2006/relationships/image" Target="../media/image110.svg"/><Relationship Id="rId5" Type="http://schemas.openxmlformats.org/officeDocument/2006/relationships/image" Target="../media/image104.svg"/><Relationship Id="rId15" Type="http://schemas.openxmlformats.org/officeDocument/2006/relationships/image" Target="../media/image114.sv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svg"/><Relationship Id="rId14" Type="http://schemas.openxmlformats.org/officeDocument/2006/relationships/image" Target="../media/image113.png"/></Relationships>
</file>

<file path=ppt/slides/_rels/slide3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2.xml"/></Relationships>
</file>

<file path=ppt/slides/_rels/slide3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3" Type="http://schemas.openxmlformats.org/officeDocument/2006/relationships/hyperlink" Target="https://kubernetes.io/docs/reference/kubectl/cheatsheet/" TargetMode="External"/><Relationship Id="rId2" Type="http://schemas.openxmlformats.org/officeDocument/2006/relationships/hyperlink" Target="https://kubernetes.io/docs/reference/kubectl/overview/" TargetMode="External"/><Relationship Id="rId1" Type="http://schemas.openxmlformats.org/officeDocument/2006/relationships/slideLayout" Target="../slideLayouts/slideLayout31.xml"/><Relationship Id="rId5" Type="http://schemas.openxmlformats.org/officeDocument/2006/relationships/image" Target="../media/image117.svg"/><Relationship Id="rId4" Type="http://schemas.openxmlformats.org/officeDocument/2006/relationships/image" Target="../media/image116.png"/></Relationships>
</file>

<file path=ppt/slides/_rels/slide3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xml"/><Relationship Id="rId4" Type="http://schemas.openxmlformats.org/officeDocument/2006/relationships/image" Target="../media/image120.svg"/></Relationships>
</file>

<file path=ppt/slides/_rels/slide3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kubernetes.io/docs/concepts/overview/object-management-kubectl/overview/" TargetMode="External"/><Relationship Id="rId1" Type="http://schemas.openxmlformats.org/officeDocument/2006/relationships/slideLayout" Target="../slideLayouts/slideLayout2.xml"/><Relationship Id="rId4" Type="http://schemas.openxmlformats.org/officeDocument/2006/relationships/image" Target="../media/image122.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kubernetes.io/docs/concepts/overview/working-with-objects/labels/" TargetMode="External"/><Relationship Id="rId1" Type="http://schemas.openxmlformats.org/officeDocument/2006/relationships/slideLayout" Target="../slideLayouts/slideLayout20.xml"/><Relationship Id="rId4" Type="http://schemas.openxmlformats.org/officeDocument/2006/relationships/image" Target="../media/image122.svg"/></Relationships>
</file>

<file path=ppt/slides/_rels/slide4.xml.rels><?xml version="1.0" encoding="UTF-8" standalone="yes"?>
<Relationships xmlns="http://schemas.openxmlformats.org/package/2006/relationships"><Relationship Id="rId8" Type="http://schemas.openxmlformats.org/officeDocument/2006/relationships/slide" Target="slide5.xml"/><Relationship Id="rId13" Type="http://schemas.openxmlformats.org/officeDocument/2006/relationships/slide" Target="slide77.xml"/><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slide" Target="slide70.xml"/><Relationship Id="rId2" Type="http://schemas.openxmlformats.org/officeDocument/2006/relationships/image" Target="../media/image27.png"/><Relationship Id="rId1" Type="http://schemas.openxmlformats.org/officeDocument/2006/relationships/slideLayout" Target="../slideLayouts/slideLayout36.xml"/><Relationship Id="rId6" Type="http://schemas.openxmlformats.org/officeDocument/2006/relationships/image" Target="../media/image31.png"/><Relationship Id="rId11" Type="http://schemas.openxmlformats.org/officeDocument/2006/relationships/slide" Target="slide47.xml"/><Relationship Id="rId5" Type="http://schemas.openxmlformats.org/officeDocument/2006/relationships/image" Target="../media/image30.png"/><Relationship Id="rId10" Type="http://schemas.openxmlformats.org/officeDocument/2006/relationships/slide" Target="slide31.xml"/><Relationship Id="rId4" Type="http://schemas.openxmlformats.org/officeDocument/2006/relationships/image" Target="../media/image29.png"/><Relationship Id="rId9" Type="http://schemas.openxmlformats.org/officeDocument/2006/relationships/slide" Target="slide1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4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kubernetes.io/docs/tasks/inject-data-application/define-environment-variable-container/" TargetMode="External"/><Relationship Id="rId1" Type="http://schemas.openxmlformats.org/officeDocument/2006/relationships/slideLayout" Target="../slideLayouts/slideLayout20.xml"/><Relationship Id="rId4" Type="http://schemas.openxmlformats.org/officeDocument/2006/relationships/image" Target="../media/image122.svg"/></Relationships>
</file>

<file path=ppt/slides/_rels/slide4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kubernetes.io/docs/concepts/configuration/secret" TargetMode="External"/><Relationship Id="rId1" Type="http://schemas.openxmlformats.org/officeDocument/2006/relationships/slideLayout" Target="../slideLayouts/slideLayout20.xml"/><Relationship Id="rId6" Type="http://schemas.openxmlformats.org/officeDocument/2006/relationships/image" Target="../media/image124.svg"/><Relationship Id="rId5" Type="http://schemas.openxmlformats.org/officeDocument/2006/relationships/image" Target="../media/image123.png"/><Relationship Id="rId4" Type="http://schemas.openxmlformats.org/officeDocument/2006/relationships/image" Target="../media/image122.svg"/></Relationships>
</file>

<file path=ppt/slides/_rels/slide4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kubernetes.io/docs/tasks/configure-pod-container/configure-pod-configmap" TargetMode="External"/><Relationship Id="rId1" Type="http://schemas.openxmlformats.org/officeDocument/2006/relationships/slideLayout" Target="../slideLayouts/slideLayout20.xml"/><Relationship Id="rId6" Type="http://schemas.openxmlformats.org/officeDocument/2006/relationships/image" Target="../media/image124.svg"/><Relationship Id="rId5" Type="http://schemas.openxmlformats.org/officeDocument/2006/relationships/image" Target="../media/image123.png"/><Relationship Id="rId4" Type="http://schemas.openxmlformats.org/officeDocument/2006/relationships/image" Target="../media/image122.svg"/></Relationships>
</file>

<file path=ppt/slides/_rels/slide4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kubernetes.io/docs/concepts/configuration/manage-compute-resources-container" TargetMode="External"/><Relationship Id="rId1" Type="http://schemas.openxmlformats.org/officeDocument/2006/relationships/slideLayout" Target="../slideLayouts/slideLayout20.xml"/><Relationship Id="rId4" Type="http://schemas.openxmlformats.org/officeDocument/2006/relationships/image" Target="../media/image122.svg"/></Relationships>
</file>

<file path=ppt/slides/_rels/slide4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kubernetes.io/docs/tasks/configure-pod-container/configure-liveness-readiness-probes" TargetMode="External"/><Relationship Id="rId1" Type="http://schemas.openxmlformats.org/officeDocument/2006/relationships/slideLayout" Target="../slideLayouts/slideLayout20.xml"/><Relationship Id="rId4" Type="http://schemas.openxmlformats.org/officeDocument/2006/relationships/image" Target="../media/image122.svg"/></Relationships>
</file>

<file path=ppt/slides/_rels/slide4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kubernetes.io/docs/tasks/inject-data-application/define-command-argument-container/" TargetMode="External"/><Relationship Id="rId1" Type="http://schemas.openxmlformats.org/officeDocument/2006/relationships/slideLayout" Target="../slideLayouts/slideLayout20.xml"/><Relationship Id="rId4" Type="http://schemas.openxmlformats.org/officeDocument/2006/relationships/image" Target="../media/image122.svg"/></Relationships>
</file>

<file path=ppt/slides/_rels/slide4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2.xml"/></Relationships>
</file>

<file path=ppt/slides/_rels/slide48.xml.rels><?xml version="1.0" encoding="UTF-8" standalone="yes"?>
<Relationships xmlns="http://schemas.openxmlformats.org/package/2006/relationships"><Relationship Id="rId3" Type="http://schemas.openxmlformats.org/officeDocument/2006/relationships/image" Target="../media/image126.svg"/><Relationship Id="rId2" Type="http://schemas.openxmlformats.org/officeDocument/2006/relationships/image" Target="../media/image125.png"/><Relationship Id="rId1" Type="http://schemas.openxmlformats.org/officeDocument/2006/relationships/slideLayout" Target="../slideLayouts/slideLayout32.xml"/><Relationship Id="rId6" Type="http://schemas.openxmlformats.org/officeDocument/2006/relationships/image" Target="../media/image128.svg"/><Relationship Id="rId5" Type="http://schemas.openxmlformats.org/officeDocument/2006/relationships/image" Target="../media/image127.png"/><Relationship Id="rId4" Type="http://schemas.openxmlformats.org/officeDocument/2006/relationships/hyperlink" Target="https://servicemesh.io/" TargetMode="External"/></Relationships>
</file>

<file path=ppt/slides/_rels/slide49.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svg"/><Relationship Id="rId18" Type="http://schemas.openxmlformats.org/officeDocument/2006/relationships/image" Target="../media/image145.png"/><Relationship Id="rId26" Type="http://schemas.openxmlformats.org/officeDocument/2006/relationships/image" Target="../media/image152.png"/><Relationship Id="rId3" Type="http://schemas.openxmlformats.org/officeDocument/2006/relationships/image" Target="../media/image130.svg"/><Relationship Id="rId21" Type="http://schemas.openxmlformats.org/officeDocument/2006/relationships/image" Target="../media/image148.png"/><Relationship Id="rId7" Type="http://schemas.openxmlformats.org/officeDocument/2006/relationships/image" Target="../media/image134.png"/><Relationship Id="rId12" Type="http://schemas.openxmlformats.org/officeDocument/2006/relationships/image" Target="../media/image139.png"/><Relationship Id="rId17" Type="http://schemas.openxmlformats.org/officeDocument/2006/relationships/image" Target="../media/image144.png"/><Relationship Id="rId25" Type="http://schemas.openxmlformats.org/officeDocument/2006/relationships/hyperlink" Target="https://landscape.cncf.io/" TargetMode="External"/><Relationship Id="rId2" Type="http://schemas.openxmlformats.org/officeDocument/2006/relationships/image" Target="../media/image129.png"/><Relationship Id="rId16" Type="http://schemas.openxmlformats.org/officeDocument/2006/relationships/image" Target="../media/image143.svg"/><Relationship Id="rId20" Type="http://schemas.openxmlformats.org/officeDocument/2006/relationships/image" Target="../media/image147.png"/><Relationship Id="rId1" Type="http://schemas.openxmlformats.org/officeDocument/2006/relationships/slideLayout" Target="../slideLayouts/slideLayout31.xml"/><Relationship Id="rId6" Type="http://schemas.openxmlformats.org/officeDocument/2006/relationships/image" Target="../media/image133.png"/><Relationship Id="rId11" Type="http://schemas.openxmlformats.org/officeDocument/2006/relationships/image" Target="../media/image138.png"/><Relationship Id="rId24" Type="http://schemas.openxmlformats.org/officeDocument/2006/relationships/image" Target="../media/image151.svg"/><Relationship Id="rId5" Type="http://schemas.openxmlformats.org/officeDocument/2006/relationships/image" Target="../media/image132.svg"/><Relationship Id="rId15" Type="http://schemas.openxmlformats.org/officeDocument/2006/relationships/image" Target="../media/image142.png"/><Relationship Id="rId23" Type="http://schemas.openxmlformats.org/officeDocument/2006/relationships/image" Target="../media/image150.png"/><Relationship Id="rId10" Type="http://schemas.openxmlformats.org/officeDocument/2006/relationships/image" Target="../media/image137.png"/><Relationship Id="rId19" Type="http://schemas.openxmlformats.org/officeDocument/2006/relationships/image" Target="../media/image146.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41.png"/><Relationship Id="rId22" Type="http://schemas.openxmlformats.org/officeDocument/2006/relationships/image" Target="../media/image149.svg"/><Relationship Id="rId27" Type="http://schemas.openxmlformats.org/officeDocument/2006/relationships/image" Target="../media/image153.svg"/></Relationships>
</file>

<file path=ppt/slides/_rels/slide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2.xml"/></Relationships>
</file>

<file path=ppt/slides/_rels/slide5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kubernetes.io/docs/reference/#api-reference" TargetMode="External"/><Relationship Id="rId1" Type="http://schemas.openxmlformats.org/officeDocument/2006/relationships/slideLayout" Target="../slideLayouts/slideLayout31.xml"/><Relationship Id="rId6" Type="http://schemas.openxmlformats.org/officeDocument/2006/relationships/image" Target="../media/image155.svg"/><Relationship Id="rId5" Type="http://schemas.openxmlformats.org/officeDocument/2006/relationships/image" Target="../media/image154.png"/><Relationship Id="rId4" Type="http://schemas.openxmlformats.org/officeDocument/2006/relationships/image" Target="../media/image122.sv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52.xml.rels><?xml version="1.0" encoding="UTF-8" standalone="yes"?>
<Relationships xmlns="http://schemas.openxmlformats.org/package/2006/relationships"><Relationship Id="rId3" Type="http://schemas.openxmlformats.org/officeDocument/2006/relationships/image" Target="../media/image157.svg"/><Relationship Id="rId2" Type="http://schemas.openxmlformats.org/officeDocument/2006/relationships/image" Target="../media/image156.png"/><Relationship Id="rId1" Type="http://schemas.openxmlformats.org/officeDocument/2006/relationships/slideLayout" Target="../slideLayouts/slideLayout43.xml"/></Relationships>
</file>

<file path=ppt/slides/_rels/slide53.xml.rels><?xml version="1.0" encoding="UTF-8" standalone="yes"?>
<Relationships xmlns="http://schemas.openxmlformats.org/package/2006/relationships"><Relationship Id="rId3" Type="http://schemas.openxmlformats.org/officeDocument/2006/relationships/image" Target="../media/image159.svg"/><Relationship Id="rId2" Type="http://schemas.openxmlformats.org/officeDocument/2006/relationships/image" Target="../media/image158.png"/><Relationship Id="rId1" Type="http://schemas.openxmlformats.org/officeDocument/2006/relationships/slideLayout" Target="../slideLayouts/slideLayout43.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jetstack/cert-manager" TargetMode="External"/><Relationship Id="rId2" Type="http://schemas.openxmlformats.org/officeDocument/2006/relationships/image" Target="../media/image160.png"/><Relationship Id="rId1" Type="http://schemas.openxmlformats.org/officeDocument/2006/relationships/slideLayout" Target="../slideLayouts/slideLayout43.xml"/><Relationship Id="rId5" Type="http://schemas.openxmlformats.org/officeDocument/2006/relationships/image" Target="../media/image162.svg"/><Relationship Id="rId4" Type="http://schemas.openxmlformats.org/officeDocument/2006/relationships/image" Target="../media/image161.png"/></Relationships>
</file>

<file path=ppt/slides/_rels/slide55.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svg"/><Relationship Id="rId18" Type="http://schemas.openxmlformats.org/officeDocument/2006/relationships/image" Target="../media/image165.png"/><Relationship Id="rId3" Type="http://schemas.openxmlformats.org/officeDocument/2006/relationships/image" Target="../media/image102.svg"/><Relationship Id="rId21" Type="http://schemas.openxmlformats.org/officeDocument/2006/relationships/image" Target="../media/image168.svg"/><Relationship Id="rId7" Type="http://schemas.openxmlformats.org/officeDocument/2006/relationships/image" Target="../media/image106.svg"/><Relationship Id="rId12" Type="http://schemas.openxmlformats.org/officeDocument/2006/relationships/image" Target="../media/image111.png"/><Relationship Id="rId17" Type="http://schemas.openxmlformats.org/officeDocument/2006/relationships/image" Target="../media/image164.svg"/><Relationship Id="rId25" Type="http://schemas.openxmlformats.org/officeDocument/2006/relationships/image" Target="../media/image172.svg"/><Relationship Id="rId2" Type="http://schemas.openxmlformats.org/officeDocument/2006/relationships/image" Target="../media/image101.png"/><Relationship Id="rId16" Type="http://schemas.openxmlformats.org/officeDocument/2006/relationships/image" Target="../media/image163.png"/><Relationship Id="rId20" Type="http://schemas.openxmlformats.org/officeDocument/2006/relationships/image" Target="../media/image167.png"/><Relationship Id="rId1" Type="http://schemas.openxmlformats.org/officeDocument/2006/relationships/slideLayout" Target="../slideLayouts/slideLayout34.xml"/><Relationship Id="rId6" Type="http://schemas.openxmlformats.org/officeDocument/2006/relationships/image" Target="../media/image105.png"/><Relationship Id="rId11" Type="http://schemas.openxmlformats.org/officeDocument/2006/relationships/image" Target="../media/image110.svg"/><Relationship Id="rId24" Type="http://schemas.openxmlformats.org/officeDocument/2006/relationships/image" Target="../media/image171.png"/><Relationship Id="rId5" Type="http://schemas.openxmlformats.org/officeDocument/2006/relationships/image" Target="../media/image104.svg"/><Relationship Id="rId15" Type="http://schemas.openxmlformats.org/officeDocument/2006/relationships/image" Target="../media/image114.svg"/><Relationship Id="rId23" Type="http://schemas.openxmlformats.org/officeDocument/2006/relationships/image" Target="../media/image170.svg"/><Relationship Id="rId10" Type="http://schemas.openxmlformats.org/officeDocument/2006/relationships/image" Target="../media/image109.png"/><Relationship Id="rId19" Type="http://schemas.openxmlformats.org/officeDocument/2006/relationships/image" Target="../media/image166.svg"/><Relationship Id="rId4" Type="http://schemas.openxmlformats.org/officeDocument/2006/relationships/image" Target="../media/image103.png"/><Relationship Id="rId9" Type="http://schemas.openxmlformats.org/officeDocument/2006/relationships/image" Target="../media/image108.svg"/><Relationship Id="rId14" Type="http://schemas.openxmlformats.org/officeDocument/2006/relationships/image" Target="../media/image113.png"/><Relationship Id="rId22" Type="http://schemas.openxmlformats.org/officeDocument/2006/relationships/image" Target="../media/image16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kubernetes.io/docs/concepts/configuration/secret" TargetMode="External"/><Relationship Id="rId1" Type="http://schemas.openxmlformats.org/officeDocument/2006/relationships/slideLayout" Target="../slideLayouts/slideLayout80.xml"/><Relationship Id="rId5" Type="http://schemas.openxmlformats.org/officeDocument/2006/relationships/image" Target="../media/image173.png"/><Relationship Id="rId4" Type="http://schemas.openxmlformats.org/officeDocument/2006/relationships/image" Target="../media/image122.sv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5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kubernetes.io/docs/concepts/configuration/secret" TargetMode="External"/><Relationship Id="rId1" Type="http://schemas.openxmlformats.org/officeDocument/2006/relationships/slideLayout" Target="../slideLayouts/slideLayout80.xml"/><Relationship Id="rId4" Type="http://schemas.openxmlformats.org/officeDocument/2006/relationships/image" Target="../media/image122.svg"/></Relationships>
</file>

<file path=ppt/slides/_rels/slide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kubernetes.io/docs/concepts/configuration/secret" TargetMode="External"/><Relationship Id="rId1" Type="http://schemas.openxmlformats.org/officeDocument/2006/relationships/slideLayout" Target="../slideLayouts/slideLayout20.xml"/><Relationship Id="rId4" Type="http://schemas.openxmlformats.org/officeDocument/2006/relationships/image" Target="../media/image122.svg"/></Relationships>
</file>

<file path=ppt/slides/_rels/slide6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kubernetes.io/docs/concepts/configuration/assign-pod-node/#nodeselector" TargetMode="External"/><Relationship Id="rId1" Type="http://schemas.openxmlformats.org/officeDocument/2006/relationships/slideLayout" Target="../slideLayouts/slideLayout20.xml"/><Relationship Id="rId4" Type="http://schemas.openxmlformats.org/officeDocument/2006/relationships/image" Target="../media/image122.svg"/></Relationships>
</file>

<file path=ppt/slides/_rels/slide6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kubernetes.io/docs/concepts/configuration/taint-and-toleration/" TargetMode="External"/><Relationship Id="rId1" Type="http://schemas.openxmlformats.org/officeDocument/2006/relationships/slideLayout" Target="../slideLayouts/slideLayout20.xml"/><Relationship Id="rId5" Type="http://schemas.openxmlformats.org/officeDocument/2006/relationships/hyperlink" Target="https://kubernetes.io/docs/concepts/configuration/assign-pod-node/#affinity-and-anti-affinity" TargetMode="External"/><Relationship Id="rId4" Type="http://schemas.openxmlformats.org/officeDocument/2006/relationships/image" Target="../media/image122.sv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7.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9.xml.rels><?xml version="1.0" encoding="UTF-8" standalone="yes"?>
<Relationships xmlns="http://schemas.openxmlformats.org/package/2006/relationships"><Relationship Id="rId3" Type="http://schemas.openxmlformats.org/officeDocument/2006/relationships/image" Target="../media/image175.svg"/><Relationship Id="rId2" Type="http://schemas.openxmlformats.org/officeDocument/2006/relationships/image" Target="../media/image174.png"/><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9.xml"/></Relationships>
</file>

<file path=ppt/slides/_rels/slide7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2.xml"/></Relationships>
</file>

<file path=ppt/slides/_rels/slide71.xml.rels><?xml version="1.0" encoding="UTF-8" standalone="yes"?>
<Relationships xmlns="http://schemas.openxmlformats.org/package/2006/relationships"><Relationship Id="rId3" Type="http://schemas.openxmlformats.org/officeDocument/2006/relationships/image" Target="../media/image177.svg"/><Relationship Id="rId2" Type="http://schemas.openxmlformats.org/officeDocument/2006/relationships/image" Target="../media/image176.png"/><Relationship Id="rId1" Type="http://schemas.openxmlformats.org/officeDocument/2006/relationships/slideLayout" Target="../slideLayouts/slideLayout59.xml"/><Relationship Id="rId5" Type="http://schemas.openxmlformats.org/officeDocument/2006/relationships/image" Target="../media/image179.svg"/><Relationship Id="rId4" Type="http://schemas.openxmlformats.org/officeDocument/2006/relationships/image" Target="../media/image178.png"/></Relationships>
</file>

<file path=ppt/slides/_rels/slide72.xml.rels><?xml version="1.0" encoding="UTF-8" standalone="yes"?>
<Relationships xmlns="http://schemas.openxmlformats.org/package/2006/relationships"><Relationship Id="rId8" Type="http://schemas.openxmlformats.org/officeDocument/2006/relationships/image" Target="../media/image185.svg"/><Relationship Id="rId13" Type="http://schemas.openxmlformats.org/officeDocument/2006/relationships/image" Target="../media/image190.png"/><Relationship Id="rId18" Type="http://schemas.openxmlformats.org/officeDocument/2006/relationships/image" Target="../media/image193.svg"/><Relationship Id="rId3" Type="http://schemas.openxmlformats.org/officeDocument/2006/relationships/image" Target="../media/image180.png"/><Relationship Id="rId7" Type="http://schemas.openxmlformats.org/officeDocument/2006/relationships/image" Target="../media/image184.png"/><Relationship Id="rId12" Type="http://schemas.openxmlformats.org/officeDocument/2006/relationships/image" Target="../media/image189.svg"/><Relationship Id="rId17" Type="http://schemas.openxmlformats.org/officeDocument/2006/relationships/image" Target="../media/image192.png"/><Relationship Id="rId2" Type="http://schemas.openxmlformats.org/officeDocument/2006/relationships/notesSlide" Target="../notesSlides/notesSlide10.xml"/><Relationship Id="rId16" Type="http://schemas.openxmlformats.org/officeDocument/2006/relationships/image" Target="../media/image22.svg"/><Relationship Id="rId1" Type="http://schemas.openxmlformats.org/officeDocument/2006/relationships/slideLayout" Target="../slideLayouts/slideLayout59.xml"/><Relationship Id="rId6" Type="http://schemas.openxmlformats.org/officeDocument/2006/relationships/image" Target="../media/image183.svg"/><Relationship Id="rId11" Type="http://schemas.openxmlformats.org/officeDocument/2006/relationships/image" Target="../media/image188.png"/><Relationship Id="rId5" Type="http://schemas.openxmlformats.org/officeDocument/2006/relationships/image" Target="../media/image182.png"/><Relationship Id="rId15" Type="http://schemas.openxmlformats.org/officeDocument/2006/relationships/image" Target="../media/image21.png"/><Relationship Id="rId10" Type="http://schemas.openxmlformats.org/officeDocument/2006/relationships/image" Target="../media/image187.svg"/><Relationship Id="rId19" Type="http://schemas.openxmlformats.org/officeDocument/2006/relationships/image" Target="../media/image194.png"/><Relationship Id="rId4" Type="http://schemas.openxmlformats.org/officeDocument/2006/relationships/image" Target="../media/image181.svg"/><Relationship Id="rId9" Type="http://schemas.openxmlformats.org/officeDocument/2006/relationships/image" Target="../media/image186.png"/><Relationship Id="rId14" Type="http://schemas.openxmlformats.org/officeDocument/2006/relationships/image" Target="../media/image191.svg"/></Relationships>
</file>

<file path=ppt/slides/_rels/slide73.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1.xml"/><Relationship Id="rId1" Type="http://schemas.openxmlformats.org/officeDocument/2006/relationships/slideLayout" Target="../slideLayouts/slideLayout59.xml"/></Relationships>
</file>

<file path=ppt/slides/_rels/slide7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2.xml"/><Relationship Id="rId1" Type="http://schemas.openxmlformats.org/officeDocument/2006/relationships/slideLayout" Target="../slideLayouts/slideLayout59.xml"/></Relationships>
</file>

<file path=ppt/slides/_rels/slide7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96.png"/><Relationship Id="rId1" Type="http://schemas.openxmlformats.org/officeDocument/2006/relationships/slideLayout" Target="../slideLayouts/slideLayout43.xml"/><Relationship Id="rId5" Type="http://schemas.openxmlformats.org/officeDocument/2006/relationships/image" Target="../media/image33.png"/><Relationship Id="rId4" Type="http://schemas.openxmlformats.org/officeDocument/2006/relationships/image" Target="../media/image143.svg"/></Relationships>
</file>

<file path=ppt/slides/_rels/slide76.xml.rels><?xml version="1.0" encoding="UTF-8" standalone="yes"?>
<Relationships xmlns="http://schemas.openxmlformats.org/package/2006/relationships"><Relationship Id="rId3" Type="http://schemas.openxmlformats.org/officeDocument/2006/relationships/image" Target="../media/image198.svg"/><Relationship Id="rId2" Type="http://schemas.openxmlformats.org/officeDocument/2006/relationships/image" Target="../media/image197.png"/><Relationship Id="rId1" Type="http://schemas.openxmlformats.org/officeDocument/2006/relationships/slideLayout" Target="../slideLayouts/slideLayout3.xml"/><Relationship Id="rId5" Type="http://schemas.openxmlformats.org/officeDocument/2006/relationships/image" Target="../media/image22.svg"/><Relationship Id="rId4" Type="http://schemas.openxmlformats.org/officeDocument/2006/relationships/image" Target="../media/image21.png"/></Relationships>
</file>

<file path=ppt/slides/_rels/slide7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30.xml"/><Relationship Id="rId5" Type="http://schemas.openxmlformats.org/officeDocument/2006/relationships/image" Target="../media/image200.svg"/><Relationship Id="rId4" Type="http://schemas.openxmlformats.org/officeDocument/2006/relationships/image" Target="../media/image199.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79.xml.rels><?xml version="1.0" encoding="UTF-8" standalone="yes"?>
<Relationships xmlns="http://schemas.openxmlformats.org/package/2006/relationships"><Relationship Id="rId2" Type="http://schemas.openxmlformats.org/officeDocument/2006/relationships/hyperlink" Target="https://virtual-kubelet.io/" TargetMode="External"/><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1.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4.xml"/><Relationship Id="rId1" Type="http://schemas.openxmlformats.org/officeDocument/2006/relationships/slideLayout" Target="../slideLayouts/slideLayout59.xml"/><Relationship Id="rId6" Type="http://schemas.openxmlformats.org/officeDocument/2006/relationships/image" Target="../media/image204.svg"/><Relationship Id="rId5" Type="http://schemas.openxmlformats.org/officeDocument/2006/relationships/image" Target="../media/image203.png"/><Relationship Id="rId4" Type="http://schemas.openxmlformats.org/officeDocument/2006/relationships/image" Target="../media/image202.svg"/></Relationships>
</file>

<file path=ppt/slides/_rels/slide82.xml.rels><?xml version="1.0" encoding="UTF-8" standalone="yes"?>
<Relationships xmlns="http://schemas.openxmlformats.org/package/2006/relationships"><Relationship Id="rId3" Type="http://schemas.openxmlformats.org/officeDocument/2006/relationships/image" Target="../media/image205.png"/><Relationship Id="rId7" Type="http://schemas.openxmlformats.org/officeDocument/2006/relationships/image" Target="../media/image122.svg"/><Relationship Id="rId2" Type="http://schemas.openxmlformats.org/officeDocument/2006/relationships/hyperlink" Target="https://docs.microsoft.com/azure/aks/aad-integration" TargetMode="External"/><Relationship Id="rId1" Type="http://schemas.openxmlformats.org/officeDocument/2006/relationships/slideLayout" Target="../slideLayouts/slideLayout61.xml"/><Relationship Id="rId6" Type="http://schemas.openxmlformats.org/officeDocument/2006/relationships/image" Target="../media/image121.png"/><Relationship Id="rId5" Type="http://schemas.openxmlformats.org/officeDocument/2006/relationships/image" Target="../media/image207.png"/><Relationship Id="rId4" Type="http://schemas.openxmlformats.org/officeDocument/2006/relationships/image" Target="../media/image206.png"/></Relationships>
</file>

<file path=ppt/slides/_rels/slide83.xml.rels><?xml version="1.0" encoding="UTF-8" standalone="yes"?>
<Relationships xmlns="http://schemas.openxmlformats.org/package/2006/relationships"><Relationship Id="rId8" Type="http://schemas.openxmlformats.org/officeDocument/2006/relationships/image" Target="../media/image157.svg"/><Relationship Id="rId3" Type="http://schemas.openxmlformats.org/officeDocument/2006/relationships/image" Target="../media/image208.png"/><Relationship Id="rId7" Type="http://schemas.openxmlformats.org/officeDocument/2006/relationships/image" Target="../media/image156.png"/><Relationship Id="rId12" Type="http://schemas.openxmlformats.org/officeDocument/2006/relationships/image" Target="../media/image122.svg"/><Relationship Id="rId2" Type="http://schemas.openxmlformats.org/officeDocument/2006/relationships/hyperlink" Target="https://docs.microsoft.com/azure/aks/http-application-routing" TargetMode="External"/><Relationship Id="rId1" Type="http://schemas.openxmlformats.org/officeDocument/2006/relationships/slideLayout" Target="../slideLayouts/slideLayout61.xml"/><Relationship Id="rId6" Type="http://schemas.openxmlformats.org/officeDocument/2006/relationships/image" Target="../media/image159.svg"/><Relationship Id="rId11" Type="http://schemas.openxmlformats.org/officeDocument/2006/relationships/image" Target="../media/image121.png"/><Relationship Id="rId5" Type="http://schemas.openxmlformats.org/officeDocument/2006/relationships/image" Target="../media/image158.png"/><Relationship Id="rId10" Type="http://schemas.openxmlformats.org/officeDocument/2006/relationships/image" Target="../media/image211.svg"/><Relationship Id="rId4" Type="http://schemas.openxmlformats.org/officeDocument/2006/relationships/image" Target="../media/image209.svg"/><Relationship Id="rId9" Type="http://schemas.openxmlformats.org/officeDocument/2006/relationships/image" Target="../media/image210.png"/></Relationships>
</file>

<file path=ppt/slides/_rels/slide84.xml.rels><?xml version="1.0" encoding="UTF-8" standalone="yes"?>
<Relationships xmlns="http://schemas.openxmlformats.org/package/2006/relationships"><Relationship Id="rId8" Type="http://schemas.openxmlformats.org/officeDocument/2006/relationships/image" Target="../media/image213.svg"/><Relationship Id="rId13" Type="http://schemas.openxmlformats.org/officeDocument/2006/relationships/image" Target="../media/image218.png"/><Relationship Id="rId18" Type="http://schemas.openxmlformats.org/officeDocument/2006/relationships/image" Target="../media/image223.svg"/><Relationship Id="rId3" Type="http://schemas.openxmlformats.org/officeDocument/2006/relationships/image" Target="../media/image121.png"/><Relationship Id="rId21" Type="http://schemas.openxmlformats.org/officeDocument/2006/relationships/image" Target="../media/image226.png"/><Relationship Id="rId7" Type="http://schemas.openxmlformats.org/officeDocument/2006/relationships/image" Target="../media/image212.png"/><Relationship Id="rId12" Type="http://schemas.openxmlformats.org/officeDocument/2006/relationships/image" Target="../media/image217.svg"/><Relationship Id="rId17" Type="http://schemas.openxmlformats.org/officeDocument/2006/relationships/image" Target="../media/image222.png"/><Relationship Id="rId2" Type="http://schemas.openxmlformats.org/officeDocument/2006/relationships/hyperlink" Target="https://docs.microsoft.com/azure/azure-monitor/insights/container-insights-overview" TargetMode="External"/><Relationship Id="rId16" Type="http://schemas.openxmlformats.org/officeDocument/2006/relationships/image" Target="../media/image221.svg"/><Relationship Id="rId20" Type="http://schemas.openxmlformats.org/officeDocument/2006/relationships/image" Target="../media/image225.svg"/><Relationship Id="rId1" Type="http://schemas.openxmlformats.org/officeDocument/2006/relationships/slideLayout" Target="../slideLayouts/slideLayout61.xml"/><Relationship Id="rId6" Type="http://schemas.openxmlformats.org/officeDocument/2006/relationships/image" Target="../media/image22.svg"/><Relationship Id="rId11" Type="http://schemas.openxmlformats.org/officeDocument/2006/relationships/image" Target="../media/image216.png"/><Relationship Id="rId5" Type="http://schemas.openxmlformats.org/officeDocument/2006/relationships/image" Target="../media/image21.png"/><Relationship Id="rId15" Type="http://schemas.openxmlformats.org/officeDocument/2006/relationships/image" Target="../media/image220.png"/><Relationship Id="rId10" Type="http://schemas.openxmlformats.org/officeDocument/2006/relationships/image" Target="../media/image215.svg"/><Relationship Id="rId19" Type="http://schemas.openxmlformats.org/officeDocument/2006/relationships/image" Target="../media/image224.png"/><Relationship Id="rId4" Type="http://schemas.openxmlformats.org/officeDocument/2006/relationships/image" Target="../media/image122.svg"/><Relationship Id="rId9" Type="http://schemas.openxmlformats.org/officeDocument/2006/relationships/image" Target="../media/image214.png"/><Relationship Id="rId14" Type="http://schemas.openxmlformats.org/officeDocument/2006/relationships/image" Target="../media/image219.svg"/><Relationship Id="rId22" Type="http://schemas.openxmlformats.org/officeDocument/2006/relationships/image" Target="../media/image227.svg"/></Relationships>
</file>

<file path=ppt/slides/_rels/slide85.xml.rels><?xml version="1.0" encoding="UTF-8" standalone="yes"?>
<Relationships xmlns="http://schemas.openxmlformats.org/package/2006/relationships"><Relationship Id="rId8" Type="http://schemas.openxmlformats.org/officeDocument/2006/relationships/image" Target="../media/image231.svg"/><Relationship Id="rId3" Type="http://schemas.openxmlformats.org/officeDocument/2006/relationships/image" Target="../media/image121.png"/><Relationship Id="rId7" Type="http://schemas.openxmlformats.org/officeDocument/2006/relationships/image" Target="../media/image230.png"/><Relationship Id="rId2" Type="http://schemas.openxmlformats.org/officeDocument/2006/relationships/hyperlink" Target="https://docs.microsoft.com/en-us/azure/aks/cluster-autoscaler" TargetMode="External"/><Relationship Id="rId1" Type="http://schemas.openxmlformats.org/officeDocument/2006/relationships/slideLayout" Target="../slideLayouts/slideLayout61.xml"/><Relationship Id="rId6" Type="http://schemas.openxmlformats.org/officeDocument/2006/relationships/image" Target="../media/image229.svg"/><Relationship Id="rId5" Type="http://schemas.openxmlformats.org/officeDocument/2006/relationships/image" Target="../media/image228.png"/><Relationship Id="rId4" Type="http://schemas.openxmlformats.org/officeDocument/2006/relationships/image" Target="../media/image122.svg"/></Relationships>
</file>

<file path=ppt/slides/_rels/slide86.xml.rels><?xml version="1.0" encoding="UTF-8" standalone="yes"?>
<Relationships xmlns="http://schemas.openxmlformats.org/package/2006/relationships"><Relationship Id="rId8" Type="http://schemas.openxmlformats.org/officeDocument/2006/relationships/image" Target="../media/image235.svg"/><Relationship Id="rId3" Type="http://schemas.openxmlformats.org/officeDocument/2006/relationships/image" Target="../media/image121.png"/><Relationship Id="rId7" Type="http://schemas.openxmlformats.org/officeDocument/2006/relationships/image" Target="../media/image234.png"/><Relationship Id="rId2" Type="http://schemas.openxmlformats.org/officeDocument/2006/relationships/hyperlink" Target="https://docs.microsoft.com/en-us/azure/dev-spaces/" TargetMode="External"/><Relationship Id="rId1" Type="http://schemas.openxmlformats.org/officeDocument/2006/relationships/slideLayout" Target="../slideLayouts/slideLayout61.xml"/><Relationship Id="rId6" Type="http://schemas.openxmlformats.org/officeDocument/2006/relationships/image" Target="../media/image233.svg"/><Relationship Id="rId5" Type="http://schemas.openxmlformats.org/officeDocument/2006/relationships/image" Target="../media/image232.png"/><Relationship Id="rId4" Type="http://schemas.openxmlformats.org/officeDocument/2006/relationships/image" Target="../media/image122.svg"/></Relationships>
</file>

<file path=ppt/slides/_rels/slide8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9.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22D7F-653A-494F-A715-E08A3E56C5B3}"/>
              </a:ext>
            </a:extLst>
          </p:cNvPr>
          <p:cNvSpPr>
            <a:spLocks noGrp="1"/>
          </p:cNvSpPr>
          <p:nvPr>
            <p:ph type="title"/>
          </p:nvPr>
        </p:nvSpPr>
        <p:spPr>
          <a:xfrm>
            <a:off x="457200" y="1620981"/>
            <a:ext cx="7415665" cy="2379519"/>
          </a:xfrm>
        </p:spPr>
        <p:txBody>
          <a:bodyPr anchor="t"/>
          <a:lstStyle/>
          <a:p>
            <a:r>
              <a:rPr lang="en-US" sz="7200" dirty="0">
                <a:solidFill>
                  <a:srgbClr val="4DB0FF"/>
                </a:solidFill>
              </a:rPr>
              <a:t>Kubernetes</a:t>
            </a:r>
            <a:r>
              <a:rPr lang="en-US" sz="7200" dirty="0"/>
              <a:t> </a:t>
            </a:r>
            <a:br>
              <a:rPr lang="en-US" sz="7200" dirty="0"/>
            </a:br>
            <a:r>
              <a:rPr lang="en-US" sz="7200" dirty="0"/>
              <a:t>Technical Primer</a:t>
            </a:r>
          </a:p>
        </p:txBody>
      </p:sp>
      <p:sp>
        <p:nvSpPr>
          <p:cNvPr id="7" name="Text Placeholder 6">
            <a:extLst>
              <a:ext uri="{FF2B5EF4-FFF2-40B4-BE49-F238E27FC236}">
                <a16:creationId xmlns:a16="http://schemas.microsoft.com/office/drawing/2014/main" id="{BA553D1E-D171-474C-ADAF-53615532ADF6}"/>
              </a:ext>
            </a:extLst>
          </p:cNvPr>
          <p:cNvSpPr>
            <a:spLocks noGrp="1"/>
          </p:cNvSpPr>
          <p:nvPr>
            <p:ph type="body" sz="quarter" idx="25"/>
          </p:nvPr>
        </p:nvSpPr>
        <p:spPr/>
        <p:txBody>
          <a:bodyPr/>
          <a:lstStyle/>
          <a:p>
            <a:r>
              <a:rPr lang="en-US" sz="2800" dirty="0"/>
              <a:t>Ben Coleman</a:t>
            </a:r>
          </a:p>
        </p:txBody>
      </p:sp>
      <p:sp>
        <p:nvSpPr>
          <p:cNvPr id="8" name="Text Placeholder 7">
            <a:extLst>
              <a:ext uri="{FF2B5EF4-FFF2-40B4-BE49-F238E27FC236}">
                <a16:creationId xmlns:a16="http://schemas.microsoft.com/office/drawing/2014/main" id="{EB92901A-2CD4-4C73-AA91-5691EDFBC4AF}"/>
              </a:ext>
            </a:extLst>
          </p:cNvPr>
          <p:cNvSpPr>
            <a:spLocks noGrp="1"/>
          </p:cNvSpPr>
          <p:nvPr>
            <p:ph type="body" sz="quarter" idx="26"/>
          </p:nvPr>
        </p:nvSpPr>
        <p:spPr>
          <a:xfrm>
            <a:off x="457200" y="6044640"/>
            <a:ext cx="3543300" cy="318060"/>
          </a:xfrm>
        </p:spPr>
        <p:txBody>
          <a:bodyPr/>
          <a:lstStyle/>
          <a:p>
            <a:r>
              <a:rPr lang="en-US" sz="2800" dirty="0"/>
              <a:t>@</a:t>
            </a:r>
            <a:r>
              <a:rPr lang="en-US" sz="2800" dirty="0" err="1"/>
              <a:t>BenCodeGeek</a:t>
            </a:r>
            <a:endParaRPr lang="en-US" sz="2800" dirty="0"/>
          </a:p>
        </p:txBody>
      </p:sp>
      <p:sp>
        <p:nvSpPr>
          <p:cNvPr id="12" name="Text Placeholder 11">
            <a:extLst>
              <a:ext uri="{FF2B5EF4-FFF2-40B4-BE49-F238E27FC236}">
                <a16:creationId xmlns:a16="http://schemas.microsoft.com/office/drawing/2014/main" id="{3D1C09A4-AE01-4FE7-8E29-73AC5C5A267E}"/>
              </a:ext>
            </a:extLst>
          </p:cNvPr>
          <p:cNvSpPr>
            <a:spLocks noGrp="1"/>
          </p:cNvSpPr>
          <p:nvPr>
            <p:ph type="body" sz="quarter" idx="27"/>
          </p:nvPr>
        </p:nvSpPr>
        <p:spPr>
          <a:xfrm>
            <a:off x="9633857" y="6362700"/>
            <a:ext cx="2359267" cy="318060"/>
          </a:xfrm>
        </p:spPr>
        <p:txBody>
          <a:bodyPr/>
          <a:lstStyle/>
          <a:p>
            <a:r>
              <a:rPr lang="en-US" i="1" dirty="0"/>
              <a:t>29</a:t>
            </a:r>
            <a:r>
              <a:rPr lang="en-US" i="1" baseline="30000" dirty="0"/>
              <a:t>th</a:t>
            </a:r>
            <a:r>
              <a:rPr lang="en-US" i="1" dirty="0"/>
              <a:t> March 2019</a:t>
            </a:r>
            <a:r>
              <a:rPr lang="en-US" i="1"/>
              <a:t>, v1.3</a:t>
            </a:r>
            <a:endParaRPr lang="en-US" i="1" dirty="0"/>
          </a:p>
        </p:txBody>
      </p:sp>
      <p:pic>
        <p:nvPicPr>
          <p:cNvPr id="26" name="Graphic 25">
            <a:extLst>
              <a:ext uri="{FF2B5EF4-FFF2-40B4-BE49-F238E27FC236}">
                <a16:creationId xmlns:a16="http://schemas.microsoft.com/office/drawing/2014/main" id="{991DE08A-2D85-4E65-AE88-B525AA6CA6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28313" y="1657350"/>
            <a:ext cx="3543300" cy="3543300"/>
          </a:xfrm>
          <a:prstGeom prst="rect">
            <a:avLst/>
          </a:prstGeom>
          <a:effectLst>
            <a:outerShdw blurRad="330200" sx="103000" sy="103000" algn="ctr" rotWithShape="0">
              <a:prstClr val="black">
                <a:alpha val="40000"/>
              </a:prstClr>
            </a:outerShdw>
          </a:effectLst>
        </p:spPr>
      </p:pic>
    </p:spTree>
    <p:extLst>
      <p:ext uri="{BB962C8B-B14F-4D97-AF65-F5344CB8AC3E}">
        <p14:creationId xmlns:p14="http://schemas.microsoft.com/office/powerpoint/2010/main" val="221032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1000"/>
                                  </p:stCondLst>
                                  <p:childTnLst>
                                    <p:set>
                                      <p:cBhvr>
                                        <p:cTn id="6" dur="1" fill="hold">
                                          <p:stCondLst>
                                            <p:cond delay="0"/>
                                          </p:stCondLst>
                                        </p:cTn>
                                        <p:tgtEl>
                                          <p:spTgt spid="26"/>
                                        </p:tgtEl>
                                        <p:attrNameLst>
                                          <p:attrName>style.visibility</p:attrName>
                                        </p:attrNameLst>
                                      </p:cBhvr>
                                      <p:to>
                                        <p:strVal val="visible"/>
                                      </p:to>
                                    </p:set>
                                    <p:animEffect transition="in" filter="wheel(1)">
                                      <p:cBhvr>
                                        <p:cTn id="7"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idx="4294967295"/>
          </p:nvPr>
        </p:nvSpPr>
        <p:spPr>
          <a:xfrm>
            <a:off x="0" y="738188"/>
            <a:ext cx="11655425" cy="898525"/>
          </a:xfrm>
        </p:spPr>
        <p:txBody>
          <a:bodyPr/>
          <a:lstStyle/>
          <a:p>
            <a:pPr algn="ctr"/>
            <a:r>
              <a:rPr lang="en-US" sz="4705" dirty="0">
                <a:solidFill>
                  <a:schemeClr val="tx1"/>
                </a:solidFill>
              </a:rPr>
              <a:t>The elements of </a:t>
            </a:r>
            <a:r>
              <a:rPr lang="en-US" sz="4705" dirty="0">
                <a:solidFill>
                  <a:schemeClr val="accent1"/>
                </a:solidFill>
                <a:latin typeface="Segoe UI Semibold" panose="020B0702040204020203" pitchFamily="34" charset="0"/>
                <a:cs typeface="Segoe UI Semibold" panose="020B0702040204020203" pitchFamily="34" charset="0"/>
              </a:rPr>
              <a:t>orchestration</a:t>
            </a:r>
            <a:endParaRPr lang="en-US" sz="4705" dirty="0">
              <a:solidFill>
                <a:schemeClr val="tx1"/>
              </a:solidFill>
            </a:endParaRPr>
          </a:p>
        </p:txBody>
      </p:sp>
      <p:grpSp>
        <p:nvGrpSpPr>
          <p:cNvPr id="39" name="Group 38">
            <a:extLst>
              <a:ext uri="{FF2B5EF4-FFF2-40B4-BE49-F238E27FC236}">
                <a16:creationId xmlns:a16="http://schemas.microsoft.com/office/drawing/2014/main" id="{B14841E6-D9A3-45F8-8489-B9D1F6B5F6E2}"/>
              </a:ext>
            </a:extLst>
          </p:cNvPr>
          <p:cNvGrpSpPr/>
          <p:nvPr/>
        </p:nvGrpSpPr>
        <p:grpSpPr>
          <a:xfrm>
            <a:off x="1286687" y="3054188"/>
            <a:ext cx="9618627" cy="832764"/>
            <a:chOff x="1312487" y="3114934"/>
            <a:chExt cx="9811501" cy="849463"/>
          </a:xfrm>
        </p:grpSpPr>
        <p:sp>
          <p:nvSpPr>
            <p:cNvPr id="20" name="TextBox 19">
              <a:extLst>
                <a:ext uri="{FF2B5EF4-FFF2-40B4-BE49-F238E27FC236}">
                  <a16:creationId xmlns:a16="http://schemas.microsoft.com/office/drawing/2014/main" id="{D84713B1-35F1-4655-B94B-7163F78D437C}"/>
                </a:ext>
              </a:extLst>
            </p:cNvPr>
            <p:cNvSpPr txBox="1"/>
            <p:nvPr/>
          </p:nvSpPr>
          <p:spPr>
            <a:xfrm>
              <a:off x="1312487" y="3114934"/>
              <a:ext cx="1655536" cy="572464"/>
            </a:xfrm>
            <a:prstGeom prst="rect">
              <a:avLst/>
            </a:prstGeom>
            <a:noFill/>
          </p:spPr>
          <p:txBody>
            <a:bodyPr wrap="square" lIns="143428" tIns="143428" rIns="143428" bIns="143428" rtlCol="0">
              <a:spAutoFit/>
            </a:bodyPr>
            <a:lstStyle/>
            <a:p>
              <a:pPr algn="ctr">
                <a:spcAft>
                  <a:spcPts val="2353"/>
                </a:spcAft>
              </a:pPr>
              <a:r>
                <a:rPr lang="en-US" sz="1765">
                  <a:latin typeface="Segoe UI Semibold" panose="020B0702040204020203" pitchFamily="34" charset="0"/>
                  <a:cs typeface="Segoe UI Semibold" panose="020B0702040204020203" pitchFamily="34" charset="0"/>
                </a:rPr>
                <a:t>Scheduling</a:t>
              </a:r>
            </a:p>
          </p:txBody>
        </p:sp>
        <p:sp>
          <p:nvSpPr>
            <p:cNvPr id="21" name="TextBox 20">
              <a:extLst>
                <a:ext uri="{FF2B5EF4-FFF2-40B4-BE49-F238E27FC236}">
                  <a16:creationId xmlns:a16="http://schemas.microsoft.com/office/drawing/2014/main" id="{23797D90-CD2F-4E85-B5FD-7A39FEDA0657}"/>
                </a:ext>
              </a:extLst>
            </p:cNvPr>
            <p:cNvSpPr txBox="1"/>
            <p:nvPr/>
          </p:nvSpPr>
          <p:spPr>
            <a:xfrm>
              <a:off x="3831369" y="3114934"/>
              <a:ext cx="2055082" cy="849463"/>
            </a:xfrm>
            <a:prstGeom prst="rect">
              <a:avLst/>
            </a:prstGeom>
            <a:noFill/>
          </p:spPr>
          <p:txBody>
            <a:bodyPr wrap="square" lIns="143428" tIns="143428" rIns="143428" bIns="143428" rtlCol="0">
              <a:spAutoFit/>
            </a:bodyPr>
            <a:lstStyle/>
            <a:p>
              <a:pPr algn="ctr">
                <a:spcAft>
                  <a:spcPts val="2353"/>
                </a:spcAft>
              </a:pPr>
              <a:r>
                <a:rPr lang="en-US" sz="1765">
                  <a:latin typeface="Segoe UI Semibold" panose="020B0702040204020203" pitchFamily="34" charset="0"/>
                  <a:cs typeface="Segoe UI Semibold" panose="020B0702040204020203" pitchFamily="34" charset="0"/>
                </a:rPr>
                <a:t>Affinity/anti-affinity</a:t>
              </a:r>
            </a:p>
          </p:txBody>
        </p:sp>
        <p:sp>
          <p:nvSpPr>
            <p:cNvPr id="22" name="TextBox 21">
              <a:extLst>
                <a:ext uri="{FF2B5EF4-FFF2-40B4-BE49-F238E27FC236}">
                  <a16:creationId xmlns:a16="http://schemas.microsoft.com/office/drawing/2014/main" id="{68E7AB5C-8F46-44DD-AFF6-E6D9D3302120}"/>
                </a:ext>
              </a:extLst>
            </p:cNvPr>
            <p:cNvSpPr txBox="1"/>
            <p:nvPr/>
          </p:nvSpPr>
          <p:spPr>
            <a:xfrm>
              <a:off x="6749797" y="3114934"/>
              <a:ext cx="1655536" cy="849463"/>
            </a:xfrm>
            <a:prstGeom prst="rect">
              <a:avLst/>
            </a:prstGeom>
            <a:noFill/>
          </p:spPr>
          <p:txBody>
            <a:bodyPr wrap="square" lIns="143428" tIns="143428" rIns="143428" bIns="143428" rtlCol="0">
              <a:spAutoFit/>
            </a:bodyPr>
            <a:lstStyle/>
            <a:p>
              <a:pPr algn="ctr">
                <a:spcAft>
                  <a:spcPts val="2353"/>
                </a:spcAft>
              </a:pPr>
              <a:r>
                <a:rPr lang="en-US" sz="1765">
                  <a:latin typeface="Segoe UI Semibold" panose="020B0702040204020203" pitchFamily="34" charset="0"/>
                  <a:cs typeface="Segoe UI Semibold" panose="020B0702040204020203" pitchFamily="34" charset="0"/>
                </a:rPr>
                <a:t>Health monitoring</a:t>
              </a:r>
            </a:p>
          </p:txBody>
        </p:sp>
        <p:sp>
          <p:nvSpPr>
            <p:cNvPr id="23" name="TextBox 22">
              <a:extLst>
                <a:ext uri="{FF2B5EF4-FFF2-40B4-BE49-F238E27FC236}">
                  <a16:creationId xmlns:a16="http://schemas.microsoft.com/office/drawing/2014/main" id="{58FF037D-D899-4154-9BB0-7D9E53E9DAC9}"/>
                </a:ext>
              </a:extLst>
            </p:cNvPr>
            <p:cNvSpPr txBox="1"/>
            <p:nvPr/>
          </p:nvSpPr>
          <p:spPr>
            <a:xfrm>
              <a:off x="9468452" y="3114934"/>
              <a:ext cx="1655536" cy="572464"/>
            </a:xfrm>
            <a:prstGeom prst="rect">
              <a:avLst/>
            </a:prstGeom>
            <a:noFill/>
          </p:spPr>
          <p:txBody>
            <a:bodyPr wrap="square" lIns="143428" tIns="143428" rIns="143428" bIns="143428" rtlCol="0">
              <a:spAutoFit/>
            </a:bodyPr>
            <a:lstStyle/>
            <a:p>
              <a:pPr algn="ctr">
                <a:spcAft>
                  <a:spcPts val="2353"/>
                </a:spcAft>
              </a:pPr>
              <a:r>
                <a:rPr lang="en-US" sz="1765">
                  <a:latin typeface="Segoe UI Semibold" panose="020B0702040204020203" pitchFamily="34" charset="0"/>
                  <a:cs typeface="Segoe UI Semibold" panose="020B0702040204020203" pitchFamily="34" charset="0"/>
                </a:rPr>
                <a:t>Failover</a:t>
              </a:r>
            </a:p>
          </p:txBody>
        </p:sp>
      </p:grpSp>
      <p:grpSp>
        <p:nvGrpSpPr>
          <p:cNvPr id="41" name="Group 40">
            <a:extLst>
              <a:ext uri="{FF2B5EF4-FFF2-40B4-BE49-F238E27FC236}">
                <a16:creationId xmlns:a16="http://schemas.microsoft.com/office/drawing/2014/main" id="{F348CCF6-7869-48F6-9057-366E99DB8940}"/>
              </a:ext>
            </a:extLst>
          </p:cNvPr>
          <p:cNvGrpSpPr/>
          <p:nvPr/>
        </p:nvGrpSpPr>
        <p:grpSpPr>
          <a:xfrm>
            <a:off x="2537477" y="2614070"/>
            <a:ext cx="7117048" cy="0"/>
            <a:chOff x="2588358" y="2665991"/>
            <a:chExt cx="7259760" cy="0"/>
          </a:xfrm>
        </p:grpSpPr>
        <p:cxnSp>
          <p:nvCxnSpPr>
            <p:cNvPr id="9" name="Straight Connector 8">
              <a:extLst>
                <a:ext uri="{FF2B5EF4-FFF2-40B4-BE49-F238E27FC236}">
                  <a16:creationId xmlns:a16="http://schemas.microsoft.com/office/drawing/2014/main" id="{AFD90631-E99D-4233-BEF6-CFC2DB051CE7}"/>
                </a:ext>
              </a:extLst>
            </p:cNvPr>
            <p:cNvCxnSpPr>
              <a:cxnSpLocks/>
            </p:cNvCxnSpPr>
            <p:nvPr/>
          </p:nvCxnSpPr>
          <p:spPr>
            <a:xfrm>
              <a:off x="2588358" y="2665991"/>
              <a:ext cx="1822450" cy="0"/>
            </a:xfrm>
            <a:prstGeom prst="line">
              <a:avLst/>
            </a:prstGeom>
            <a:ln w="28575" cap="rnd">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FACC0E2-1FB7-4E5A-AE57-0D4858882EAE}"/>
                </a:ext>
              </a:extLst>
            </p:cNvPr>
            <p:cNvCxnSpPr>
              <a:cxnSpLocks/>
            </p:cNvCxnSpPr>
            <p:nvPr/>
          </p:nvCxnSpPr>
          <p:spPr>
            <a:xfrm>
              <a:off x="5307013" y="2665991"/>
              <a:ext cx="1822450" cy="0"/>
            </a:xfrm>
            <a:prstGeom prst="line">
              <a:avLst/>
            </a:prstGeom>
            <a:ln w="28575" cap="rnd">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C7E98A-1D13-4AC7-A950-A23CAAEDD757}"/>
                </a:ext>
              </a:extLst>
            </p:cNvPr>
            <p:cNvCxnSpPr>
              <a:cxnSpLocks/>
            </p:cNvCxnSpPr>
            <p:nvPr/>
          </p:nvCxnSpPr>
          <p:spPr>
            <a:xfrm>
              <a:off x="8025668" y="2665991"/>
              <a:ext cx="1822450" cy="0"/>
            </a:xfrm>
            <a:prstGeom prst="line">
              <a:avLst/>
            </a:prstGeom>
            <a:ln w="28575" cap="rnd">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9E2F249-BD5F-41B6-A793-5179E3171090}"/>
              </a:ext>
            </a:extLst>
          </p:cNvPr>
          <p:cNvGrpSpPr/>
          <p:nvPr/>
        </p:nvGrpSpPr>
        <p:grpSpPr>
          <a:xfrm>
            <a:off x="1286687" y="5099247"/>
            <a:ext cx="9712773" cy="832764"/>
            <a:chOff x="1312487" y="5201000"/>
            <a:chExt cx="9907534" cy="849463"/>
          </a:xfrm>
        </p:grpSpPr>
        <p:sp>
          <p:nvSpPr>
            <p:cNvPr id="28" name="TextBox 27">
              <a:extLst>
                <a:ext uri="{FF2B5EF4-FFF2-40B4-BE49-F238E27FC236}">
                  <a16:creationId xmlns:a16="http://schemas.microsoft.com/office/drawing/2014/main" id="{12666537-16D8-4608-B995-6C33F79FE293}"/>
                </a:ext>
              </a:extLst>
            </p:cNvPr>
            <p:cNvSpPr txBox="1"/>
            <p:nvPr/>
          </p:nvSpPr>
          <p:spPr>
            <a:xfrm>
              <a:off x="1312487" y="5201000"/>
              <a:ext cx="1655536" cy="572464"/>
            </a:xfrm>
            <a:prstGeom prst="rect">
              <a:avLst/>
            </a:prstGeom>
            <a:noFill/>
          </p:spPr>
          <p:txBody>
            <a:bodyPr wrap="square" lIns="143428" tIns="143428" rIns="143428" bIns="143428" rtlCol="0">
              <a:spAutoFit/>
            </a:bodyPr>
            <a:lstStyle/>
            <a:p>
              <a:pPr algn="ctr">
                <a:spcAft>
                  <a:spcPts val="2353"/>
                </a:spcAft>
              </a:pPr>
              <a:r>
                <a:rPr lang="en-US" sz="1765">
                  <a:latin typeface="Segoe UI Semibold" panose="020B0702040204020203" pitchFamily="34" charset="0"/>
                  <a:cs typeface="Segoe UI Semibold" panose="020B0702040204020203" pitchFamily="34" charset="0"/>
                </a:rPr>
                <a:t>Scaling</a:t>
              </a:r>
            </a:p>
          </p:txBody>
        </p:sp>
        <p:sp>
          <p:nvSpPr>
            <p:cNvPr id="29" name="TextBox 28">
              <a:extLst>
                <a:ext uri="{FF2B5EF4-FFF2-40B4-BE49-F238E27FC236}">
                  <a16:creationId xmlns:a16="http://schemas.microsoft.com/office/drawing/2014/main" id="{9BC60C8A-08F0-414A-871A-37743B632CED}"/>
                </a:ext>
              </a:extLst>
            </p:cNvPr>
            <p:cNvSpPr txBox="1"/>
            <p:nvPr/>
          </p:nvSpPr>
          <p:spPr>
            <a:xfrm>
              <a:off x="3831369" y="5201000"/>
              <a:ext cx="2055082" cy="572464"/>
            </a:xfrm>
            <a:prstGeom prst="rect">
              <a:avLst/>
            </a:prstGeom>
            <a:noFill/>
          </p:spPr>
          <p:txBody>
            <a:bodyPr wrap="square" lIns="143428" tIns="143428" rIns="143428" bIns="143428" rtlCol="0">
              <a:spAutoFit/>
            </a:bodyPr>
            <a:lstStyle/>
            <a:p>
              <a:pPr algn="ctr">
                <a:spcAft>
                  <a:spcPts val="2353"/>
                </a:spcAft>
              </a:pPr>
              <a:r>
                <a:rPr lang="en-US" sz="1765">
                  <a:latin typeface="Segoe UI Semibold" panose="020B0702040204020203" pitchFamily="34" charset="0"/>
                  <a:cs typeface="Segoe UI Semibold" panose="020B0702040204020203" pitchFamily="34" charset="0"/>
                </a:rPr>
                <a:t>Networking</a:t>
              </a:r>
            </a:p>
          </p:txBody>
        </p:sp>
        <p:sp>
          <p:nvSpPr>
            <p:cNvPr id="30" name="TextBox 29">
              <a:extLst>
                <a:ext uri="{FF2B5EF4-FFF2-40B4-BE49-F238E27FC236}">
                  <a16:creationId xmlns:a16="http://schemas.microsoft.com/office/drawing/2014/main" id="{C45537F3-9C55-4BFD-BA97-7424AE52DC87}"/>
                </a:ext>
              </a:extLst>
            </p:cNvPr>
            <p:cNvSpPr txBox="1"/>
            <p:nvPr/>
          </p:nvSpPr>
          <p:spPr>
            <a:xfrm>
              <a:off x="6749797" y="5201000"/>
              <a:ext cx="1655536" cy="849463"/>
            </a:xfrm>
            <a:prstGeom prst="rect">
              <a:avLst/>
            </a:prstGeom>
            <a:noFill/>
          </p:spPr>
          <p:txBody>
            <a:bodyPr wrap="square" lIns="143428" tIns="143428" rIns="143428" bIns="143428" rtlCol="0">
              <a:spAutoFit/>
            </a:bodyPr>
            <a:lstStyle/>
            <a:p>
              <a:pPr algn="ctr">
                <a:spcAft>
                  <a:spcPts val="2353"/>
                </a:spcAft>
              </a:pPr>
              <a:r>
                <a:rPr lang="en-US" sz="1765">
                  <a:latin typeface="Segoe UI Semibold" panose="020B0702040204020203" pitchFamily="34" charset="0"/>
                  <a:cs typeface="Segoe UI Semibold" panose="020B0702040204020203" pitchFamily="34" charset="0"/>
                </a:rPr>
                <a:t>Service discovery </a:t>
              </a:r>
            </a:p>
          </p:txBody>
        </p:sp>
        <p:sp>
          <p:nvSpPr>
            <p:cNvPr id="31" name="TextBox 30">
              <a:extLst>
                <a:ext uri="{FF2B5EF4-FFF2-40B4-BE49-F238E27FC236}">
                  <a16:creationId xmlns:a16="http://schemas.microsoft.com/office/drawing/2014/main" id="{36207507-667B-40DD-AE22-3D00E1CEA6D9}"/>
                </a:ext>
              </a:extLst>
            </p:cNvPr>
            <p:cNvSpPr txBox="1"/>
            <p:nvPr/>
          </p:nvSpPr>
          <p:spPr>
            <a:xfrm>
              <a:off x="9372419" y="5201000"/>
              <a:ext cx="1847602" cy="849463"/>
            </a:xfrm>
            <a:prstGeom prst="rect">
              <a:avLst/>
            </a:prstGeom>
            <a:noFill/>
          </p:spPr>
          <p:txBody>
            <a:bodyPr wrap="square" lIns="143428" tIns="143428" rIns="143428" bIns="143428" rtlCol="0">
              <a:spAutoFit/>
            </a:bodyPr>
            <a:lstStyle/>
            <a:p>
              <a:pPr algn="ctr">
                <a:spcAft>
                  <a:spcPts val="2353"/>
                </a:spcAft>
              </a:pPr>
              <a:r>
                <a:rPr lang="en-US" sz="1765">
                  <a:latin typeface="Segoe UI Semibold" panose="020B0702040204020203" pitchFamily="34" charset="0"/>
                  <a:cs typeface="Segoe UI Semibold" panose="020B0702040204020203" pitchFamily="34" charset="0"/>
                </a:rPr>
                <a:t>Coordinated app upgrades</a:t>
              </a:r>
            </a:p>
          </p:txBody>
        </p:sp>
      </p:grpSp>
      <p:grpSp>
        <p:nvGrpSpPr>
          <p:cNvPr id="42" name="Group 41">
            <a:extLst>
              <a:ext uri="{FF2B5EF4-FFF2-40B4-BE49-F238E27FC236}">
                <a16:creationId xmlns:a16="http://schemas.microsoft.com/office/drawing/2014/main" id="{9AA7FF6B-AC81-4CF3-9D13-BFA582407ADE}"/>
              </a:ext>
            </a:extLst>
          </p:cNvPr>
          <p:cNvGrpSpPr/>
          <p:nvPr/>
        </p:nvGrpSpPr>
        <p:grpSpPr>
          <a:xfrm>
            <a:off x="2537477" y="4659128"/>
            <a:ext cx="7117048" cy="0"/>
            <a:chOff x="2588358" y="4752057"/>
            <a:chExt cx="7259760" cy="0"/>
          </a:xfrm>
        </p:grpSpPr>
        <p:cxnSp>
          <p:nvCxnSpPr>
            <p:cNvPr id="24" name="Straight Connector 23">
              <a:extLst>
                <a:ext uri="{FF2B5EF4-FFF2-40B4-BE49-F238E27FC236}">
                  <a16:creationId xmlns:a16="http://schemas.microsoft.com/office/drawing/2014/main" id="{10B6AA10-DB3E-4911-83A9-36FFE14102E5}"/>
                </a:ext>
              </a:extLst>
            </p:cNvPr>
            <p:cNvCxnSpPr>
              <a:cxnSpLocks/>
            </p:cNvCxnSpPr>
            <p:nvPr/>
          </p:nvCxnSpPr>
          <p:spPr>
            <a:xfrm>
              <a:off x="2588358" y="4752057"/>
              <a:ext cx="1822450" cy="0"/>
            </a:xfrm>
            <a:prstGeom prst="line">
              <a:avLst/>
            </a:prstGeom>
            <a:ln w="28575" cap="rnd">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0C82BFC-E59C-44A1-BC03-9FC94BE71266}"/>
                </a:ext>
              </a:extLst>
            </p:cNvPr>
            <p:cNvCxnSpPr>
              <a:cxnSpLocks/>
            </p:cNvCxnSpPr>
            <p:nvPr/>
          </p:nvCxnSpPr>
          <p:spPr>
            <a:xfrm>
              <a:off x="5307013" y="4752057"/>
              <a:ext cx="1822450" cy="0"/>
            </a:xfrm>
            <a:prstGeom prst="line">
              <a:avLst/>
            </a:prstGeom>
            <a:ln w="28575" cap="rnd">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CD2CADE-38A0-4164-B6DC-AF2ABE976F40}"/>
                </a:ext>
              </a:extLst>
            </p:cNvPr>
            <p:cNvCxnSpPr>
              <a:cxnSpLocks/>
            </p:cNvCxnSpPr>
            <p:nvPr/>
          </p:nvCxnSpPr>
          <p:spPr>
            <a:xfrm>
              <a:off x="8025668" y="4752057"/>
              <a:ext cx="1822450" cy="0"/>
            </a:xfrm>
            <a:prstGeom prst="line">
              <a:avLst/>
            </a:prstGeom>
            <a:ln w="28575" cap="rnd">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AB176FD-1EF0-4C76-A5F0-B5F658BD56C3}"/>
              </a:ext>
            </a:extLst>
          </p:cNvPr>
          <p:cNvGrpSpPr/>
          <p:nvPr/>
        </p:nvGrpSpPr>
        <p:grpSpPr>
          <a:xfrm>
            <a:off x="1772918" y="2288805"/>
            <a:ext cx="650530" cy="650530"/>
            <a:chOff x="1808468" y="2334204"/>
            <a:chExt cx="663574" cy="663574"/>
          </a:xfrm>
        </p:grpSpPr>
        <p:sp>
          <p:nvSpPr>
            <p:cNvPr id="16" name="Oval 15">
              <a:extLst>
                <a:ext uri="{FF2B5EF4-FFF2-40B4-BE49-F238E27FC236}">
                  <a16:creationId xmlns:a16="http://schemas.microsoft.com/office/drawing/2014/main" id="{6CD501BF-E112-4EC8-A392-02C336AA755E}"/>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0" name="Group 9">
              <a:extLst>
                <a:ext uri="{FF2B5EF4-FFF2-40B4-BE49-F238E27FC236}">
                  <a16:creationId xmlns:a16="http://schemas.microsoft.com/office/drawing/2014/main" id="{4E1638D9-6C2C-4993-8BCE-FCDF3A155AF5}"/>
                </a:ext>
              </a:extLst>
            </p:cNvPr>
            <p:cNvGrpSpPr/>
            <p:nvPr/>
          </p:nvGrpSpPr>
          <p:grpSpPr>
            <a:xfrm>
              <a:off x="1986878" y="2512613"/>
              <a:ext cx="306755" cy="306755"/>
              <a:chOff x="687388" y="1670050"/>
              <a:chExt cx="438150" cy="438150"/>
            </a:xfrm>
          </p:grpSpPr>
          <p:sp>
            <p:nvSpPr>
              <p:cNvPr id="4" name="Rectangle 5">
                <a:extLst>
                  <a:ext uri="{FF2B5EF4-FFF2-40B4-BE49-F238E27FC236}">
                    <a16:creationId xmlns:a16="http://schemas.microsoft.com/office/drawing/2014/main" id="{C16060E6-09CA-4E4C-B953-986F46AA45B0}"/>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 name="Line 6">
                <a:extLst>
                  <a:ext uri="{FF2B5EF4-FFF2-40B4-BE49-F238E27FC236}">
                    <a16:creationId xmlns:a16="http://schemas.microsoft.com/office/drawing/2014/main" id="{A550E33E-6BF7-42D5-8455-16A8E617CD5C}"/>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 name="Line 7">
                <a:extLst>
                  <a:ext uri="{FF2B5EF4-FFF2-40B4-BE49-F238E27FC236}">
                    <a16:creationId xmlns:a16="http://schemas.microsoft.com/office/drawing/2014/main" id="{565BAB52-EA1E-477F-8905-0E64A8FA0D83}"/>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 name="Line 8">
                <a:extLst>
                  <a:ext uri="{FF2B5EF4-FFF2-40B4-BE49-F238E27FC236}">
                    <a16:creationId xmlns:a16="http://schemas.microsoft.com/office/drawing/2014/main" id="{8C88B650-D50F-4430-AFCE-33714898168F}"/>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11" name="Group 10">
            <a:extLst>
              <a:ext uri="{FF2B5EF4-FFF2-40B4-BE49-F238E27FC236}">
                <a16:creationId xmlns:a16="http://schemas.microsoft.com/office/drawing/2014/main" id="{1ADD7E96-4441-4B18-8B33-4E6CAB9E198B}"/>
              </a:ext>
            </a:extLst>
          </p:cNvPr>
          <p:cNvGrpSpPr/>
          <p:nvPr/>
        </p:nvGrpSpPr>
        <p:grpSpPr>
          <a:xfrm>
            <a:off x="7103342" y="2288805"/>
            <a:ext cx="650530" cy="650530"/>
            <a:chOff x="7245779" y="2334204"/>
            <a:chExt cx="663574" cy="663574"/>
          </a:xfrm>
        </p:grpSpPr>
        <p:sp>
          <p:nvSpPr>
            <p:cNvPr id="12" name="Oval 11">
              <a:extLst>
                <a:ext uri="{FF2B5EF4-FFF2-40B4-BE49-F238E27FC236}">
                  <a16:creationId xmlns:a16="http://schemas.microsoft.com/office/drawing/2014/main" id="{56354680-8AB6-4592-A189-D03313D1E6E7}"/>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37" name="Group 36">
              <a:extLst>
                <a:ext uri="{FF2B5EF4-FFF2-40B4-BE49-F238E27FC236}">
                  <a16:creationId xmlns:a16="http://schemas.microsoft.com/office/drawing/2014/main" id="{D4AA54B7-900A-40EA-9A7E-B5923149F67F}"/>
                </a:ext>
              </a:extLst>
            </p:cNvPr>
            <p:cNvGrpSpPr/>
            <p:nvPr/>
          </p:nvGrpSpPr>
          <p:grpSpPr>
            <a:xfrm>
              <a:off x="7402560" y="2527553"/>
              <a:ext cx="350012" cy="276875"/>
              <a:chOff x="629049" y="3399674"/>
              <a:chExt cx="505618" cy="399966"/>
            </a:xfrm>
          </p:grpSpPr>
          <p:sp>
            <p:nvSpPr>
              <p:cNvPr id="17" name="Freeform 12">
                <a:extLst>
                  <a:ext uri="{FF2B5EF4-FFF2-40B4-BE49-F238E27FC236}">
                    <a16:creationId xmlns:a16="http://schemas.microsoft.com/office/drawing/2014/main" id="{5D6C4900-B6EB-4FD7-8B59-250CCF979A44}"/>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 name="Freeform 14">
                <a:extLst>
                  <a:ext uri="{FF2B5EF4-FFF2-40B4-BE49-F238E27FC236}">
                    <a16:creationId xmlns:a16="http://schemas.microsoft.com/office/drawing/2014/main" id="{9465030D-7B08-4324-990D-276A632FBB31}"/>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14" name="Group 13">
            <a:extLst>
              <a:ext uri="{FF2B5EF4-FFF2-40B4-BE49-F238E27FC236}">
                <a16:creationId xmlns:a16="http://schemas.microsoft.com/office/drawing/2014/main" id="{6D11389B-4514-48A9-90B2-EAD203125671}"/>
              </a:ext>
            </a:extLst>
          </p:cNvPr>
          <p:cNvGrpSpPr/>
          <p:nvPr/>
        </p:nvGrpSpPr>
        <p:grpSpPr>
          <a:xfrm>
            <a:off x="9768553" y="2288805"/>
            <a:ext cx="650530" cy="650530"/>
            <a:chOff x="9964433" y="2334204"/>
            <a:chExt cx="663574" cy="663574"/>
          </a:xfrm>
        </p:grpSpPr>
        <p:sp>
          <p:nvSpPr>
            <p:cNvPr id="13" name="Oval 12">
              <a:extLst>
                <a:ext uri="{FF2B5EF4-FFF2-40B4-BE49-F238E27FC236}">
                  <a16:creationId xmlns:a16="http://schemas.microsoft.com/office/drawing/2014/main" id="{A17B5E94-1806-40BF-B52C-648571C6E591}"/>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51" name="Group 50">
              <a:extLst>
                <a:ext uri="{FF2B5EF4-FFF2-40B4-BE49-F238E27FC236}">
                  <a16:creationId xmlns:a16="http://schemas.microsoft.com/office/drawing/2014/main" id="{50BAC7A7-8CAA-49C5-8098-D6DA5CF9A281}"/>
                </a:ext>
              </a:extLst>
            </p:cNvPr>
            <p:cNvGrpSpPr/>
            <p:nvPr/>
          </p:nvGrpSpPr>
          <p:grpSpPr>
            <a:xfrm>
              <a:off x="10105421" y="2524823"/>
              <a:ext cx="381597" cy="282336"/>
              <a:chOff x="791765" y="3814239"/>
              <a:chExt cx="308968" cy="228600"/>
            </a:xfrm>
          </p:grpSpPr>
          <p:sp>
            <p:nvSpPr>
              <p:cNvPr id="44" name="Rectangle: Rounded Corners 43">
                <a:extLst>
                  <a:ext uri="{FF2B5EF4-FFF2-40B4-BE49-F238E27FC236}">
                    <a16:creationId xmlns:a16="http://schemas.microsoft.com/office/drawing/2014/main" id="{BBAA0A7E-5A80-4411-9049-63D9C1F5204D}"/>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D110A79B-AC85-42DD-ACE2-D64AF46AA43E}"/>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1111FE9F-C538-4127-BD96-B49836A7BE4E}"/>
              </a:ext>
            </a:extLst>
          </p:cNvPr>
          <p:cNvGrpSpPr/>
          <p:nvPr/>
        </p:nvGrpSpPr>
        <p:grpSpPr>
          <a:xfrm>
            <a:off x="1772918" y="4333863"/>
            <a:ext cx="650530" cy="650530"/>
            <a:chOff x="1808468" y="4420270"/>
            <a:chExt cx="663574" cy="663574"/>
          </a:xfrm>
        </p:grpSpPr>
        <p:sp>
          <p:nvSpPr>
            <p:cNvPr id="32" name="Oval 31">
              <a:extLst>
                <a:ext uri="{FF2B5EF4-FFF2-40B4-BE49-F238E27FC236}">
                  <a16:creationId xmlns:a16="http://schemas.microsoft.com/office/drawing/2014/main" id="{F1F7C31C-7070-46DB-8F66-D92F2F8BB1C4}"/>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60" name="Group 59">
              <a:extLst>
                <a:ext uri="{FF2B5EF4-FFF2-40B4-BE49-F238E27FC236}">
                  <a16:creationId xmlns:a16="http://schemas.microsoft.com/office/drawing/2014/main" id="{63E5FC84-07C2-4CF2-BF7C-603470124FB0}"/>
                </a:ext>
              </a:extLst>
            </p:cNvPr>
            <p:cNvGrpSpPr/>
            <p:nvPr/>
          </p:nvGrpSpPr>
          <p:grpSpPr>
            <a:xfrm>
              <a:off x="1991229" y="4600527"/>
              <a:ext cx="311675" cy="303058"/>
              <a:chOff x="3287713" y="3454400"/>
              <a:chExt cx="344488" cy="334963"/>
            </a:xfrm>
          </p:grpSpPr>
          <p:sp>
            <p:nvSpPr>
              <p:cNvPr id="61" name="Freeform 34">
                <a:extLst>
                  <a:ext uri="{FF2B5EF4-FFF2-40B4-BE49-F238E27FC236}">
                    <a16:creationId xmlns:a16="http://schemas.microsoft.com/office/drawing/2014/main" id="{DE79610B-7755-4F88-A717-9E31E4DFB606}"/>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2" name="Freeform 35">
                <a:extLst>
                  <a:ext uri="{FF2B5EF4-FFF2-40B4-BE49-F238E27FC236}">
                    <a16:creationId xmlns:a16="http://schemas.microsoft.com/office/drawing/2014/main" id="{8D02AC7E-292E-4C72-A98D-C8F86A41D903}"/>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3" name="Line 36">
                <a:extLst>
                  <a:ext uri="{FF2B5EF4-FFF2-40B4-BE49-F238E27FC236}">
                    <a16:creationId xmlns:a16="http://schemas.microsoft.com/office/drawing/2014/main" id="{27BEF296-6A20-4CD5-8198-09C3C26409F1}"/>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35" name="Group 34">
            <a:extLst>
              <a:ext uri="{FF2B5EF4-FFF2-40B4-BE49-F238E27FC236}">
                <a16:creationId xmlns:a16="http://schemas.microsoft.com/office/drawing/2014/main" id="{3B3E9A2E-2983-45DC-83FC-9E64C93397E3}"/>
              </a:ext>
            </a:extLst>
          </p:cNvPr>
          <p:cNvGrpSpPr/>
          <p:nvPr/>
        </p:nvGrpSpPr>
        <p:grpSpPr>
          <a:xfrm>
            <a:off x="4438130" y="4333863"/>
            <a:ext cx="650530" cy="650530"/>
            <a:chOff x="4527124" y="4420270"/>
            <a:chExt cx="663574" cy="663574"/>
          </a:xfrm>
        </p:grpSpPr>
        <p:sp>
          <p:nvSpPr>
            <p:cNvPr id="27" name="Oval 26">
              <a:extLst>
                <a:ext uri="{FF2B5EF4-FFF2-40B4-BE49-F238E27FC236}">
                  <a16:creationId xmlns:a16="http://schemas.microsoft.com/office/drawing/2014/main" id="{0D14117C-83E6-4B25-90C6-0F8DF14DB159}"/>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78" name="Group 77">
              <a:extLst>
                <a:ext uri="{FF2B5EF4-FFF2-40B4-BE49-F238E27FC236}">
                  <a16:creationId xmlns:a16="http://schemas.microsoft.com/office/drawing/2014/main" id="{442B04EE-5040-4092-9324-AA011697FB0E}"/>
                </a:ext>
              </a:extLst>
            </p:cNvPr>
            <p:cNvGrpSpPr/>
            <p:nvPr/>
          </p:nvGrpSpPr>
          <p:grpSpPr>
            <a:xfrm>
              <a:off x="4662517" y="4590639"/>
              <a:ext cx="392768" cy="322891"/>
              <a:chOff x="5048251" y="6030913"/>
              <a:chExt cx="523875" cy="434976"/>
            </a:xfrm>
          </p:grpSpPr>
          <p:sp>
            <p:nvSpPr>
              <p:cNvPr id="65" name="Oval 18">
                <a:extLst>
                  <a:ext uri="{FF2B5EF4-FFF2-40B4-BE49-F238E27FC236}">
                    <a16:creationId xmlns:a16="http://schemas.microsoft.com/office/drawing/2014/main" id="{995BEDB4-28B8-4A83-835A-5031C85A04F7}"/>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6" name="Oval 19">
                <a:extLst>
                  <a:ext uri="{FF2B5EF4-FFF2-40B4-BE49-F238E27FC236}">
                    <a16:creationId xmlns:a16="http://schemas.microsoft.com/office/drawing/2014/main" id="{18DBFD95-F7A9-4238-8C9F-895F28ED64C8}"/>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7" name="Oval 20">
                <a:extLst>
                  <a:ext uri="{FF2B5EF4-FFF2-40B4-BE49-F238E27FC236}">
                    <a16:creationId xmlns:a16="http://schemas.microsoft.com/office/drawing/2014/main" id="{3946CBCF-524C-48F0-AEEF-16BB7BF7BCAB}"/>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8" name="Line 21">
                <a:extLst>
                  <a:ext uri="{FF2B5EF4-FFF2-40B4-BE49-F238E27FC236}">
                    <a16:creationId xmlns:a16="http://schemas.microsoft.com/office/drawing/2014/main" id="{FDE0A68D-FF6F-4B52-93D1-A6F4892EE49D}"/>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9" name="Line 22">
                <a:extLst>
                  <a:ext uri="{FF2B5EF4-FFF2-40B4-BE49-F238E27FC236}">
                    <a16:creationId xmlns:a16="http://schemas.microsoft.com/office/drawing/2014/main" id="{2C8E0C91-4BB2-4007-B923-2D8EB0A0158B}"/>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0" name="Freeform 23">
                <a:extLst>
                  <a:ext uri="{FF2B5EF4-FFF2-40B4-BE49-F238E27FC236}">
                    <a16:creationId xmlns:a16="http://schemas.microsoft.com/office/drawing/2014/main" id="{028889CD-603E-41CF-AD4C-23689C29E2EA}"/>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1" name="Freeform 24">
                <a:extLst>
                  <a:ext uri="{FF2B5EF4-FFF2-40B4-BE49-F238E27FC236}">
                    <a16:creationId xmlns:a16="http://schemas.microsoft.com/office/drawing/2014/main" id="{95833587-FBA6-4C57-A0DC-88662DFBA0DC}"/>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2" name="Freeform 25">
                <a:extLst>
                  <a:ext uri="{FF2B5EF4-FFF2-40B4-BE49-F238E27FC236}">
                    <a16:creationId xmlns:a16="http://schemas.microsoft.com/office/drawing/2014/main" id="{0A8F1C76-2815-4AB8-8BE4-B1427C766B4B}"/>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3" name="Line 26">
                <a:extLst>
                  <a:ext uri="{FF2B5EF4-FFF2-40B4-BE49-F238E27FC236}">
                    <a16:creationId xmlns:a16="http://schemas.microsoft.com/office/drawing/2014/main" id="{C308D3FE-2D15-405D-98C0-07D77BE38879}"/>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4" name="Freeform 27">
                <a:extLst>
                  <a:ext uri="{FF2B5EF4-FFF2-40B4-BE49-F238E27FC236}">
                    <a16:creationId xmlns:a16="http://schemas.microsoft.com/office/drawing/2014/main" id="{0791D972-4C90-41F6-9D1A-275A7600D10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5" name="Line 28">
                <a:extLst>
                  <a:ext uri="{FF2B5EF4-FFF2-40B4-BE49-F238E27FC236}">
                    <a16:creationId xmlns:a16="http://schemas.microsoft.com/office/drawing/2014/main" id="{421C6D16-7C87-46A2-83EE-CA1D85E1F5F3}"/>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6" name="Line 29">
                <a:extLst>
                  <a:ext uri="{FF2B5EF4-FFF2-40B4-BE49-F238E27FC236}">
                    <a16:creationId xmlns:a16="http://schemas.microsoft.com/office/drawing/2014/main" id="{07476225-6029-49B9-BC9F-AEF0E9960B63}"/>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7" name="Line 30">
                <a:extLst>
                  <a:ext uri="{FF2B5EF4-FFF2-40B4-BE49-F238E27FC236}">
                    <a16:creationId xmlns:a16="http://schemas.microsoft.com/office/drawing/2014/main" id="{D4F5DF33-2BFC-4A47-8701-C959187421E2}"/>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36" name="Group 35">
            <a:extLst>
              <a:ext uri="{FF2B5EF4-FFF2-40B4-BE49-F238E27FC236}">
                <a16:creationId xmlns:a16="http://schemas.microsoft.com/office/drawing/2014/main" id="{A16049C4-3AC1-4FA5-886C-75B1AA58354D}"/>
              </a:ext>
            </a:extLst>
          </p:cNvPr>
          <p:cNvGrpSpPr/>
          <p:nvPr/>
        </p:nvGrpSpPr>
        <p:grpSpPr>
          <a:xfrm>
            <a:off x="7103342" y="4333863"/>
            <a:ext cx="650530" cy="650530"/>
            <a:chOff x="7245779" y="4420270"/>
            <a:chExt cx="663574" cy="663574"/>
          </a:xfrm>
        </p:grpSpPr>
        <p:sp>
          <p:nvSpPr>
            <p:cNvPr id="25" name="Oval 24">
              <a:extLst>
                <a:ext uri="{FF2B5EF4-FFF2-40B4-BE49-F238E27FC236}">
                  <a16:creationId xmlns:a16="http://schemas.microsoft.com/office/drawing/2014/main" id="{792E54F4-3F5B-451E-BE63-9A5E7D521E83}"/>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85" name="Group 84">
              <a:extLst>
                <a:ext uri="{FF2B5EF4-FFF2-40B4-BE49-F238E27FC236}">
                  <a16:creationId xmlns:a16="http://schemas.microsoft.com/office/drawing/2014/main" id="{CC0149FE-FF67-4B99-90A0-61EC8BA7ACD0}"/>
                </a:ext>
              </a:extLst>
            </p:cNvPr>
            <p:cNvGrpSpPr/>
            <p:nvPr/>
          </p:nvGrpSpPr>
          <p:grpSpPr>
            <a:xfrm>
              <a:off x="7400015" y="4574506"/>
              <a:ext cx="355101" cy="355101"/>
              <a:chOff x="5775325" y="6122988"/>
              <a:chExt cx="436563" cy="436563"/>
            </a:xfrm>
          </p:grpSpPr>
          <p:sp>
            <p:nvSpPr>
              <p:cNvPr id="82" name="Freeform 34">
                <a:extLst>
                  <a:ext uri="{FF2B5EF4-FFF2-40B4-BE49-F238E27FC236}">
                    <a16:creationId xmlns:a16="http://schemas.microsoft.com/office/drawing/2014/main" id="{C6C65524-CC17-4A05-86D8-B8C09A145324}"/>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3" name="Freeform 35">
                <a:extLst>
                  <a:ext uri="{FF2B5EF4-FFF2-40B4-BE49-F238E27FC236}">
                    <a16:creationId xmlns:a16="http://schemas.microsoft.com/office/drawing/2014/main" id="{40C05945-CBDF-4C50-B465-D8BF53740756}"/>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4" name="Line 36">
                <a:extLst>
                  <a:ext uri="{FF2B5EF4-FFF2-40B4-BE49-F238E27FC236}">
                    <a16:creationId xmlns:a16="http://schemas.microsoft.com/office/drawing/2014/main" id="{51F0ADBE-E3F4-4AC9-8A9B-DE4B1E6FE75D}"/>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38" name="Group 37">
            <a:extLst>
              <a:ext uri="{FF2B5EF4-FFF2-40B4-BE49-F238E27FC236}">
                <a16:creationId xmlns:a16="http://schemas.microsoft.com/office/drawing/2014/main" id="{3D119E9C-1AF1-46B0-8658-2775B05B5BF8}"/>
              </a:ext>
            </a:extLst>
          </p:cNvPr>
          <p:cNvGrpSpPr/>
          <p:nvPr/>
        </p:nvGrpSpPr>
        <p:grpSpPr>
          <a:xfrm>
            <a:off x="9768553" y="4333863"/>
            <a:ext cx="650530" cy="650530"/>
            <a:chOff x="9964433" y="4420270"/>
            <a:chExt cx="663574" cy="663574"/>
          </a:xfrm>
        </p:grpSpPr>
        <p:sp>
          <p:nvSpPr>
            <p:cNvPr id="26" name="Oval 25">
              <a:extLst>
                <a:ext uri="{FF2B5EF4-FFF2-40B4-BE49-F238E27FC236}">
                  <a16:creationId xmlns:a16="http://schemas.microsoft.com/office/drawing/2014/main" id="{5C717866-FF71-4CD0-8F15-90840C259C0D}"/>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95" name="Group 94">
              <a:extLst>
                <a:ext uri="{FF2B5EF4-FFF2-40B4-BE49-F238E27FC236}">
                  <a16:creationId xmlns:a16="http://schemas.microsoft.com/office/drawing/2014/main" id="{DCAB48A5-41DE-42DA-A46F-84B908D3225D}"/>
                </a:ext>
              </a:extLst>
            </p:cNvPr>
            <p:cNvGrpSpPr/>
            <p:nvPr/>
          </p:nvGrpSpPr>
          <p:grpSpPr>
            <a:xfrm>
              <a:off x="10109185" y="4604869"/>
              <a:ext cx="374079" cy="294377"/>
              <a:chOff x="6515100" y="6343650"/>
              <a:chExt cx="461963" cy="363537"/>
            </a:xfrm>
          </p:grpSpPr>
          <p:sp>
            <p:nvSpPr>
              <p:cNvPr id="89" name="Freeform 40">
                <a:extLst>
                  <a:ext uri="{FF2B5EF4-FFF2-40B4-BE49-F238E27FC236}">
                    <a16:creationId xmlns:a16="http://schemas.microsoft.com/office/drawing/2014/main" id="{82D27643-4334-475C-B880-1C41D2286159}"/>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0" name="Line 41">
                <a:extLst>
                  <a:ext uri="{FF2B5EF4-FFF2-40B4-BE49-F238E27FC236}">
                    <a16:creationId xmlns:a16="http://schemas.microsoft.com/office/drawing/2014/main" id="{C5DD7E38-7B79-45C9-B4AB-6A9567C61351}"/>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4" name="Line 45">
                <a:extLst>
                  <a:ext uri="{FF2B5EF4-FFF2-40B4-BE49-F238E27FC236}">
                    <a16:creationId xmlns:a16="http://schemas.microsoft.com/office/drawing/2014/main" id="{28D1F195-DFEA-4EDA-AB4E-8F5C2AD6C53E}"/>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96" name="Group 95">
              <a:extLst>
                <a:ext uri="{FF2B5EF4-FFF2-40B4-BE49-F238E27FC236}">
                  <a16:creationId xmlns:a16="http://schemas.microsoft.com/office/drawing/2014/main" id="{BEE1A249-FB7D-427C-B9B6-728EB7AE300D}"/>
                </a:ext>
              </a:extLst>
            </p:cNvPr>
            <p:cNvGrpSpPr/>
            <p:nvPr/>
          </p:nvGrpSpPr>
          <p:grpSpPr>
            <a:xfrm flipV="1">
              <a:off x="10237557" y="4729950"/>
              <a:ext cx="117335" cy="109913"/>
              <a:chOff x="10860573" y="4995622"/>
              <a:chExt cx="119693" cy="151971"/>
            </a:xfrm>
          </p:grpSpPr>
          <p:sp>
            <p:nvSpPr>
              <p:cNvPr id="97" name="Line 7">
                <a:extLst>
                  <a:ext uri="{FF2B5EF4-FFF2-40B4-BE49-F238E27FC236}">
                    <a16:creationId xmlns:a16="http://schemas.microsoft.com/office/drawing/2014/main" id="{0EC21DE8-DDEE-4E16-9BEC-67803B7A8AE4}"/>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8" name="Line 8">
                <a:extLst>
                  <a:ext uri="{FF2B5EF4-FFF2-40B4-BE49-F238E27FC236}">
                    <a16:creationId xmlns:a16="http://schemas.microsoft.com/office/drawing/2014/main" id="{26E340C5-6764-4F8B-8A1D-8B75A8281F73}"/>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9" name="Line 9">
                <a:extLst>
                  <a:ext uri="{FF2B5EF4-FFF2-40B4-BE49-F238E27FC236}">
                    <a16:creationId xmlns:a16="http://schemas.microsoft.com/office/drawing/2014/main" id="{92CD7234-50D8-4F09-ADE4-BE3A73F36DF3}"/>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3" name="Group 2">
            <a:extLst>
              <a:ext uri="{FF2B5EF4-FFF2-40B4-BE49-F238E27FC236}">
                <a16:creationId xmlns:a16="http://schemas.microsoft.com/office/drawing/2014/main" id="{F571C4A2-1E64-42C8-96E8-B9971FCC912C}"/>
              </a:ext>
            </a:extLst>
          </p:cNvPr>
          <p:cNvGrpSpPr/>
          <p:nvPr/>
        </p:nvGrpSpPr>
        <p:grpSpPr>
          <a:xfrm>
            <a:off x="4438130" y="2288805"/>
            <a:ext cx="650530" cy="650530"/>
            <a:chOff x="4527124" y="2334204"/>
            <a:chExt cx="663574" cy="663574"/>
          </a:xfrm>
        </p:grpSpPr>
        <p:sp>
          <p:nvSpPr>
            <p:cNvPr id="15" name="Oval 14">
              <a:extLst>
                <a:ext uri="{FF2B5EF4-FFF2-40B4-BE49-F238E27FC236}">
                  <a16:creationId xmlns:a16="http://schemas.microsoft.com/office/drawing/2014/main" id="{E644952C-3770-482A-B6CF-0CB3C07D7DA4}"/>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08" name="Group 107">
              <a:extLst>
                <a:ext uri="{FF2B5EF4-FFF2-40B4-BE49-F238E27FC236}">
                  <a16:creationId xmlns:a16="http://schemas.microsoft.com/office/drawing/2014/main" id="{B74A5924-FD6C-40C2-B7F0-9592C15A0635}"/>
                </a:ext>
              </a:extLst>
            </p:cNvPr>
            <p:cNvGrpSpPr/>
            <p:nvPr/>
          </p:nvGrpSpPr>
          <p:grpSpPr>
            <a:xfrm>
              <a:off x="4677196" y="2485020"/>
              <a:ext cx="363431" cy="361942"/>
              <a:chOff x="255588" y="3119438"/>
              <a:chExt cx="387350" cy="385763"/>
            </a:xfrm>
          </p:grpSpPr>
          <p:sp>
            <p:nvSpPr>
              <p:cNvPr id="103" name="Oval 49">
                <a:extLst>
                  <a:ext uri="{FF2B5EF4-FFF2-40B4-BE49-F238E27FC236}">
                    <a16:creationId xmlns:a16="http://schemas.microsoft.com/office/drawing/2014/main" id="{CBA9913B-C996-4ED4-AE22-6946FD06730B}"/>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04" name="Freeform 50">
                <a:extLst>
                  <a:ext uri="{FF2B5EF4-FFF2-40B4-BE49-F238E27FC236}">
                    <a16:creationId xmlns:a16="http://schemas.microsoft.com/office/drawing/2014/main" id="{C1ED9E15-E2C2-4A92-93CD-39AA2C7230F1}"/>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05" name="Freeform 51">
                <a:extLst>
                  <a:ext uri="{FF2B5EF4-FFF2-40B4-BE49-F238E27FC236}">
                    <a16:creationId xmlns:a16="http://schemas.microsoft.com/office/drawing/2014/main" id="{C7B22FC3-159B-4A90-875E-BA438169149C}"/>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spTree>
    <p:extLst>
      <p:ext uri="{BB962C8B-B14F-4D97-AF65-F5344CB8AC3E}">
        <p14:creationId xmlns:p14="http://schemas.microsoft.com/office/powerpoint/2010/main" val="2693467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ppt_x"/>
                                          </p:val>
                                        </p:tav>
                                        <p:tav tm="100000">
                                          <p:val>
                                            <p:strVal val="#ppt_x"/>
                                          </p:val>
                                        </p:tav>
                                      </p:tavLst>
                                    </p:anim>
                                    <p:anim calcmode="lin" valueType="num">
                                      <p:cBhvr additive="base">
                                        <p:cTn id="29" dur="10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1000" fill="hold"/>
                                        <p:tgtEl>
                                          <p:spTgt spid="35"/>
                                        </p:tgtEl>
                                        <p:attrNameLst>
                                          <p:attrName>ppt_x</p:attrName>
                                        </p:attrNameLst>
                                      </p:cBhvr>
                                      <p:tavLst>
                                        <p:tav tm="0">
                                          <p:val>
                                            <p:strVal val="#ppt_x"/>
                                          </p:val>
                                        </p:tav>
                                        <p:tav tm="100000">
                                          <p:val>
                                            <p:strVal val="#ppt_x"/>
                                          </p:val>
                                        </p:tav>
                                      </p:tavLst>
                                    </p:anim>
                                    <p:anim calcmode="lin" valueType="num">
                                      <p:cBhvr additive="base">
                                        <p:cTn id="33" dur="1000" fill="hold"/>
                                        <p:tgtEl>
                                          <p:spTgt spid="35"/>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1000" fill="hold"/>
                                        <p:tgtEl>
                                          <p:spTgt spid="36"/>
                                        </p:tgtEl>
                                        <p:attrNameLst>
                                          <p:attrName>ppt_x</p:attrName>
                                        </p:attrNameLst>
                                      </p:cBhvr>
                                      <p:tavLst>
                                        <p:tav tm="0">
                                          <p:val>
                                            <p:strVal val="#ppt_x"/>
                                          </p:val>
                                        </p:tav>
                                        <p:tav tm="100000">
                                          <p:val>
                                            <p:strVal val="#ppt_x"/>
                                          </p:val>
                                        </p:tav>
                                      </p:tavLst>
                                    </p:anim>
                                    <p:anim calcmode="lin" valueType="num">
                                      <p:cBhvr additive="base">
                                        <p:cTn id="37" dur="1000" fill="hold"/>
                                        <p:tgtEl>
                                          <p:spTgt spid="36"/>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1000" fill="hold"/>
                                        <p:tgtEl>
                                          <p:spTgt spid="38"/>
                                        </p:tgtEl>
                                        <p:attrNameLst>
                                          <p:attrName>ppt_x</p:attrName>
                                        </p:attrNameLst>
                                      </p:cBhvr>
                                      <p:tavLst>
                                        <p:tav tm="0">
                                          <p:val>
                                            <p:strVal val="#ppt_x"/>
                                          </p:val>
                                        </p:tav>
                                        <p:tav tm="100000">
                                          <p:val>
                                            <p:strVal val="#ppt_x"/>
                                          </p:val>
                                        </p:tav>
                                      </p:tavLst>
                                    </p:anim>
                                    <p:anim calcmode="lin" valueType="num">
                                      <p:cBhvr additive="base">
                                        <p:cTn id="41" dur="1000" fill="hold"/>
                                        <p:tgtEl>
                                          <p:spTgt spid="38"/>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up)">
                                      <p:cBhvr>
                                        <p:cTn id="45" dur="500"/>
                                        <p:tgtEl>
                                          <p:spTgt spid="40"/>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22" presetClass="entr" presetSubtype="8" fill="hold" nodeType="withEffect">
                                  <p:stCondLst>
                                    <p:cond delay="25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7FFAE-7EE4-46C5-9673-51B882C3747E}"/>
              </a:ext>
            </a:extLst>
          </p:cNvPr>
          <p:cNvSpPr>
            <a:spLocks noGrp="1"/>
          </p:cNvSpPr>
          <p:nvPr>
            <p:ph type="title"/>
          </p:nvPr>
        </p:nvSpPr>
        <p:spPr/>
        <p:txBody>
          <a:bodyPr>
            <a:normAutofit fontScale="90000"/>
          </a:bodyPr>
          <a:lstStyle/>
          <a:p>
            <a:r>
              <a:rPr lang="en-GB" dirty="0"/>
              <a:t>Why Choose Kubernetes?</a:t>
            </a:r>
          </a:p>
        </p:txBody>
      </p:sp>
      <p:sp>
        <p:nvSpPr>
          <p:cNvPr id="4" name="Content Placeholder 3">
            <a:extLst>
              <a:ext uri="{FF2B5EF4-FFF2-40B4-BE49-F238E27FC236}">
                <a16:creationId xmlns:a16="http://schemas.microsoft.com/office/drawing/2014/main" id="{7198BBD9-F2AE-4081-A539-AE11C4A0DC28}"/>
              </a:ext>
            </a:extLst>
          </p:cNvPr>
          <p:cNvSpPr>
            <a:spLocks noGrp="1"/>
          </p:cNvSpPr>
          <p:nvPr>
            <p:ph idx="26"/>
          </p:nvPr>
        </p:nvSpPr>
        <p:spPr>
          <a:xfrm>
            <a:off x="7054799" y="1866899"/>
            <a:ext cx="4680000" cy="4514047"/>
          </a:xfrm>
        </p:spPr>
        <p:txBody>
          <a:bodyPr/>
          <a:lstStyle/>
          <a:p>
            <a:pPr lvl="0">
              <a:spcAft>
                <a:spcPts val="4200"/>
              </a:spcAft>
            </a:pPr>
            <a:r>
              <a:rPr lang="en-GB" sz="2400" dirty="0"/>
              <a:t>Run anywhere</a:t>
            </a:r>
          </a:p>
          <a:p>
            <a:pPr lvl="0">
              <a:spcAft>
                <a:spcPts val="4200"/>
              </a:spcAft>
            </a:pPr>
            <a:r>
              <a:rPr lang="en-GB" sz="2400" dirty="0"/>
              <a:t>Open Source with high degree of support</a:t>
            </a:r>
          </a:p>
          <a:p>
            <a:pPr lvl="0">
              <a:spcAft>
                <a:spcPts val="4200"/>
              </a:spcAft>
            </a:pPr>
            <a:r>
              <a:rPr lang="en-GB" sz="2400" dirty="0"/>
              <a:t>Skills availability </a:t>
            </a:r>
          </a:p>
          <a:p>
            <a:pPr lvl="0">
              <a:spcAft>
                <a:spcPts val="4200"/>
              </a:spcAft>
            </a:pPr>
            <a:r>
              <a:rPr lang="en-GB" sz="2400" dirty="0"/>
              <a:t>Rise of microservices &amp; containers</a:t>
            </a:r>
          </a:p>
        </p:txBody>
      </p:sp>
      <p:sp>
        <p:nvSpPr>
          <p:cNvPr id="5" name="Content Placeholder 4">
            <a:extLst>
              <a:ext uri="{FF2B5EF4-FFF2-40B4-BE49-F238E27FC236}">
                <a16:creationId xmlns:a16="http://schemas.microsoft.com/office/drawing/2014/main" id="{0FA46525-2593-4A5D-89B9-22CA520993E8}"/>
              </a:ext>
            </a:extLst>
          </p:cNvPr>
          <p:cNvSpPr>
            <a:spLocks noGrp="1"/>
          </p:cNvSpPr>
          <p:nvPr>
            <p:ph idx="33"/>
          </p:nvPr>
        </p:nvSpPr>
        <p:spPr>
          <a:xfrm>
            <a:off x="1581099" y="1866898"/>
            <a:ext cx="4680000" cy="4514047"/>
          </a:xfrm>
        </p:spPr>
        <p:txBody>
          <a:bodyPr/>
          <a:lstStyle/>
          <a:p>
            <a:pPr lvl="0">
              <a:spcAft>
                <a:spcPts val="4200"/>
              </a:spcAft>
              <a:buClr>
                <a:schemeClr val="tx1">
                  <a:lumMod val="85000"/>
                  <a:lumOff val="15000"/>
                </a:schemeClr>
              </a:buClr>
            </a:pPr>
            <a:r>
              <a:rPr lang="en-GB" sz="2400" dirty="0"/>
              <a:t>Cornerstone of cloud native approach</a:t>
            </a:r>
          </a:p>
          <a:p>
            <a:pPr lvl="0">
              <a:spcAft>
                <a:spcPts val="4200"/>
              </a:spcAft>
            </a:pPr>
            <a:r>
              <a:rPr lang="en-GB" sz="2400" dirty="0"/>
              <a:t>Industry adoption</a:t>
            </a:r>
          </a:p>
          <a:p>
            <a:pPr lvl="0">
              <a:spcAft>
                <a:spcPts val="4200"/>
              </a:spcAft>
            </a:pPr>
            <a:r>
              <a:rPr lang="en-GB" sz="2400" dirty="0"/>
              <a:t>Avoids lock-in</a:t>
            </a:r>
          </a:p>
          <a:p>
            <a:pPr lvl="0">
              <a:spcAft>
                <a:spcPts val="4200"/>
              </a:spcAft>
            </a:pPr>
            <a:r>
              <a:rPr lang="en-GB" sz="2400" dirty="0"/>
              <a:t>Large &amp; growing ecosystem</a:t>
            </a:r>
          </a:p>
          <a:p>
            <a:pPr>
              <a:spcAft>
                <a:spcPts val="4200"/>
              </a:spcAft>
            </a:pPr>
            <a:endParaRPr lang="en-GB" sz="2400" dirty="0"/>
          </a:p>
        </p:txBody>
      </p:sp>
      <p:pic>
        <p:nvPicPr>
          <p:cNvPr id="10" name="Graphic 9">
            <a:extLst>
              <a:ext uri="{FF2B5EF4-FFF2-40B4-BE49-F238E27FC236}">
                <a16:creationId xmlns:a16="http://schemas.microsoft.com/office/drawing/2014/main" id="{DF60DC84-7099-43EA-8DFB-BE2ABEF0D1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5904" y="1993898"/>
            <a:ext cx="544514" cy="622302"/>
          </a:xfrm>
          <a:prstGeom prst="rect">
            <a:avLst/>
          </a:prstGeom>
        </p:spPr>
      </p:pic>
      <p:pic>
        <p:nvPicPr>
          <p:cNvPr id="18" name="Graphic 17">
            <a:extLst>
              <a:ext uri="{FF2B5EF4-FFF2-40B4-BE49-F238E27FC236}">
                <a16:creationId xmlns:a16="http://schemas.microsoft.com/office/drawing/2014/main" id="{0C3DB5D5-2C32-4D1D-B38B-3F6CB44E14E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3369" y="5471156"/>
            <a:ext cx="596261" cy="530009"/>
          </a:xfrm>
          <a:prstGeom prst="rect">
            <a:avLst/>
          </a:prstGeom>
        </p:spPr>
      </p:pic>
      <p:pic>
        <p:nvPicPr>
          <p:cNvPr id="22" name="Graphic 21">
            <a:extLst>
              <a:ext uri="{FF2B5EF4-FFF2-40B4-BE49-F238E27FC236}">
                <a16:creationId xmlns:a16="http://schemas.microsoft.com/office/drawing/2014/main" id="{40420E47-4830-41A1-A6DD-C821C692A2A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6692" y="3272788"/>
            <a:ext cx="642938" cy="571500"/>
          </a:xfrm>
          <a:prstGeom prst="rect">
            <a:avLst/>
          </a:prstGeom>
        </p:spPr>
      </p:pic>
      <p:pic>
        <p:nvPicPr>
          <p:cNvPr id="24" name="Graphic 23">
            <a:extLst>
              <a:ext uri="{FF2B5EF4-FFF2-40B4-BE49-F238E27FC236}">
                <a16:creationId xmlns:a16="http://schemas.microsoft.com/office/drawing/2014/main" id="{E51590BA-66DD-4920-B6EC-B7D7EA8810C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68669" y="4339337"/>
            <a:ext cx="542511" cy="620013"/>
          </a:xfrm>
          <a:prstGeom prst="rect">
            <a:avLst/>
          </a:prstGeom>
        </p:spPr>
      </p:pic>
      <p:pic>
        <p:nvPicPr>
          <p:cNvPr id="26" name="Graphic 25">
            <a:extLst>
              <a:ext uri="{FF2B5EF4-FFF2-40B4-BE49-F238E27FC236}">
                <a16:creationId xmlns:a16="http://schemas.microsoft.com/office/drawing/2014/main" id="{C3CFDAEB-B3E7-46F0-A462-58B44275E0C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44418" y="1797834"/>
            <a:ext cx="637711" cy="510169"/>
          </a:xfrm>
          <a:prstGeom prst="rect">
            <a:avLst/>
          </a:prstGeom>
        </p:spPr>
      </p:pic>
      <p:pic>
        <p:nvPicPr>
          <p:cNvPr id="28" name="Graphic 27">
            <a:extLst>
              <a:ext uri="{FF2B5EF4-FFF2-40B4-BE49-F238E27FC236}">
                <a16:creationId xmlns:a16="http://schemas.microsoft.com/office/drawing/2014/main" id="{D9C692F0-28C2-4628-94CA-773544FE6FC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240949" y="3028622"/>
            <a:ext cx="594359" cy="594359"/>
          </a:xfrm>
          <a:prstGeom prst="rect">
            <a:avLst/>
          </a:prstGeom>
        </p:spPr>
      </p:pic>
      <p:pic>
        <p:nvPicPr>
          <p:cNvPr id="30" name="Graphic 29">
            <a:extLst>
              <a:ext uri="{FF2B5EF4-FFF2-40B4-BE49-F238E27FC236}">
                <a16:creationId xmlns:a16="http://schemas.microsoft.com/office/drawing/2014/main" id="{CDA15DBB-BCD1-4470-A09A-8776F84063D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1220" y="4388187"/>
            <a:ext cx="596260" cy="477008"/>
          </a:xfrm>
          <a:prstGeom prst="rect">
            <a:avLst/>
          </a:prstGeom>
        </p:spPr>
      </p:pic>
      <p:pic>
        <p:nvPicPr>
          <p:cNvPr id="32" name="Graphic 31">
            <a:extLst>
              <a:ext uri="{FF2B5EF4-FFF2-40B4-BE49-F238E27FC236}">
                <a16:creationId xmlns:a16="http://schemas.microsoft.com/office/drawing/2014/main" id="{BA545438-2B01-4C4C-B0E4-F1FD98A23DC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234601" y="5593571"/>
            <a:ext cx="594358" cy="679266"/>
          </a:xfrm>
          <a:prstGeom prst="rect">
            <a:avLst/>
          </a:prstGeom>
        </p:spPr>
      </p:pic>
    </p:spTree>
    <p:extLst>
      <p:ext uri="{BB962C8B-B14F-4D97-AF65-F5344CB8AC3E}">
        <p14:creationId xmlns:p14="http://schemas.microsoft.com/office/powerpoint/2010/main" val="1864861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57C2D-59B7-4425-9D54-859AD934F3D7}"/>
              </a:ext>
            </a:extLst>
          </p:cNvPr>
          <p:cNvSpPr>
            <a:spLocks noGrp="1"/>
          </p:cNvSpPr>
          <p:nvPr>
            <p:ph type="title"/>
          </p:nvPr>
        </p:nvSpPr>
        <p:spPr/>
        <p:txBody>
          <a:bodyPr/>
          <a:lstStyle/>
          <a:p>
            <a:r>
              <a:rPr lang="en-GB" dirty="0"/>
              <a:t>Kubernetes – A Modern Orchestrator </a:t>
            </a:r>
          </a:p>
        </p:txBody>
      </p:sp>
      <p:graphicFrame>
        <p:nvGraphicFramePr>
          <p:cNvPr id="4" name="Diagram 3">
            <a:extLst>
              <a:ext uri="{FF2B5EF4-FFF2-40B4-BE49-F238E27FC236}">
                <a16:creationId xmlns:a16="http://schemas.microsoft.com/office/drawing/2014/main" id="{0DD851BC-9041-4BB6-A11D-5348C94B580C}"/>
              </a:ext>
            </a:extLst>
          </p:cNvPr>
          <p:cNvGraphicFramePr/>
          <p:nvPr>
            <p:extLst>
              <p:ext uri="{D42A27DB-BD31-4B8C-83A1-F6EECF244321}">
                <p14:modId xmlns:p14="http://schemas.microsoft.com/office/powerpoint/2010/main" val="369804597"/>
              </p:ext>
            </p:extLst>
          </p:nvPr>
        </p:nvGraphicFramePr>
        <p:xfrm>
          <a:off x="1013342" y="1191085"/>
          <a:ext cx="10165316" cy="55557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Graphic 5">
            <a:extLst>
              <a:ext uri="{FF2B5EF4-FFF2-40B4-BE49-F238E27FC236}">
                <a16:creationId xmlns:a16="http://schemas.microsoft.com/office/drawing/2014/main" id="{B22F7048-6CCA-468B-91FD-89511C750BA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48936" y="5549635"/>
            <a:ext cx="443639" cy="507016"/>
          </a:xfrm>
          <a:prstGeom prst="rect">
            <a:avLst/>
          </a:prstGeom>
        </p:spPr>
      </p:pic>
      <p:pic>
        <p:nvPicPr>
          <p:cNvPr id="8" name="Graphic 7">
            <a:extLst>
              <a:ext uri="{FF2B5EF4-FFF2-40B4-BE49-F238E27FC236}">
                <a16:creationId xmlns:a16="http://schemas.microsoft.com/office/drawing/2014/main" id="{A593A88E-ABD0-497D-A5DF-F9D457F3339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23639" y="1887412"/>
            <a:ext cx="494230" cy="395384"/>
          </a:xfrm>
          <a:prstGeom prst="rect">
            <a:avLst/>
          </a:prstGeom>
        </p:spPr>
      </p:pic>
      <p:pic>
        <p:nvPicPr>
          <p:cNvPr id="10" name="Graphic 9">
            <a:extLst>
              <a:ext uri="{FF2B5EF4-FFF2-40B4-BE49-F238E27FC236}">
                <a16:creationId xmlns:a16="http://schemas.microsoft.com/office/drawing/2014/main" id="{B8A0743B-6FB4-4BBD-BFC7-B6E074ECDD3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77252" y="4293639"/>
            <a:ext cx="494147" cy="494147"/>
          </a:xfrm>
          <a:prstGeom prst="rect">
            <a:avLst/>
          </a:prstGeom>
        </p:spPr>
      </p:pic>
      <p:pic>
        <p:nvPicPr>
          <p:cNvPr id="12" name="Graphic 11">
            <a:extLst>
              <a:ext uri="{FF2B5EF4-FFF2-40B4-BE49-F238E27FC236}">
                <a16:creationId xmlns:a16="http://schemas.microsoft.com/office/drawing/2014/main" id="{AA1A6932-D3FB-4045-A7EA-EC79427E27F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65653" y="1878165"/>
            <a:ext cx="517346" cy="413877"/>
          </a:xfrm>
          <a:prstGeom prst="rect">
            <a:avLst/>
          </a:prstGeom>
        </p:spPr>
      </p:pic>
      <p:pic>
        <p:nvPicPr>
          <p:cNvPr id="16" name="Graphic 15">
            <a:extLst>
              <a:ext uri="{FF2B5EF4-FFF2-40B4-BE49-F238E27FC236}">
                <a16:creationId xmlns:a16="http://schemas.microsoft.com/office/drawing/2014/main" id="{B4DCA98E-D4BC-4E1F-82E5-5CD5C0DF4CB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011667" y="1823695"/>
            <a:ext cx="457466" cy="522818"/>
          </a:xfrm>
          <a:prstGeom prst="rect">
            <a:avLst/>
          </a:prstGeom>
        </p:spPr>
      </p:pic>
      <p:pic>
        <p:nvPicPr>
          <p:cNvPr id="18" name="Graphic 17">
            <a:extLst>
              <a:ext uri="{FF2B5EF4-FFF2-40B4-BE49-F238E27FC236}">
                <a16:creationId xmlns:a16="http://schemas.microsoft.com/office/drawing/2014/main" id="{7F4C6143-F262-4DEC-B757-5EB2667B29E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565653" y="5596204"/>
            <a:ext cx="517346" cy="413877"/>
          </a:xfrm>
          <a:prstGeom prst="rect">
            <a:avLst/>
          </a:prstGeom>
        </p:spPr>
      </p:pic>
      <p:pic>
        <p:nvPicPr>
          <p:cNvPr id="24" name="Graphic 23">
            <a:extLst>
              <a:ext uri="{FF2B5EF4-FFF2-40B4-BE49-F238E27FC236}">
                <a16:creationId xmlns:a16="http://schemas.microsoft.com/office/drawing/2014/main" id="{07C12E89-4C3B-4E8F-BB91-2272B526125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018581" y="3104720"/>
            <a:ext cx="443639" cy="443639"/>
          </a:xfrm>
          <a:prstGeom prst="rect">
            <a:avLst/>
          </a:prstGeom>
        </p:spPr>
      </p:pic>
      <p:pic>
        <p:nvPicPr>
          <p:cNvPr id="28" name="Graphic 27">
            <a:extLst>
              <a:ext uri="{FF2B5EF4-FFF2-40B4-BE49-F238E27FC236}">
                <a16:creationId xmlns:a16="http://schemas.microsoft.com/office/drawing/2014/main" id="{7B44C6B1-C56D-47B8-A6CD-320CD033290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018581" y="5581324"/>
            <a:ext cx="443639" cy="443639"/>
          </a:xfrm>
          <a:prstGeom prst="rect">
            <a:avLst/>
          </a:prstGeom>
        </p:spPr>
      </p:pic>
      <p:pic>
        <p:nvPicPr>
          <p:cNvPr id="32" name="Graphic 31">
            <a:extLst>
              <a:ext uri="{FF2B5EF4-FFF2-40B4-BE49-F238E27FC236}">
                <a16:creationId xmlns:a16="http://schemas.microsoft.com/office/drawing/2014/main" id="{19BE2AA5-36E4-41B2-A90B-2D7E82DDD266}"/>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033461" y="4333774"/>
            <a:ext cx="413877" cy="413877"/>
          </a:xfrm>
          <a:prstGeom prst="rect">
            <a:avLst/>
          </a:prstGeom>
        </p:spPr>
      </p:pic>
      <p:pic>
        <p:nvPicPr>
          <p:cNvPr id="34" name="Graphic 33">
            <a:extLst>
              <a:ext uri="{FF2B5EF4-FFF2-40B4-BE49-F238E27FC236}">
                <a16:creationId xmlns:a16="http://schemas.microsoft.com/office/drawing/2014/main" id="{0A948ECA-389E-4EA8-A282-306BFE5F41A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577254" y="3079467"/>
            <a:ext cx="494146" cy="494146"/>
          </a:xfrm>
          <a:prstGeom prst="rect">
            <a:avLst/>
          </a:prstGeom>
        </p:spPr>
      </p:pic>
      <p:pic>
        <p:nvPicPr>
          <p:cNvPr id="36" name="Graphic 35">
            <a:extLst>
              <a:ext uri="{FF2B5EF4-FFF2-40B4-BE49-F238E27FC236}">
                <a16:creationId xmlns:a16="http://schemas.microsoft.com/office/drawing/2014/main" id="{41A8C669-F71F-4B19-94D4-E2F83E6088C8}"/>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180254" y="4286713"/>
            <a:ext cx="381000" cy="508001"/>
          </a:xfrm>
          <a:prstGeom prst="rect">
            <a:avLst/>
          </a:prstGeom>
        </p:spPr>
      </p:pic>
      <p:pic>
        <p:nvPicPr>
          <p:cNvPr id="38" name="Graphic 37">
            <a:extLst>
              <a:ext uri="{FF2B5EF4-FFF2-40B4-BE49-F238E27FC236}">
                <a16:creationId xmlns:a16="http://schemas.microsoft.com/office/drawing/2014/main" id="{EE4B6161-0F86-4801-9CDD-2CE3B44899D1}"/>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148936" y="3097563"/>
            <a:ext cx="443639" cy="457951"/>
          </a:xfrm>
          <a:prstGeom prst="rect">
            <a:avLst/>
          </a:prstGeom>
        </p:spPr>
      </p:pic>
    </p:spTree>
    <p:extLst>
      <p:ext uri="{BB962C8B-B14F-4D97-AF65-F5344CB8AC3E}">
        <p14:creationId xmlns:p14="http://schemas.microsoft.com/office/powerpoint/2010/main" val="78887016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996D9-65C2-4771-AB7E-7B4FC6096C1A}"/>
              </a:ext>
            </a:extLst>
          </p:cNvPr>
          <p:cNvSpPr>
            <a:spLocks noGrp="1"/>
          </p:cNvSpPr>
          <p:nvPr>
            <p:ph type="title"/>
          </p:nvPr>
        </p:nvSpPr>
        <p:spPr/>
        <p:txBody>
          <a:bodyPr>
            <a:normAutofit/>
          </a:bodyPr>
          <a:lstStyle/>
          <a:p>
            <a:r>
              <a:rPr lang="en-GB" dirty="0"/>
              <a:t>Core Concepts and Terms</a:t>
            </a:r>
          </a:p>
        </p:txBody>
      </p:sp>
      <p:sp>
        <p:nvSpPr>
          <p:cNvPr id="4" name="TextBox 3">
            <a:extLst>
              <a:ext uri="{FF2B5EF4-FFF2-40B4-BE49-F238E27FC236}">
                <a16:creationId xmlns:a16="http://schemas.microsoft.com/office/drawing/2014/main" id="{3545BDB9-62B8-4D76-B917-F4299D39CF37}"/>
              </a:ext>
            </a:extLst>
          </p:cNvPr>
          <p:cNvSpPr txBox="1"/>
          <p:nvPr/>
        </p:nvSpPr>
        <p:spPr>
          <a:xfrm>
            <a:off x="589787" y="2228928"/>
            <a:ext cx="3388439" cy="1694219"/>
          </a:xfrm>
          <a:prstGeom prst="roundRect">
            <a:avLst>
              <a:gd name="adj" fmla="val 1786"/>
            </a:avLst>
          </a:prstGeom>
          <a:solidFill>
            <a:schemeClr val="bg2"/>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3600">
                <a:solidFill>
                  <a:srgbClr val="505050"/>
                </a:soli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GB" sz="1961" dirty="0">
                <a:latin typeface="Segoe UI Semibold" panose="020B0702040204020203" pitchFamily="34" charset="0"/>
                <a:cs typeface="Segoe UI Semibold" panose="020B0702040204020203" pitchFamily="34" charset="0"/>
              </a:rPr>
              <a:t>Node</a:t>
            </a:r>
            <a:br>
              <a:rPr lang="en-GB" sz="1961" dirty="0">
                <a:latin typeface="+mn-lt"/>
              </a:rPr>
            </a:br>
            <a:r>
              <a:rPr lang="en-GB" sz="1961" dirty="0">
                <a:latin typeface="+mn-lt"/>
              </a:rPr>
              <a:t>A worker machine (VM) normally clustered, each capable of running pods</a:t>
            </a:r>
          </a:p>
        </p:txBody>
      </p:sp>
      <p:sp>
        <p:nvSpPr>
          <p:cNvPr id="5" name="TextBox 4">
            <a:extLst>
              <a:ext uri="{FF2B5EF4-FFF2-40B4-BE49-F238E27FC236}">
                <a16:creationId xmlns:a16="http://schemas.microsoft.com/office/drawing/2014/main" id="{D63E804A-E714-4DC0-B1B9-26E629984244}"/>
              </a:ext>
            </a:extLst>
          </p:cNvPr>
          <p:cNvSpPr txBox="1"/>
          <p:nvPr/>
        </p:nvSpPr>
        <p:spPr>
          <a:xfrm>
            <a:off x="589787" y="4346702"/>
            <a:ext cx="3388439" cy="1694219"/>
          </a:xfrm>
          <a:prstGeom prst="roundRect">
            <a:avLst>
              <a:gd name="adj" fmla="val 3152"/>
            </a:avLst>
          </a:prstGeom>
          <a:solidFill>
            <a:schemeClr val="bg2"/>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000">
                <a:solidFill>
                  <a:srgbClr val="505050"/>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961" b="1" dirty="0">
                <a:latin typeface="Segoe UI Semibold" panose="020B0702040204020203" pitchFamily="34" charset="0"/>
                <a:cs typeface="Segoe UI Semibold" panose="020B0702040204020203" pitchFamily="34" charset="0"/>
              </a:rPr>
              <a:t>Pod</a:t>
            </a:r>
            <a:br>
              <a:rPr lang="en-GB" sz="1961" dirty="0"/>
            </a:br>
            <a:r>
              <a:rPr lang="en-GB" sz="1961" dirty="0"/>
              <a:t>A group of one or more containers that is lifecycle managed</a:t>
            </a:r>
          </a:p>
        </p:txBody>
      </p:sp>
      <p:sp>
        <p:nvSpPr>
          <p:cNvPr id="7" name="TextBox 6">
            <a:extLst>
              <a:ext uri="{FF2B5EF4-FFF2-40B4-BE49-F238E27FC236}">
                <a16:creationId xmlns:a16="http://schemas.microsoft.com/office/drawing/2014/main" id="{7614664D-DA6D-4BA3-9BFE-2DAEE974A74A}"/>
              </a:ext>
            </a:extLst>
          </p:cNvPr>
          <p:cNvSpPr txBox="1"/>
          <p:nvPr/>
        </p:nvSpPr>
        <p:spPr>
          <a:xfrm>
            <a:off x="4437077" y="4346702"/>
            <a:ext cx="3388439" cy="1694219"/>
          </a:xfrm>
          <a:prstGeom prst="roundRect">
            <a:avLst>
              <a:gd name="adj" fmla="val 2888"/>
            </a:avLst>
          </a:prstGeom>
          <a:solidFill>
            <a:schemeClr val="bg2"/>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000">
                <a:solidFill>
                  <a:srgbClr val="505050"/>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961" b="1" dirty="0">
                <a:latin typeface="Segoe UI Semibold" panose="020B0702040204020203" pitchFamily="34" charset="0"/>
                <a:cs typeface="Segoe UI Semibold" panose="020B0702040204020203" pitchFamily="34" charset="0"/>
              </a:rPr>
              <a:t>Service</a:t>
            </a:r>
            <a:br>
              <a:rPr lang="en-GB" sz="1961" dirty="0"/>
            </a:br>
            <a:r>
              <a:rPr lang="en-GB" sz="1961" dirty="0"/>
              <a:t>Network access to a resource, e.g. pod or port. Typically load balanced </a:t>
            </a:r>
          </a:p>
        </p:txBody>
      </p:sp>
      <p:sp>
        <p:nvSpPr>
          <p:cNvPr id="8" name="TextBox 7">
            <a:extLst>
              <a:ext uri="{FF2B5EF4-FFF2-40B4-BE49-F238E27FC236}">
                <a16:creationId xmlns:a16="http://schemas.microsoft.com/office/drawing/2014/main" id="{D0412AF2-92DD-495F-8D59-C715CCCCFEC8}"/>
              </a:ext>
            </a:extLst>
          </p:cNvPr>
          <p:cNvSpPr txBox="1"/>
          <p:nvPr/>
        </p:nvSpPr>
        <p:spPr>
          <a:xfrm>
            <a:off x="8213774" y="2228928"/>
            <a:ext cx="3388439" cy="1694219"/>
          </a:xfrm>
          <a:prstGeom prst="roundRect">
            <a:avLst>
              <a:gd name="adj" fmla="val 1786"/>
            </a:avLst>
          </a:prstGeom>
          <a:solidFill>
            <a:schemeClr val="bg2"/>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000">
                <a:solidFill>
                  <a:srgbClr val="505050"/>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961" b="1" dirty="0">
                <a:latin typeface="Segoe UI Semibold" panose="020B0702040204020203" pitchFamily="34" charset="0"/>
                <a:cs typeface="Segoe UI Semibold" panose="020B0702040204020203" pitchFamily="34" charset="0"/>
              </a:rPr>
              <a:t>Label</a:t>
            </a:r>
            <a:br>
              <a:rPr lang="en-GB" sz="1961" dirty="0"/>
            </a:br>
            <a:r>
              <a:rPr lang="en-GB" sz="1961" dirty="0"/>
              <a:t>Metadata attached to any object for configuration and selection</a:t>
            </a:r>
          </a:p>
        </p:txBody>
      </p:sp>
      <p:sp>
        <p:nvSpPr>
          <p:cNvPr id="9" name="TextBox 8">
            <a:extLst>
              <a:ext uri="{FF2B5EF4-FFF2-40B4-BE49-F238E27FC236}">
                <a16:creationId xmlns:a16="http://schemas.microsoft.com/office/drawing/2014/main" id="{5AE2853F-DE60-48A9-8626-BC453A584BCE}"/>
              </a:ext>
            </a:extLst>
          </p:cNvPr>
          <p:cNvSpPr txBox="1"/>
          <p:nvPr/>
        </p:nvSpPr>
        <p:spPr>
          <a:xfrm>
            <a:off x="4437077" y="2228928"/>
            <a:ext cx="3388439" cy="1694219"/>
          </a:xfrm>
          <a:prstGeom prst="roundRect">
            <a:avLst>
              <a:gd name="adj" fmla="val 2061"/>
            </a:avLst>
          </a:prstGeom>
          <a:solidFill>
            <a:schemeClr val="bg2"/>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000">
                <a:solidFill>
                  <a:srgbClr val="505050"/>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961" b="1" dirty="0">
                <a:latin typeface="Segoe UI Semibold" panose="020B0702040204020203" pitchFamily="34" charset="0"/>
                <a:cs typeface="Segoe UI Semibold" panose="020B0702040204020203" pitchFamily="34" charset="0"/>
              </a:rPr>
              <a:t>Deployment</a:t>
            </a:r>
            <a:br>
              <a:rPr lang="en-GB" sz="1961" dirty="0"/>
            </a:br>
            <a:r>
              <a:rPr lang="en-GB" sz="1961" dirty="0"/>
              <a:t>A logical object for managing a replicated application (i.e. set of pods)</a:t>
            </a:r>
          </a:p>
        </p:txBody>
      </p:sp>
      <p:sp>
        <p:nvSpPr>
          <p:cNvPr id="12" name="TextBox 11">
            <a:extLst>
              <a:ext uri="{FF2B5EF4-FFF2-40B4-BE49-F238E27FC236}">
                <a16:creationId xmlns:a16="http://schemas.microsoft.com/office/drawing/2014/main" id="{5DB889DC-A527-4052-B421-D95C7699BDAD}"/>
              </a:ext>
            </a:extLst>
          </p:cNvPr>
          <p:cNvSpPr txBox="1"/>
          <p:nvPr/>
        </p:nvSpPr>
        <p:spPr>
          <a:xfrm>
            <a:off x="8213774" y="4346702"/>
            <a:ext cx="3388439" cy="1694219"/>
          </a:xfrm>
          <a:prstGeom prst="roundRect">
            <a:avLst>
              <a:gd name="adj" fmla="val 2337"/>
            </a:avLst>
          </a:prstGeom>
          <a:solidFill>
            <a:schemeClr val="bg2"/>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000">
                <a:solidFill>
                  <a:srgbClr val="505050"/>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sz="1961" b="1" dirty="0">
                <a:latin typeface="Segoe UI Semibold" panose="020B0702040204020203" pitchFamily="34" charset="0"/>
                <a:cs typeface="Segoe UI Semibold" panose="020B0702040204020203" pitchFamily="34" charset="0"/>
              </a:rPr>
              <a:t>Replica Set</a:t>
            </a:r>
            <a:br>
              <a:rPr lang="en-GB" sz="1961" dirty="0"/>
            </a:br>
            <a:r>
              <a:rPr lang="en-GB" sz="1961" dirty="0"/>
              <a:t>A set of one or more pods that is distributed and replicated across Nodes</a:t>
            </a:r>
          </a:p>
        </p:txBody>
      </p:sp>
      <p:sp>
        <p:nvSpPr>
          <p:cNvPr id="11" name="Org_ECA6" title="Icon of three boxes in a bracket chart">
            <a:extLst>
              <a:ext uri="{FF2B5EF4-FFF2-40B4-BE49-F238E27FC236}">
                <a16:creationId xmlns:a16="http://schemas.microsoft.com/office/drawing/2014/main" id="{5F41733E-BAA7-4BE8-A205-CEC033E6A79D}"/>
              </a:ext>
            </a:extLst>
          </p:cNvPr>
          <p:cNvSpPr>
            <a:spLocks noChangeAspect="1" noEditPoints="1"/>
          </p:cNvSpPr>
          <p:nvPr/>
        </p:nvSpPr>
        <p:spPr bwMode="auto">
          <a:xfrm>
            <a:off x="7333021" y="4502394"/>
            <a:ext cx="358395" cy="358570"/>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sp>
        <p:nvSpPr>
          <p:cNvPr id="13" name="TagLegacy_E1CB" title="Icon of a shopping tag">
            <a:extLst>
              <a:ext uri="{FF2B5EF4-FFF2-40B4-BE49-F238E27FC236}">
                <a16:creationId xmlns:a16="http://schemas.microsoft.com/office/drawing/2014/main" id="{8D6E61CB-54AB-4C58-8A6E-481DDEF8E284}"/>
              </a:ext>
            </a:extLst>
          </p:cNvPr>
          <p:cNvSpPr>
            <a:spLocks noChangeAspect="1" noEditPoints="1"/>
          </p:cNvSpPr>
          <p:nvPr/>
        </p:nvSpPr>
        <p:spPr bwMode="auto">
          <a:xfrm>
            <a:off x="11052595" y="2336032"/>
            <a:ext cx="449219" cy="358570"/>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4" name="3D" title="Icon of a 3D box with square points on each corner">
            <a:extLst>
              <a:ext uri="{FF2B5EF4-FFF2-40B4-BE49-F238E27FC236}">
                <a16:creationId xmlns:a16="http://schemas.microsoft.com/office/drawing/2014/main" id="{441C0910-EDEA-4A35-8689-2AE24EC274EE}"/>
              </a:ext>
            </a:extLst>
          </p:cNvPr>
          <p:cNvSpPr>
            <a:spLocks noChangeAspect="1" noEditPoints="1"/>
          </p:cNvSpPr>
          <p:nvPr/>
        </p:nvSpPr>
        <p:spPr bwMode="auto">
          <a:xfrm>
            <a:off x="3485257" y="4479985"/>
            <a:ext cx="335335" cy="35857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6" name="Script_F03A" title="Icon of an unrolled document with writing on it">
            <a:extLst>
              <a:ext uri="{FF2B5EF4-FFF2-40B4-BE49-F238E27FC236}">
                <a16:creationId xmlns:a16="http://schemas.microsoft.com/office/drawing/2014/main" id="{FE4E10B9-2518-4D5C-8555-2E46874953FC}"/>
              </a:ext>
            </a:extLst>
          </p:cNvPr>
          <p:cNvSpPr>
            <a:spLocks noChangeAspect="1" noEditPoints="1"/>
          </p:cNvSpPr>
          <p:nvPr/>
        </p:nvSpPr>
        <p:spPr bwMode="auto">
          <a:xfrm>
            <a:off x="7333021" y="2375261"/>
            <a:ext cx="358396" cy="358570"/>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5875" cap="flat">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 name="network_3" title="Icon of a server connected to a network">
            <a:extLst>
              <a:ext uri="{FF2B5EF4-FFF2-40B4-BE49-F238E27FC236}">
                <a16:creationId xmlns:a16="http://schemas.microsoft.com/office/drawing/2014/main" id="{6B377EC0-B7E1-499A-BACA-5F27EF1F9E3A}"/>
              </a:ext>
            </a:extLst>
          </p:cNvPr>
          <p:cNvSpPr>
            <a:spLocks noChangeAspect="1" noEditPoints="1"/>
          </p:cNvSpPr>
          <p:nvPr/>
        </p:nvSpPr>
        <p:spPr bwMode="auto">
          <a:xfrm>
            <a:off x="3510128" y="2375261"/>
            <a:ext cx="345532" cy="3585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nvGrpSpPr>
          <p:cNvPr id="18" name="Group 17">
            <a:extLst>
              <a:ext uri="{FF2B5EF4-FFF2-40B4-BE49-F238E27FC236}">
                <a16:creationId xmlns:a16="http://schemas.microsoft.com/office/drawing/2014/main" id="{EDAED368-EA76-413E-ADFE-B7140512CD1E}"/>
              </a:ext>
            </a:extLst>
          </p:cNvPr>
          <p:cNvGrpSpPr/>
          <p:nvPr/>
        </p:nvGrpSpPr>
        <p:grpSpPr>
          <a:xfrm>
            <a:off x="11051022" y="4483742"/>
            <a:ext cx="418812" cy="361460"/>
            <a:chOff x="6082734" y="-1131468"/>
            <a:chExt cx="1126808" cy="972503"/>
          </a:xfrm>
        </p:grpSpPr>
        <p:sp>
          <p:nvSpPr>
            <p:cNvPr id="19" name="Freeform: Shape 18">
              <a:extLst>
                <a:ext uri="{FF2B5EF4-FFF2-40B4-BE49-F238E27FC236}">
                  <a16:creationId xmlns:a16="http://schemas.microsoft.com/office/drawing/2014/main" id="{0223AC0D-7B87-4E22-946B-E49452D33005}"/>
                </a:ext>
              </a:extLst>
            </p:cNvPr>
            <p:cNvSpPr/>
            <p:nvPr/>
          </p:nvSpPr>
          <p:spPr>
            <a:xfrm>
              <a:off x="6332289" y="-978115"/>
              <a:ext cx="714375" cy="666750"/>
            </a:xfrm>
            <a:custGeom>
              <a:avLst/>
              <a:gdLst/>
              <a:ahLst/>
              <a:cxnLst/>
              <a:rect l="0" t="0" r="0" b="0"/>
              <a:pathLst>
                <a:path w="714375" h="666750">
                  <a:moveTo>
                    <a:pt x="21431" y="21431"/>
                  </a:moveTo>
                  <a:lnTo>
                    <a:pt x="694849" y="649129"/>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0" name="Freeform: Shape 19">
              <a:extLst>
                <a:ext uri="{FF2B5EF4-FFF2-40B4-BE49-F238E27FC236}">
                  <a16:creationId xmlns:a16="http://schemas.microsoft.com/office/drawing/2014/main" id="{2022CF40-39C9-4E74-BE1C-FC0A91361FB6}"/>
                </a:ext>
              </a:extLst>
            </p:cNvPr>
            <p:cNvSpPr/>
            <p:nvPr/>
          </p:nvSpPr>
          <p:spPr>
            <a:xfrm>
              <a:off x="7005707" y="-695223"/>
              <a:ext cx="142875" cy="381000"/>
            </a:xfrm>
            <a:custGeom>
              <a:avLst/>
              <a:gdLst/>
              <a:ahLst/>
              <a:cxnLst/>
              <a:rect l="0" t="0" r="0" b="0"/>
              <a:pathLst>
                <a:path w="142875" h="381000">
                  <a:moveTo>
                    <a:pt x="125254" y="21431"/>
                  </a:moveTo>
                  <a:lnTo>
                    <a:pt x="21431" y="366236"/>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1" name="Freeform: Shape 20">
              <a:extLst>
                <a:ext uri="{FF2B5EF4-FFF2-40B4-BE49-F238E27FC236}">
                  <a16:creationId xmlns:a16="http://schemas.microsoft.com/office/drawing/2014/main" id="{3236C940-622B-42EF-A1AF-F15D301C4133}"/>
                </a:ext>
              </a:extLst>
            </p:cNvPr>
            <p:cNvSpPr/>
            <p:nvPr/>
          </p:nvSpPr>
          <p:spPr>
            <a:xfrm>
              <a:off x="6130359" y="-695223"/>
              <a:ext cx="1019175" cy="95250"/>
            </a:xfrm>
            <a:custGeom>
              <a:avLst/>
              <a:gdLst/>
              <a:ahLst/>
              <a:cxnLst/>
              <a:rect l="0" t="0" r="0" b="0"/>
              <a:pathLst>
                <a:path w="1019175" h="95250">
                  <a:moveTo>
                    <a:pt x="21431" y="74771"/>
                  </a:moveTo>
                  <a:lnTo>
                    <a:pt x="1000601" y="21431"/>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2" name="Freeform: Shape 21">
              <a:extLst>
                <a:ext uri="{FF2B5EF4-FFF2-40B4-BE49-F238E27FC236}">
                  <a16:creationId xmlns:a16="http://schemas.microsoft.com/office/drawing/2014/main" id="{44682D6F-1CFD-4C21-9984-EC606EDD08EC}"/>
                </a:ext>
              </a:extLst>
            </p:cNvPr>
            <p:cNvSpPr/>
            <p:nvPr/>
          </p:nvSpPr>
          <p:spPr>
            <a:xfrm>
              <a:off x="6130359" y="-641883"/>
              <a:ext cx="400050" cy="428625"/>
            </a:xfrm>
            <a:custGeom>
              <a:avLst/>
              <a:gdLst/>
              <a:ahLst/>
              <a:cxnLst/>
              <a:rect l="0" t="0" r="0" b="0"/>
              <a:pathLst>
                <a:path w="400050" h="428625">
                  <a:moveTo>
                    <a:pt x="386239" y="415766"/>
                  </a:moveTo>
                  <a:lnTo>
                    <a:pt x="21431" y="21431"/>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3" name="Freeform: Shape 22">
              <a:extLst>
                <a:ext uri="{FF2B5EF4-FFF2-40B4-BE49-F238E27FC236}">
                  <a16:creationId xmlns:a16="http://schemas.microsoft.com/office/drawing/2014/main" id="{E699851C-ACCA-4EDE-9522-5B2B15B2367F}"/>
                </a:ext>
              </a:extLst>
            </p:cNvPr>
            <p:cNvSpPr/>
            <p:nvPr/>
          </p:nvSpPr>
          <p:spPr>
            <a:xfrm>
              <a:off x="6495167" y="-1069555"/>
              <a:ext cx="285750" cy="857250"/>
            </a:xfrm>
            <a:custGeom>
              <a:avLst/>
              <a:gdLst/>
              <a:ahLst/>
              <a:cxnLst/>
              <a:rect l="0" t="0" r="0" b="0"/>
              <a:pathLst>
                <a:path w="285750" h="857250">
                  <a:moveTo>
                    <a:pt x="270986" y="21431"/>
                  </a:moveTo>
                  <a:lnTo>
                    <a:pt x="21431" y="843439"/>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4" name="Freeform: Shape 23">
              <a:extLst>
                <a:ext uri="{FF2B5EF4-FFF2-40B4-BE49-F238E27FC236}">
                  <a16:creationId xmlns:a16="http://schemas.microsoft.com/office/drawing/2014/main" id="{1A52E03C-28D2-4F49-81C8-61F5C8EF83AA}"/>
                </a:ext>
              </a:extLst>
            </p:cNvPr>
            <p:cNvSpPr/>
            <p:nvPr/>
          </p:nvSpPr>
          <p:spPr>
            <a:xfrm>
              <a:off x="6495167" y="-695223"/>
              <a:ext cx="657225" cy="485775"/>
            </a:xfrm>
            <a:custGeom>
              <a:avLst/>
              <a:gdLst/>
              <a:ahLst/>
              <a:cxnLst/>
              <a:rect l="0" t="0" r="0" b="0"/>
              <a:pathLst>
                <a:path w="657225" h="485775">
                  <a:moveTo>
                    <a:pt x="635794" y="21431"/>
                  </a:moveTo>
                  <a:lnTo>
                    <a:pt x="21431" y="469106"/>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5" name="Freeform: Shape 24">
              <a:extLst>
                <a:ext uri="{FF2B5EF4-FFF2-40B4-BE49-F238E27FC236}">
                  <a16:creationId xmlns:a16="http://schemas.microsoft.com/office/drawing/2014/main" id="{61F262DA-5CE5-45C6-B481-341BEC752753}"/>
                </a:ext>
              </a:extLst>
            </p:cNvPr>
            <p:cNvSpPr/>
            <p:nvPr/>
          </p:nvSpPr>
          <p:spPr>
            <a:xfrm>
              <a:off x="6130359" y="-1069555"/>
              <a:ext cx="657225" cy="466725"/>
            </a:xfrm>
            <a:custGeom>
              <a:avLst/>
              <a:gdLst/>
              <a:ahLst/>
              <a:cxnLst/>
              <a:rect l="0" t="0" r="0" b="0"/>
              <a:pathLst>
                <a:path w="657225" h="466725">
                  <a:moveTo>
                    <a:pt x="21431" y="449104"/>
                  </a:moveTo>
                  <a:lnTo>
                    <a:pt x="635794" y="21431"/>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6" name="Freeform: Shape 25">
              <a:extLst>
                <a:ext uri="{FF2B5EF4-FFF2-40B4-BE49-F238E27FC236}">
                  <a16:creationId xmlns:a16="http://schemas.microsoft.com/office/drawing/2014/main" id="{9B2C4DAB-B12E-4E6B-BD08-46628836EF85}"/>
                </a:ext>
              </a:extLst>
            </p:cNvPr>
            <p:cNvSpPr/>
            <p:nvPr/>
          </p:nvSpPr>
          <p:spPr>
            <a:xfrm>
              <a:off x="6332289" y="-1069555"/>
              <a:ext cx="447675" cy="133350"/>
            </a:xfrm>
            <a:custGeom>
              <a:avLst/>
              <a:gdLst/>
              <a:ahLst/>
              <a:cxnLst/>
              <a:rect l="0" t="0" r="0" b="0"/>
              <a:pathLst>
                <a:path w="447675" h="133350">
                  <a:moveTo>
                    <a:pt x="21431" y="112871"/>
                  </a:moveTo>
                  <a:lnTo>
                    <a:pt x="433864" y="21431"/>
                  </a:lnTo>
                </a:path>
              </a:pathLst>
            </a:custGeom>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7" name="Freeform: Shape 26">
              <a:extLst>
                <a:ext uri="{FF2B5EF4-FFF2-40B4-BE49-F238E27FC236}">
                  <a16:creationId xmlns:a16="http://schemas.microsoft.com/office/drawing/2014/main" id="{B2B08491-CC00-4B04-8C54-0776F99E83AA}"/>
                </a:ext>
              </a:extLst>
            </p:cNvPr>
            <p:cNvSpPr/>
            <p:nvPr/>
          </p:nvSpPr>
          <p:spPr>
            <a:xfrm>
              <a:off x="6270377" y="-1040028"/>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8" name="Freeform: Shape 27">
              <a:extLst>
                <a:ext uri="{FF2B5EF4-FFF2-40B4-BE49-F238E27FC236}">
                  <a16:creationId xmlns:a16="http://schemas.microsoft.com/office/drawing/2014/main" id="{66A44B86-7049-42D5-BBFD-1E15DF312970}"/>
                </a:ext>
              </a:extLst>
            </p:cNvPr>
            <p:cNvSpPr/>
            <p:nvPr/>
          </p:nvSpPr>
          <p:spPr>
            <a:xfrm>
              <a:off x="6682809" y="-113146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29" name="Freeform: Shape 28">
              <a:extLst>
                <a:ext uri="{FF2B5EF4-FFF2-40B4-BE49-F238E27FC236}">
                  <a16:creationId xmlns:a16="http://schemas.microsoft.com/office/drawing/2014/main" id="{E4F116EF-D754-4E3D-98CE-F56E512709FF}"/>
                </a:ext>
              </a:extLst>
            </p:cNvPr>
            <p:cNvSpPr/>
            <p:nvPr/>
          </p:nvSpPr>
          <p:spPr>
            <a:xfrm>
              <a:off x="6565652" y="-745705"/>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32608657-739F-4FB4-9546-D2EC90B20A02}"/>
                </a:ext>
              </a:extLst>
            </p:cNvPr>
            <p:cNvSpPr/>
            <p:nvPr/>
          </p:nvSpPr>
          <p:spPr>
            <a:xfrm>
              <a:off x="7047617" y="-757135"/>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97341A7C-B1F0-4294-B91E-883AB15E6E1B}"/>
                </a:ext>
              </a:extLst>
            </p:cNvPr>
            <p:cNvSpPr/>
            <p:nvPr/>
          </p:nvSpPr>
          <p:spPr>
            <a:xfrm>
              <a:off x="6437064" y="-32089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32" name="Freeform: Shape 31">
              <a:extLst>
                <a:ext uri="{FF2B5EF4-FFF2-40B4-BE49-F238E27FC236}">
                  <a16:creationId xmlns:a16="http://schemas.microsoft.com/office/drawing/2014/main" id="{53971A1F-93B0-4A02-A40B-DADCA259E0FD}"/>
                </a:ext>
              </a:extLst>
            </p:cNvPr>
            <p:cNvSpPr/>
            <p:nvPr/>
          </p:nvSpPr>
          <p:spPr>
            <a:xfrm>
              <a:off x="6943794" y="-41233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rgbClr val="1E76CA"/>
              </a:solidFill>
              <a:prstDash val="solid"/>
              <a:round/>
            </a:ln>
          </p:spPr>
          <p:txBody>
            <a:bodyPr/>
            <a:lstStyle/>
            <a:p>
              <a:pPr defTabSz="914367">
                <a:defRPr/>
              </a:pPr>
              <a:endParaRPr lang="en-US" sz="1765">
                <a:solidFill>
                  <a:srgbClr val="505050"/>
                </a:solidFill>
                <a:latin typeface="Segoe UI"/>
              </a:endParaRPr>
            </a:p>
          </p:txBody>
        </p:sp>
        <p:sp>
          <p:nvSpPr>
            <p:cNvPr id="33" name="Freeform: Shape 32">
              <a:extLst>
                <a:ext uri="{FF2B5EF4-FFF2-40B4-BE49-F238E27FC236}">
                  <a16:creationId xmlns:a16="http://schemas.microsoft.com/office/drawing/2014/main" id="{943F893A-231D-4800-8D06-533D12C4756C}"/>
                </a:ext>
              </a:extLst>
            </p:cNvPr>
            <p:cNvSpPr/>
            <p:nvPr/>
          </p:nvSpPr>
          <p:spPr>
            <a:xfrm>
              <a:off x="6082734" y="-70474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rgbClr val="1E76CA"/>
              </a:solidFill>
              <a:prstDash val="solid"/>
              <a:round/>
            </a:ln>
          </p:spPr>
          <p:txBody>
            <a:bodyPr/>
            <a:lstStyle/>
            <a:p>
              <a:pPr defTabSz="914367">
                <a:defRPr/>
              </a:pPr>
              <a:endParaRPr lang="en-US" sz="1765">
                <a:solidFill>
                  <a:srgbClr val="505050"/>
                </a:solidFill>
                <a:latin typeface="Segoe UI"/>
              </a:endParaRPr>
            </a:p>
          </p:txBody>
        </p:sp>
      </p:grpSp>
      <p:sp>
        <p:nvSpPr>
          <p:cNvPr id="37" name="book_2" title="Icon of a book and a pencil">
            <a:extLst>
              <a:ext uri="{FF2B5EF4-FFF2-40B4-BE49-F238E27FC236}">
                <a16:creationId xmlns:a16="http://schemas.microsoft.com/office/drawing/2014/main" id="{0BB1FADE-D5FC-4880-8591-5DDAB0A7E0FC}"/>
              </a:ext>
            </a:extLst>
          </p:cNvPr>
          <p:cNvSpPr>
            <a:spLocks noChangeAspect="1" noEditPoints="1"/>
          </p:cNvSpPr>
          <p:nvPr/>
        </p:nvSpPr>
        <p:spPr bwMode="auto">
          <a:xfrm>
            <a:off x="10434109" y="358630"/>
            <a:ext cx="1373313" cy="1253589"/>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solidFill>
            <a:schemeClr val="bg2"/>
          </a:solidFill>
          <a:ln w="15875" cap="flat">
            <a:solidFill>
              <a:schemeClr val="bg1">
                <a:lumMod val="65000"/>
              </a:schemeClr>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27931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996D9-65C2-4771-AB7E-7B4FC6096C1A}"/>
              </a:ext>
            </a:extLst>
          </p:cNvPr>
          <p:cNvSpPr>
            <a:spLocks noGrp="1"/>
          </p:cNvSpPr>
          <p:nvPr>
            <p:ph type="title"/>
          </p:nvPr>
        </p:nvSpPr>
        <p:spPr/>
        <p:txBody>
          <a:bodyPr/>
          <a:lstStyle/>
          <a:p>
            <a:r>
              <a:rPr lang="en-GB" dirty="0"/>
              <a:t>Simplified Architecture</a:t>
            </a:r>
          </a:p>
        </p:txBody>
      </p:sp>
      <p:sp>
        <p:nvSpPr>
          <p:cNvPr id="47" name="Rectangle: Rounded Corners 46">
            <a:extLst>
              <a:ext uri="{FF2B5EF4-FFF2-40B4-BE49-F238E27FC236}">
                <a16:creationId xmlns:a16="http://schemas.microsoft.com/office/drawing/2014/main" id="{EDB41D71-FDDA-4558-9308-AB53BB2BC3BD}"/>
              </a:ext>
            </a:extLst>
          </p:cNvPr>
          <p:cNvSpPr/>
          <p:nvPr/>
        </p:nvSpPr>
        <p:spPr bwMode="auto">
          <a:xfrm>
            <a:off x="2672265" y="1170041"/>
            <a:ext cx="8664964" cy="4507833"/>
          </a:xfrm>
          <a:prstGeom prst="roundRect">
            <a:avLst>
              <a:gd name="adj" fmla="val 570"/>
            </a:avLst>
          </a:prstGeom>
          <a:solidFill>
            <a:schemeClr val="bg2"/>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indent="87149" defTabSz="914102" fontAlgn="base">
              <a:lnSpc>
                <a:spcPct val="90000"/>
              </a:lnSpc>
              <a:spcBef>
                <a:spcPct val="0"/>
              </a:spcBef>
              <a:spcAft>
                <a:spcPct val="0"/>
              </a:spcAft>
            </a:pPr>
            <a:r>
              <a:rPr lang="en-GB" sz="2353" dirty="0">
                <a:solidFill>
                  <a:srgbClr val="1E76CA"/>
                </a:solidFill>
                <a:ea typeface="Segoe UI" pitchFamily="34" charset="0"/>
                <a:cs typeface="Segoe UI" pitchFamily="34" charset="0"/>
              </a:rPr>
              <a:t>     Kubernetes</a:t>
            </a:r>
          </a:p>
        </p:txBody>
      </p:sp>
      <p:sp>
        <p:nvSpPr>
          <p:cNvPr id="48" name="Rectangle: Rounded Corners 47">
            <a:extLst>
              <a:ext uri="{FF2B5EF4-FFF2-40B4-BE49-F238E27FC236}">
                <a16:creationId xmlns:a16="http://schemas.microsoft.com/office/drawing/2014/main" id="{AFCDE922-EC15-4197-9949-F3672FC92D66}"/>
              </a:ext>
            </a:extLst>
          </p:cNvPr>
          <p:cNvSpPr/>
          <p:nvPr/>
        </p:nvSpPr>
        <p:spPr bwMode="auto">
          <a:xfrm>
            <a:off x="3364461" y="3278591"/>
            <a:ext cx="2943317" cy="2126998"/>
          </a:xfrm>
          <a:prstGeom prst="roundRect">
            <a:avLst>
              <a:gd name="adj" fmla="val 1565"/>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b="1" dirty="0">
                <a:solidFill>
                  <a:srgbClr val="1E76CA"/>
                </a:solidFill>
                <a:cs typeface="Segoe UI" pitchFamily="34" charset="0"/>
              </a:rPr>
              <a:t>Master Cluster</a:t>
            </a:r>
          </a:p>
        </p:txBody>
      </p:sp>
      <p:sp>
        <p:nvSpPr>
          <p:cNvPr id="49" name="Rectangle: Rounded Corners 48">
            <a:extLst>
              <a:ext uri="{FF2B5EF4-FFF2-40B4-BE49-F238E27FC236}">
                <a16:creationId xmlns:a16="http://schemas.microsoft.com/office/drawing/2014/main" id="{3C21BF7D-0C99-48D7-8786-5FE383CEF75D}"/>
              </a:ext>
            </a:extLst>
          </p:cNvPr>
          <p:cNvSpPr/>
          <p:nvPr/>
        </p:nvSpPr>
        <p:spPr bwMode="auto">
          <a:xfrm>
            <a:off x="7617653" y="5845223"/>
            <a:ext cx="2784489" cy="896468"/>
          </a:xfrm>
          <a:prstGeom prst="roundRect">
            <a:avLst>
              <a:gd name="adj" fmla="val 3335"/>
            </a:avLst>
          </a:prstGeom>
          <a:solidFill>
            <a:schemeClr val="bg2"/>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0585" rIns="179285" bIns="143428" numCol="1" spcCol="0" rtlCol="0" fromWordArt="0" anchor="t" anchorCtr="0" forceAA="0" compatLnSpc="1">
            <a:prstTxWarp prst="textNoShape">
              <a:avLst/>
            </a:prstTxWarp>
            <a:noAutofit/>
          </a:bodyPr>
          <a:lstStyle/>
          <a:p>
            <a:pPr indent="87149" algn="ctr" defTabSz="914102" fontAlgn="base">
              <a:lnSpc>
                <a:spcPct val="90000"/>
              </a:lnSpc>
              <a:spcBef>
                <a:spcPct val="0"/>
              </a:spcBef>
              <a:spcAft>
                <a:spcPct val="0"/>
              </a:spcAft>
            </a:pPr>
            <a:r>
              <a:rPr lang="en-GB" sz="1765" b="1" dirty="0">
                <a:solidFill>
                  <a:srgbClr val="1E76CA"/>
                </a:solidFill>
                <a:cs typeface="Segoe UI" pitchFamily="34" charset="0"/>
              </a:rPr>
              <a:t>Image Registry</a:t>
            </a:r>
          </a:p>
        </p:txBody>
      </p:sp>
      <p:sp>
        <p:nvSpPr>
          <p:cNvPr id="50" name="bot_3" title="Icon of two chevron brackets with two dots between them">
            <a:extLst>
              <a:ext uri="{FF2B5EF4-FFF2-40B4-BE49-F238E27FC236}">
                <a16:creationId xmlns:a16="http://schemas.microsoft.com/office/drawing/2014/main" id="{D1CD14BF-AD59-43AA-BCB0-83E4CA51A0A8}"/>
              </a:ext>
            </a:extLst>
          </p:cNvPr>
          <p:cNvSpPr>
            <a:spLocks noChangeAspect="1" noEditPoints="1"/>
          </p:cNvSpPr>
          <p:nvPr/>
        </p:nvSpPr>
        <p:spPr bwMode="auto">
          <a:xfrm>
            <a:off x="3461485" y="4170511"/>
            <a:ext cx="541970" cy="388864"/>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1" name="network_3" title="Icon of a server connected to a network">
            <a:extLst>
              <a:ext uri="{FF2B5EF4-FFF2-40B4-BE49-F238E27FC236}">
                <a16:creationId xmlns:a16="http://schemas.microsoft.com/office/drawing/2014/main" id="{9A29BC1D-7DC3-4705-BB3E-AB577A6FB73A}"/>
              </a:ext>
            </a:extLst>
          </p:cNvPr>
          <p:cNvSpPr>
            <a:spLocks noChangeAspect="1" noEditPoints="1"/>
          </p:cNvSpPr>
          <p:nvPr/>
        </p:nvSpPr>
        <p:spPr bwMode="auto">
          <a:xfrm>
            <a:off x="4453042" y="4552470"/>
            <a:ext cx="686048" cy="71193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52" name="network_3" title="Icon of a server connected to a network">
            <a:extLst>
              <a:ext uri="{FF2B5EF4-FFF2-40B4-BE49-F238E27FC236}">
                <a16:creationId xmlns:a16="http://schemas.microsoft.com/office/drawing/2014/main" id="{2553F435-5D7D-4018-809D-FDF6EC0C260D}"/>
              </a:ext>
            </a:extLst>
          </p:cNvPr>
          <p:cNvSpPr>
            <a:spLocks noChangeAspect="1" noEditPoints="1"/>
          </p:cNvSpPr>
          <p:nvPr/>
        </p:nvSpPr>
        <p:spPr bwMode="auto">
          <a:xfrm>
            <a:off x="5127582" y="4552470"/>
            <a:ext cx="686048" cy="71193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53" name="TextBox 52">
            <a:extLst>
              <a:ext uri="{FF2B5EF4-FFF2-40B4-BE49-F238E27FC236}">
                <a16:creationId xmlns:a16="http://schemas.microsoft.com/office/drawing/2014/main" id="{024E954C-6254-428F-B95D-EFBCD49CFA59}"/>
              </a:ext>
            </a:extLst>
          </p:cNvPr>
          <p:cNvSpPr txBox="1"/>
          <p:nvPr/>
        </p:nvSpPr>
        <p:spPr>
          <a:xfrm>
            <a:off x="3486667" y="4604778"/>
            <a:ext cx="489140" cy="363268"/>
          </a:xfrm>
          <a:prstGeom prst="rect">
            <a:avLst/>
          </a:prstGeom>
          <a:noFill/>
        </p:spPr>
        <p:txBody>
          <a:bodyPr wrap="none" lIns="0" tIns="0" rIns="0" bIns="0" rtlCol="0" anchor="ctr">
            <a:noAutofit/>
          </a:bodyPr>
          <a:lstStyle/>
          <a:p>
            <a:pPr algn="ctr">
              <a:lnSpc>
                <a:spcPct val="90000"/>
              </a:lnSpc>
              <a:spcAft>
                <a:spcPts val="588"/>
              </a:spcAft>
            </a:pPr>
            <a:r>
              <a:rPr lang="en-GB" sz="1765" dirty="0">
                <a:gradFill>
                  <a:gsLst>
                    <a:gs pos="2917">
                      <a:schemeClr val="tx1"/>
                    </a:gs>
                    <a:gs pos="30000">
                      <a:schemeClr val="tx1"/>
                    </a:gs>
                  </a:gsLst>
                  <a:lin ang="5400000" scaled="0"/>
                </a:gradFill>
              </a:rPr>
              <a:t>API</a:t>
            </a:r>
          </a:p>
        </p:txBody>
      </p:sp>
      <p:pic>
        <p:nvPicPr>
          <p:cNvPr id="54" name="Graphic 53">
            <a:extLst>
              <a:ext uri="{FF2B5EF4-FFF2-40B4-BE49-F238E27FC236}">
                <a16:creationId xmlns:a16="http://schemas.microsoft.com/office/drawing/2014/main" id="{FE2A528C-B5B1-4F69-B476-1DDB9E85CD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51999" y="6293411"/>
            <a:ext cx="414357" cy="331486"/>
          </a:xfrm>
          <a:prstGeom prst="rect">
            <a:avLst/>
          </a:prstGeom>
        </p:spPr>
      </p:pic>
      <p:pic>
        <p:nvPicPr>
          <p:cNvPr id="55" name="Graphic 54">
            <a:extLst>
              <a:ext uri="{FF2B5EF4-FFF2-40B4-BE49-F238E27FC236}">
                <a16:creationId xmlns:a16="http://schemas.microsoft.com/office/drawing/2014/main" id="{DC2E479B-C3CC-492B-BC38-CCD14B6E4F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28707" y="6301730"/>
            <a:ext cx="414357" cy="331486"/>
          </a:xfrm>
          <a:prstGeom prst="rect">
            <a:avLst/>
          </a:prstGeom>
        </p:spPr>
      </p:pic>
      <p:pic>
        <p:nvPicPr>
          <p:cNvPr id="56" name="Graphic 55">
            <a:extLst>
              <a:ext uri="{FF2B5EF4-FFF2-40B4-BE49-F238E27FC236}">
                <a16:creationId xmlns:a16="http://schemas.microsoft.com/office/drawing/2014/main" id="{51E68DBF-F137-456E-8EBE-B095E69779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05414" y="6301730"/>
            <a:ext cx="414357" cy="331486"/>
          </a:xfrm>
          <a:prstGeom prst="rect">
            <a:avLst/>
          </a:prstGeom>
        </p:spPr>
      </p:pic>
      <p:grpSp>
        <p:nvGrpSpPr>
          <p:cNvPr id="58" name="Group 57">
            <a:extLst>
              <a:ext uri="{FF2B5EF4-FFF2-40B4-BE49-F238E27FC236}">
                <a16:creationId xmlns:a16="http://schemas.microsoft.com/office/drawing/2014/main" id="{E4A4DBD1-C8F5-4BF7-AF39-FDEC0F397FFE}"/>
              </a:ext>
            </a:extLst>
          </p:cNvPr>
          <p:cNvGrpSpPr/>
          <p:nvPr/>
        </p:nvGrpSpPr>
        <p:grpSpPr>
          <a:xfrm>
            <a:off x="481357" y="1334538"/>
            <a:ext cx="6278019" cy="2029279"/>
            <a:chOff x="491009" y="1360801"/>
            <a:chExt cx="6403906" cy="2069970"/>
          </a:xfrm>
        </p:grpSpPr>
        <p:sp>
          <p:nvSpPr>
            <p:cNvPr id="59" name="GenericApp_EB3B" title="Icon of an app window">
              <a:extLst>
                <a:ext uri="{FF2B5EF4-FFF2-40B4-BE49-F238E27FC236}">
                  <a16:creationId xmlns:a16="http://schemas.microsoft.com/office/drawing/2014/main" id="{31EF61C0-66FD-4963-995C-2038003A6654}"/>
                </a:ext>
              </a:extLst>
            </p:cNvPr>
            <p:cNvSpPr>
              <a:spLocks noChangeAspect="1" noEditPoints="1"/>
            </p:cNvSpPr>
            <p:nvPr/>
          </p:nvSpPr>
          <p:spPr bwMode="auto">
            <a:xfrm>
              <a:off x="1203869" y="2131285"/>
              <a:ext cx="715298" cy="57246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9" name="boy" title="Icon of a man">
              <a:extLst>
                <a:ext uri="{FF2B5EF4-FFF2-40B4-BE49-F238E27FC236}">
                  <a16:creationId xmlns:a16="http://schemas.microsoft.com/office/drawing/2014/main" id="{391EEC53-E454-4313-B04E-73398E95B462}"/>
                </a:ext>
              </a:extLst>
            </p:cNvPr>
            <p:cNvSpPr>
              <a:spLocks noChangeAspect="1" noEditPoints="1"/>
            </p:cNvSpPr>
            <p:nvPr/>
          </p:nvSpPr>
          <p:spPr bwMode="auto">
            <a:xfrm>
              <a:off x="491009" y="2019689"/>
              <a:ext cx="557607" cy="725773"/>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81" name="globe_2" title="Icon of a sphere made of lines">
              <a:extLst>
                <a:ext uri="{FF2B5EF4-FFF2-40B4-BE49-F238E27FC236}">
                  <a16:creationId xmlns:a16="http://schemas.microsoft.com/office/drawing/2014/main" id="{D08103AB-9CE3-492E-835B-5371C86D1E1E}"/>
                </a:ext>
              </a:extLst>
            </p:cNvPr>
            <p:cNvSpPr>
              <a:spLocks noChangeAspect="1" noEditPoints="1"/>
            </p:cNvSpPr>
            <p:nvPr/>
          </p:nvSpPr>
          <p:spPr bwMode="auto">
            <a:xfrm>
              <a:off x="5999314" y="1871433"/>
              <a:ext cx="478295" cy="478295"/>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83" name="globe_2" title="Icon of a sphere made of lines">
              <a:extLst>
                <a:ext uri="{FF2B5EF4-FFF2-40B4-BE49-F238E27FC236}">
                  <a16:creationId xmlns:a16="http://schemas.microsoft.com/office/drawing/2014/main" id="{EF5872D6-20CF-434A-A244-DF818C03928D}"/>
                </a:ext>
              </a:extLst>
            </p:cNvPr>
            <p:cNvSpPr>
              <a:spLocks noChangeAspect="1" noEditPoints="1"/>
            </p:cNvSpPr>
            <p:nvPr/>
          </p:nvSpPr>
          <p:spPr bwMode="auto">
            <a:xfrm>
              <a:off x="6000789" y="2471561"/>
              <a:ext cx="478295" cy="478295"/>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84" name="TextBox 83">
              <a:extLst>
                <a:ext uri="{FF2B5EF4-FFF2-40B4-BE49-F238E27FC236}">
                  <a16:creationId xmlns:a16="http://schemas.microsoft.com/office/drawing/2014/main" id="{4C8943DA-E85A-4922-BC2F-237CA6C7B182}"/>
                </a:ext>
              </a:extLst>
            </p:cNvPr>
            <p:cNvSpPr txBox="1"/>
            <p:nvPr/>
          </p:nvSpPr>
          <p:spPr>
            <a:xfrm>
              <a:off x="5609442" y="1360801"/>
              <a:ext cx="1285473" cy="572460"/>
            </a:xfrm>
            <a:prstGeom prst="rect">
              <a:avLst/>
            </a:prstGeom>
            <a:noFill/>
          </p:spPr>
          <p:txBody>
            <a:bodyPr wrap="none" lIns="179285" tIns="143428" rIns="179285" bIns="143428" rtlCol="0">
              <a:spAutoFit/>
            </a:bodyPr>
            <a:lstStyle/>
            <a:p>
              <a:pPr>
                <a:lnSpc>
                  <a:spcPct val="90000"/>
                </a:lnSpc>
                <a:spcAft>
                  <a:spcPts val="588"/>
                </a:spcAft>
              </a:pPr>
              <a:r>
                <a:rPr lang="en-GB" sz="1961" dirty="0">
                  <a:gradFill>
                    <a:gsLst>
                      <a:gs pos="2917">
                        <a:schemeClr val="tx1"/>
                      </a:gs>
                      <a:gs pos="30000">
                        <a:schemeClr val="tx1"/>
                      </a:gs>
                    </a:gsLst>
                    <a:lin ang="5400000" scaled="0"/>
                  </a:gradFill>
                </a:rPr>
                <a:t>Services</a:t>
              </a:r>
            </a:p>
          </p:txBody>
        </p:sp>
        <p:sp>
          <p:nvSpPr>
            <p:cNvPr id="89" name="TextBox 88">
              <a:extLst>
                <a:ext uri="{FF2B5EF4-FFF2-40B4-BE49-F238E27FC236}">
                  <a16:creationId xmlns:a16="http://schemas.microsoft.com/office/drawing/2014/main" id="{D9AD16B3-6220-4CA5-AC3A-16B9E39D4C3C}"/>
                </a:ext>
              </a:extLst>
            </p:cNvPr>
            <p:cNvSpPr txBox="1"/>
            <p:nvPr/>
          </p:nvSpPr>
          <p:spPr>
            <a:xfrm>
              <a:off x="801324" y="2858311"/>
              <a:ext cx="990818" cy="572460"/>
            </a:xfrm>
            <a:prstGeom prst="rect">
              <a:avLst/>
            </a:prstGeom>
            <a:noFill/>
          </p:spPr>
          <p:txBody>
            <a:bodyPr wrap="none" lIns="179285" tIns="143428" rIns="179285" bIns="143428" rtlCol="0">
              <a:spAutoFit/>
            </a:bodyPr>
            <a:lstStyle/>
            <a:p>
              <a:pPr algn="ctr">
                <a:lnSpc>
                  <a:spcPct val="90000"/>
                </a:lnSpc>
                <a:spcAft>
                  <a:spcPts val="588"/>
                </a:spcAft>
              </a:pPr>
              <a:r>
                <a:rPr lang="en-GB" sz="1961" dirty="0">
                  <a:gradFill>
                    <a:gsLst>
                      <a:gs pos="2917">
                        <a:schemeClr val="tx1"/>
                      </a:gs>
                      <a:gs pos="30000">
                        <a:schemeClr val="tx1"/>
                      </a:gs>
                    </a:gsLst>
                    <a:lin ang="5400000" scaled="0"/>
                  </a:gradFill>
                </a:rPr>
                <a:t>Users</a:t>
              </a:r>
            </a:p>
          </p:txBody>
        </p:sp>
        <p:sp>
          <p:nvSpPr>
            <p:cNvPr id="92" name="Arrow: Left-Right 91">
              <a:extLst>
                <a:ext uri="{FF2B5EF4-FFF2-40B4-BE49-F238E27FC236}">
                  <a16:creationId xmlns:a16="http://schemas.microsoft.com/office/drawing/2014/main" id="{EBD9B0FA-1D19-493B-AA10-5E2D53A8B4C9}"/>
                </a:ext>
              </a:extLst>
            </p:cNvPr>
            <p:cNvSpPr/>
            <p:nvPr/>
          </p:nvSpPr>
          <p:spPr bwMode="auto">
            <a:xfrm>
              <a:off x="2021246" y="2011590"/>
              <a:ext cx="3879614" cy="223026"/>
            </a:xfrm>
            <a:prstGeom prst="leftRightArrow">
              <a:avLst/>
            </a:prstGeom>
            <a:solidFill>
              <a:schemeClr val="bg1">
                <a:lumMod val="85000"/>
              </a:schemeClr>
            </a:solidFill>
            <a:ln w="127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Arrow: Left-Right 95">
              <a:extLst>
                <a:ext uri="{FF2B5EF4-FFF2-40B4-BE49-F238E27FC236}">
                  <a16:creationId xmlns:a16="http://schemas.microsoft.com/office/drawing/2014/main" id="{0968A4E1-A62D-432D-9453-D1FDFFA5EDFC}"/>
                </a:ext>
              </a:extLst>
            </p:cNvPr>
            <p:cNvSpPr/>
            <p:nvPr/>
          </p:nvSpPr>
          <p:spPr bwMode="auto">
            <a:xfrm>
              <a:off x="2021246" y="2610572"/>
              <a:ext cx="3887954" cy="223026"/>
            </a:xfrm>
            <a:prstGeom prst="leftRightArrow">
              <a:avLst/>
            </a:prstGeom>
            <a:solidFill>
              <a:srgbClr val="9DDDFD"/>
            </a:solidFill>
            <a:ln w="1270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9" name="Group 98">
            <a:extLst>
              <a:ext uri="{FF2B5EF4-FFF2-40B4-BE49-F238E27FC236}">
                <a16:creationId xmlns:a16="http://schemas.microsoft.com/office/drawing/2014/main" id="{706688EE-0098-4E4E-9197-9446A452BA5D}"/>
              </a:ext>
            </a:extLst>
          </p:cNvPr>
          <p:cNvGrpSpPr/>
          <p:nvPr/>
        </p:nvGrpSpPr>
        <p:grpSpPr>
          <a:xfrm>
            <a:off x="464804" y="3980411"/>
            <a:ext cx="2801320" cy="2317557"/>
            <a:chOff x="474124" y="4059729"/>
            <a:chExt cx="2857492" cy="2364029"/>
          </a:xfrm>
        </p:grpSpPr>
        <p:sp>
          <p:nvSpPr>
            <p:cNvPr id="100" name="desktop" title="a desktop PC">
              <a:extLst>
                <a:ext uri="{FF2B5EF4-FFF2-40B4-BE49-F238E27FC236}">
                  <a16:creationId xmlns:a16="http://schemas.microsoft.com/office/drawing/2014/main" id="{836DA39A-C4E3-4AB6-BAE9-DF52E084477B}"/>
                </a:ext>
              </a:extLst>
            </p:cNvPr>
            <p:cNvSpPr>
              <a:spLocks noChangeAspect="1" noEditPoints="1"/>
            </p:cNvSpPr>
            <p:nvPr/>
          </p:nvSpPr>
          <p:spPr bwMode="auto">
            <a:xfrm>
              <a:off x="1208322" y="4059729"/>
              <a:ext cx="672652" cy="661669"/>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gradFill>
              </a:endParaRPr>
            </a:p>
          </p:txBody>
        </p:sp>
        <p:grpSp>
          <p:nvGrpSpPr>
            <p:cNvPr id="102" name="Group 101">
              <a:extLst>
                <a:ext uri="{FF2B5EF4-FFF2-40B4-BE49-F238E27FC236}">
                  <a16:creationId xmlns:a16="http://schemas.microsoft.com/office/drawing/2014/main" id="{5CEC283B-61BD-49AB-9568-B7A65E16822E}"/>
                </a:ext>
              </a:extLst>
            </p:cNvPr>
            <p:cNvGrpSpPr/>
            <p:nvPr/>
          </p:nvGrpSpPr>
          <p:grpSpPr>
            <a:xfrm>
              <a:off x="474124" y="4428338"/>
              <a:ext cx="574492" cy="642273"/>
              <a:chOff x="1889989" y="4637848"/>
              <a:chExt cx="327161" cy="365760"/>
            </a:xfrm>
          </p:grpSpPr>
          <p:sp>
            <p:nvSpPr>
              <p:cNvPr id="106" name="people_4" title="Icon of a person">
                <a:extLst>
                  <a:ext uri="{FF2B5EF4-FFF2-40B4-BE49-F238E27FC236}">
                    <a16:creationId xmlns:a16="http://schemas.microsoft.com/office/drawing/2014/main" id="{35FB3B03-ED43-4BAF-B0D4-5F08B30EB59C}"/>
                  </a:ext>
                </a:extLst>
              </p:cNvPr>
              <p:cNvSpPr>
                <a:spLocks noChangeAspect="1" noEditPoints="1"/>
              </p:cNvSpPr>
              <p:nvPr/>
            </p:nvSpPr>
            <p:spPr bwMode="auto">
              <a:xfrm>
                <a:off x="1889989" y="4637848"/>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pic>
            <p:nvPicPr>
              <p:cNvPr id="107" name="Graphic 106" descr="Glasses">
                <a:extLst>
                  <a:ext uri="{FF2B5EF4-FFF2-40B4-BE49-F238E27FC236}">
                    <a16:creationId xmlns:a16="http://schemas.microsoft.com/office/drawing/2014/main" id="{BDC7CA0B-AC73-43DE-91D9-A7BFB1B1BFC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69995" y="4649857"/>
                <a:ext cx="174360" cy="174359"/>
              </a:xfrm>
              <a:prstGeom prst="rect">
                <a:avLst/>
              </a:prstGeom>
            </p:spPr>
          </p:pic>
        </p:grpSp>
        <p:sp>
          <p:nvSpPr>
            <p:cNvPr id="103" name="TextBox 102">
              <a:extLst>
                <a:ext uri="{FF2B5EF4-FFF2-40B4-BE49-F238E27FC236}">
                  <a16:creationId xmlns:a16="http://schemas.microsoft.com/office/drawing/2014/main" id="{E5B30C51-DB52-43EB-A9E6-AC64C4E76D4F}"/>
                </a:ext>
              </a:extLst>
            </p:cNvPr>
            <p:cNvSpPr txBox="1"/>
            <p:nvPr/>
          </p:nvSpPr>
          <p:spPr>
            <a:xfrm>
              <a:off x="478316" y="5495818"/>
              <a:ext cx="1636833" cy="927940"/>
            </a:xfrm>
            <a:prstGeom prst="rect">
              <a:avLst/>
            </a:prstGeom>
            <a:noFill/>
          </p:spPr>
          <p:txBody>
            <a:bodyPr wrap="none" lIns="179285" tIns="143428" rIns="179285" bIns="143428" rtlCol="0">
              <a:spAutoFit/>
            </a:bodyPr>
            <a:lstStyle/>
            <a:p>
              <a:pPr algn="ctr">
                <a:lnSpc>
                  <a:spcPct val="90000"/>
                </a:lnSpc>
                <a:spcAft>
                  <a:spcPts val="588"/>
                </a:spcAft>
              </a:pPr>
              <a:r>
                <a:rPr lang="en-GB" sz="1961" dirty="0">
                  <a:gradFill>
                    <a:gsLst>
                      <a:gs pos="2917">
                        <a:schemeClr val="tx1"/>
                      </a:gs>
                      <a:gs pos="30000">
                        <a:schemeClr val="tx1"/>
                      </a:gs>
                    </a:gsLst>
                    <a:lin ang="5400000" scaled="0"/>
                  </a:gradFill>
                </a:rPr>
                <a:t>Developers</a:t>
              </a:r>
            </a:p>
            <a:p>
              <a:pPr algn="ctr">
                <a:lnSpc>
                  <a:spcPct val="90000"/>
                </a:lnSpc>
                <a:spcAft>
                  <a:spcPts val="588"/>
                </a:spcAft>
              </a:pPr>
              <a:r>
                <a:rPr lang="en-GB" sz="1961" dirty="0">
                  <a:gradFill>
                    <a:gsLst>
                      <a:gs pos="2917">
                        <a:schemeClr val="tx1"/>
                      </a:gs>
                      <a:gs pos="30000">
                        <a:schemeClr val="tx1"/>
                      </a:gs>
                    </a:gsLst>
                    <a:lin ang="5400000" scaled="0"/>
                  </a:gradFill>
                </a:rPr>
                <a:t>&amp; Admins</a:t>
              </a:r>
            </a:p>
          </p:txBody>
        </p:sp>
        <p:sp>
          <p:nvSpPr>
            <p:cNvPr id="104" name="Arrow: Left-Right 103">
              <a:extLst>
                <a:ext uri="{FF2B5EF4-FFF2-40B4-BE49-F238E27FC236}">
                  <a16:creationId xmlns:a16="http://schemas.microsoft.com/office/drawing/2014/main" id="{DAABEFBB-EB45-4CE3-834A-8E405AE00FB6}"/>
                </a:ext>
              </a:extLst>
            </p:cNvPr>
            <p:cNvSpPr/>
            <p:nvPr/>
          </p:nvSpPr>
          <p:spPr bwMode="auto">
            <a:xfrm>
              <a:off x="2021246" y="4354356"/>
              <a:ext cx="1310370" cy="223026"/>
            </a:xfrm>
            <a:prstGeom prst="leftRightArrow">
              <a:avLst/>
            </a:prstGeom>
            <a:solidFill>
              <a:schemeClr val="bg1"/>
            </a:solidFill>
            <a:ln w="1270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Website" title="Icon of multiple app windows">
              <a:extLst>
                <a:ext uri="{FF2B5EF4-FFF2-40B4-BE49-F238E27FC236}">
                  <a16:creationId xmlns:a16="http://schemas.microsoft.com/office/drawing/2014/main" id="{EEA43723-9113-4363-98D1-9115A4D41307}"/>
                </a:ext>
              </a:extLst>
            </p:cNvPr>
            <p:cNvSpPr>
              <a:spLocks noChangeAspect="1" noEditPoints="1"/>
            </p:cNvSpPr>
            <p:nvPr/>
          </p:nvSpPr>
          <p:spPr bwMode="auto">
            <a:xfrm>
              <a:off x="1186864" y="4833543"/>
              <a:ext cx="714572" cy="626123"/>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pic>
        <p:nvPicPr>
          <p:cNvPr id="108" name="Picture 107">
            <a:extLst>
              <a:ext uri="{FF2B5EF4-FFF2-40B4-BE49-F238E27FC236}">
                <a16:creationId xmlns:a16="http://schemas.microsoft.com/office/drawing/2014/main" id="{1CF1ACCF-FB63-4280-AF9E-BD6229A77DC3}"/>
              </a:ext>
            </a:extLst>
          </p:cNvPr>
          <p:cNvPicPr>
            <a:picLocks noChangeAspect="1"/>
          </p:cNvPicPr>
          <p:nvPr/>
        </p:nvPicPr>
        <p:blipFill>
          <a:blip r:embed="rId7"/>
          <a:stretch>
            <a:fillRect/>
          </a:stretch>
        </p:blipFill>
        <p:spPr>
          <a:xfrm>
            <a:off x="2788099" y="1233313"/>
            <a:ext cx="478025" cy="478025"/>
          </a:xfrm>
          <a:prstGeom prst="rect">
            <a:avLst/>
          </a:prstGeom>
        </p:spPr>
      </p:pic>
      <p:sp>
        <p:nvSpPr>
          <p:cNvPr id="109" name="Processing_E9F5" title="Icon of two interlocked gears">
            <a:extLst>
              <a:ext uri="{FF2B5EF4-FFF2-40B4-BE49-F238E27FC236}">
                <a16:creationId xmlns:a16="http://schemas.microsoft.com/office/drawing/2014/main" id="{26BC0CDF-CC75-4E6A-9B64-12E4DCA61C05}"/>
              </a:ext>
            </a:extLst>
          </p:cNvPr>
          <p:cNvSpPr>
            <a:spLocks noChangeAspect="1" noEditPoints="1"/>
          </p:cNvSpPr>
          <p:nvPr/>
        </p:nvSpPr>
        <p:spPr bwMode="auto">
          <a:xfrm>
            <a:off x="4273133" y="3888036"/>
            <a:ext cx="515289" cy="448783"/>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0" name="TextBox 109">
            <a:extLst>
              <a:ext uri="{FF2B5EF4-FFF2-40B4-BE49-F238E27FC236}">
                <a16:creationId xmlns:a16="http://schemas.microsoft.com/office/drawing/2014/main" id="{63A70583-129B-4FE3-A172-A86DF5F2E201}"/>
              </a:ext>
            </a:extLst>
          </p:cNvPr>
          <p:cNvSpPr txBox="1"/>
          <p:nvPr/>
        </p:nvSpPr>
        <p:spPr>
          <a:xfrm>
            <a:off x="4869117" y="3930794"/>
            <a:ext cx="1037182" cy="363268"/>
          </a:xfrm>
          <a:prstGeom prst="rect">
            <a:avLst/>
          </a:prstGeom>
          <a:noFill/>
        </p:spPr>
        <p:txBody>
          <a:bodyPr wrap="none" lIns="0" tIns="0" rIns="0" bIns="0" rtlCol="0" anchor="ctr">
            <a:noAutofit/>
          </a:bodyPr>
          <a:lstStyle/>
          <a:p>
            <a:pPr algn="ctr">
              <a:lnSpc>
                <a:spcPct val="90000"/>
              </a:lnSpc>
              <a:spcAft>
                <a:spcPts val="588"/>
              </a:spcAft>
            </a:pPr>
            <a:r>
              <a:rPr lang="en-GB" sz="1765" dirty="0">
                <a:gradFill>
                  <a:gsLst>
                    <a:gs pos="2917">
                      <a:schemeClr val="tx1"/>
                    </a:gs>
                    <a:gs pos="30000">
                      <a:schemeClr val="tx1"/>
                    </a:gs>
                  </a:gsLst>
                  <a:lin ang="5400000" scaled="0"/>
                </a:gradFill>
              </a:rPr>
              <a:t>Controller</a:t>
            </a:r>
          </a:p>
          <a:p>
            <a:pPr algn="ctr">
              <a:lnSpc>
                <a:spcPct val="90000"/>
              </a:lnSpc>
              <a:spcAft>
                <a:spcPts val="588"/>
              </a:spcAft>
            </a:pPr>
            <a:r>
              <a:rPr lang="en-GB" sz="1765" dirty="0">
                <a:gradFill>
                  <a:gsLst>
                    <a:gs pos="2917">
                      <a:schemeClr val="tx1"/>
                    </a:gs>
                    <a:gs pos="30000">
                      <a:schemeClr val="tx1"/>
                    </a:gs>
                  </a:gsLst>
                  <a:lin ang="5400000" scaled="0"/>
                </a:gradFill>
              </a:rPr>
              <a:t>Scheduler</a:t>
            </a:r>
          </a:p>
        </p:txBody>
      </p:sp>
      <p:grpSp>
        <p:nvGrpSpPr>
          <p:cNvPr id="111" name="Group 110">
            <a:extLst>
              <a:ext uri="{FF2B5EF4-FFF2-40B4-BE49-F238E27FC236}">
                <a16:creationId xmlns:a16="http://schemas.microsoft.com/office/drawing/2014/main" id="{DA1A3206-14E7-48F0-9FD7-D649C1D1F90E}"/>
              </a:ext>
            </a:extLst>
          </p:cNvPr>
          <p:cNvGrpSpPr/>
          <p:nvPr/>
        </p:nvGrpSpPr>
        <p:grpSpPr>
          <a:xfrm>
            <a:off x="6519555" y="1432224"/>
            <a:ext cx="4357316" cy="3985159"/>
            <a:chOff x="6519555" y="1432224"/>
            <a:chExt cx="4357316" cy="3985159"/>
          </a:xfrm>
        </p:grpSpPr>
        <p:grpSp>
          <p:nvGrpSpPr>
            <p:cNvPr id="112" name="Group 111">
              <a:extLst>
                <a:ext uri="{FF2B5EF4-FFF2-40B4-BE49-F238E27FC236}">
                  <a16:creationId xmlns:a16="http://schemas.microsoft.com/office/drawing/2014/main" id="{BE54422D-B090-4D06-8661-5C425E8D5E8D}"/>
                </a:ext>
              </a:extLst>
            </p:cNvPr>
            <p:cNvGrpSpPr/>
            <p:nvPr/>
          </p:nvGrpSpPr>
          <p:grpSpPr>
            <a:xfrm>
              <a:off x="6519555" y="1432224"/>
              <a:ext cx="4357316" cy="3985159"/>
              <a:chOff x="6650285" y="1460446"/>
              <a:chExt cx="4444689" cy="4065069"/>
            </a:xfrm>
          </p:grpSpPr>
          <p:sp>
            <p:nvSpPr>
              <p:cNvPr id="114" name="Rectangle: Rounded Corners 113">
                <a:extLst>
                  <a:ext uri="{FF2B5EF4-FFF2-40B4-BE49-F238E27FC236}">
                    <a16:creationId xmlns:a16="http://schemas.microsoft.com/office/drawing/2014/main" id="{52B5C23B-49C4-44C2-9AC3-0FDA03FBAB9D}"/>
                  </a:ext>
                </a:extLst>
              </p:cNvPr>
              <p:cNvSpPr/>
              <p:nvPr/>
            </p:nvSpPr>
            <p:spPr bwMode="auto">
              <a:xfrm>
                <a:off x="7170538" y="1460448"/>
                <a:ext cx="3924436" cy="4053039"/>
              </a:xfrm>
              <a:prstGeom prst="roundRect">
                <a:avLst>
                  <a:gd name="adj" fmla="val 939"/>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b="1" dirty="0">
                    <a:solidFill>
                      <a:srgbClr val="1E76CA"/>
                    </a:solidFill>
                    <a:ea typeface="Segoe UI" pitchFamily="34" charset="0"/>
                    <a:cs typeface="Segoe UI" pitchFamily="34" charset="0"/>
                  </a:rPr>
                  <a:t>Node Cluster</a:t>
                </a:r>
              </a:p>
            </p:txBody>
          </p:sp>
          <p:sp>
            <p:nvSpPr>
              <p:cNvPr id="115" name="Left Brace 114">
                <a:extLst>
                  <a:ext uri="{FF2B5EF4-FFF2-40B4-BE49-F238E27FC236}">
                    <a16:creationId xmlns:a16="http://schemas.microsoft.com/office/drawing/2014/main" id="{D4A345FD-344F-46A5-9EC2-CF88E833EE92}"/>
                  </a:ext>
                </a:extLst>
              </p:cNvPr>
              <p:cNvSpPr/>
              <p:nvPr/>
            </p:nvSpPr>
            <p:spPr>
              <a:xfrm>
                <a:off x="6650285" y="1460446"/>
                <a:ext cx="419946" cy="4053037"/>
              </a:xfrm>
              <a:prstGeom prst="leftBrace">
                <a:avLst>
                  <a:gd name="adj1" fmla="val 38575"/>
                  <a:gd name="adj2" fmla="val 62601"/>
                </a:avLst>
              </a:prstGeom>
              <a:ln w="1905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765" b="1"/>
              </a:p>
            </p:txBody>
          </p:sp>
          <p:sp>
            <p:nvSpPr>
              <p:cNvPr id="116" name="network_3" title="Icon of a server connected to a network">
                <a:extLst>
                  <a:ext uri="{FF2B5EF4-FFF2-40B4-BE49-F238E27FC236}">
                    <a16:creationId xmlns:a16="http://schemas.microsoft.com/office/drawing/2014/main" id="{6C77D337-297C-450F-94D3-BFC704FCBAAA}"/>
                  </a:ext>
                </a:extLst>
              </p:cNvPr>
              <p:cNvSpPr>
                <a:spLocks noChangeAspect="1" noEditPoints="1"/>
              </p:cNvSpPr>
              <p:nvPr/>
            </p:nvSpPr>
            <p:spPr bwMode="auto">
              <a:xfrm>
                <a:off x="7919113" y="4378399"/>
                <a:ext cx="576370" cy="598118"/>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b="1" dirty="0"/>
              </a:p>
            </p:txBody>
          </p:sp>
          <p:sp>
            <p:nvSpPr>
              <p:cNvPr id="117" name="network_3" title="Icon of a server connected to a network">
                <a:extLst>
                  <a:ext uri="{FF2B5EF4-FFF2-40B4-BE49-F238E27FC236}">
                    <a16:creationId xmlns:a16="http://schemas.microsoft.com/office/drawing/2014/main" id="{14A57B8A-BB4E-4953-B403-1924ADA18AF0}"/>
                  </a:ext>
                </a:extLst>
              </p:cNvPr>
              <p:cNvSpPr>
                <a:spLocks noChangeAspect="1" noEditPoints="1"/>
              </p:cNvSpPr>
              <p:nvPr/>
            </p:nvSpPr>
            <p:spPr bwMode="auto">
              <a:xfrm>
                <a:off x="8505180" y="4378399"/>
                <a:ext cx="576370" cy="598118"/>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b="1" dirty="0"/>
              </a:p>
            </p:txBody>
          </p:sp>
          <p:sp>
            <p:nvSpPr>
              <p:cNvPr id="118" name="network_3" title="Icon of a server connected to a network">
                <a:extLst>
                  <a:ext uri="{FF2B5EF4-FFF2-40B4-BE49-F238E27FC236}">
                    <a16:creationId xmlns:a16="http://schemas.microsoft.com/office/drawing/2014/main" id="{A083DDBD-8263-4CF1-BFA4-A189AF1A250D}"/>
                  </a:ext>
                </a:extLst>
              </p:cNvPr>
              <p:cNvSpPr>
                <a:spLocks noChangeAspect="1" noEditPoints="1"/>
              </p:cNvSpPr>
              <p:nvPr/>
            </p:nvSpPr>
            <p:spPr bwMode="auto">
              <a:xfrm>
                <a:off x="9081279" y="4378399"/>
                <a:ext cx="576370" cy="598118"/>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b="1" dirty="0"/>
              </a:p>
            </p:txBody>
          </p:sp>
          <p:sp>
            <p:nvSpPr>
              <p:cNvPr id="119" name="network_3" title="Icon of a server connected to a network">
                <a:extLst>
                  <a:ext uri="{FF2B5EF4-FFF2-40B4-BE49-F238E27FC236}">
                    <a16:creationId xmlns:a16="http://schemas.microsoft.com/office/drawing/2014/main" id="{126F7CC2-49CA-4E57-A022-E77AD878B9A3}"/>
                  </a:ext>
                </a:extLst>
              </p:cNvPr>
              <p:cNvSpPr>
                <a:spLocks noChangeAspect="1" noEditPoints="1"/>
              </p:cNvSpPr>
              <p:nvPr/>
            </p:nvSpPr>
            <p:spPr bwMode="auto">
              <a:xfrm>
                <a:off x="9660983" y="4378399"/>
                <a:ext cx="576370" cy="598118"/>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b="1" dirty="0"/>
              </a:p>
            </p:txBody>
          </p:sp>
          <p:sp>
            <p:nvSpPr>
              <p:cNvPr id="120" name="TextBox 119">
                <a:extLst>
                  <a:ext uri="{FF2B5EF4-FFF2-40B4-BE49-F238E27FC236}">
                    <a16:creationId xmlns:a16="http://schemas.microsoft.com/office/drawing/2014/main" id="{677DFBBA-D970-411D-A0A7-E5221D0576D1}"/>
                  </a:ext>
                </a:extLst>
              </p:cNvPr>
              <p:cNvSpPr txBox="1"/>
              <p:nvPr/>
            </p:nvSpPr>
            <p:spPr>
              <a:xfrm>
                <a:off x="8506074" y="4897657"/>
                <a:ext cx="1294824" cy="627858"/>
              </a:xfrm>
              <a:prstGeom prst="rect">
                <a:avLst/>
              </a:prstGeom>
              <a:noFill/>
            </p:spPr>
            <p:txBody>
              <a:bodyPr wrap="none" lIns="179285" tIns="143428" rIns="179285" bIns="143428" rtlCol="0">
                <a:spAutoFit/>
              </a:bodyPr>
              <a:lstStyle/>
              <a:p>
                <a:pPr>
                  <a:lnSpc>
                    <a:spcPct val="90000"/>
                  </a:lnSpc>
                  <a:spcAft>
                    <a:spcPts val="588"/>
                  </a:spcAft>
                </a:pPr>
                <a:r>
                  <a:rPr lang="en-GB" sz="2353" b="1" dirty="0">
                    <a:gradFill>
                      <a:gsLst>
                        <a:gs pos="2917">
                          <a:schemeClr val="tx1"/>
                        </a:gs>
                        <a:gs pos="30000">
                          <a:schemeClr val="tx1"/>
                        </a:gs>
                      </a:gsLst>
                      <a:lin ang="5400000" scaled="0"/>
                    </a:gradFill>
                  </a:rPr>
                  <a:t>Nodes</a:t>
                </a:r>
              </a:p>
            </p:txBody>
          </p:sp>
        </p:grpSp>
        <p:pic>
          <p:nvPicPr>
            <p:cNvPr id="113" name="Graphic 112">
              <a:extLst>
                <a:ext uri="{FF2B5EF4-FFF2-40B4-BE49-F238E27FC236}">
                  <a16:creationId xmlns:a16="http://schemas.microsoft.com/office/drawing/2014/main" id="{A4B3AD3C-F470-4F50-BE75-C4E6F05D5D6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028984" y="3748576"/>
              <a:ext cx="1915577" cy="539427"/>
            </a:xfrm>
            <a:prstGeom prst="rect">
              <a:avLst/>
            </a:prstGeom>
          </p:spPr>
        </p:pic>
      </p:grpSp>
      <p:sp>
        <p:nvSpPr>
          <p:cNvPr id="121" name="TextBox 120">
            <a:extLst>
              <a:ext uri="{FF2B5EF4-FFF2-40B4-BE49-F238E27FC236}">
                <a16:creationId xmlns:a16="http://schemas.microsoft.com/office/drawing/2014/main" id="{3A47942E-34A7-43EF-B48A-E07E4A06D7A1}"/>
              </a:ext>
            </a:extLst>
          </p:cNvPr>
          <p:cNvSpPr txBox="1"/>
          <p:nvPr/>
        </p:nvSpPr>
        <p:spPr>
          <a:xfrm>
            <a:off x="9724038" y="2304024"/>
            <a:ext cx="1003240" cy="615522"/>
          </a:xfrm>
          <a:prstGeom prst="rect">
            <a:avLst/>
          </a:prstGeom>
          <a:noFill/>
        </p:spPr>
        <p:txBody>
          <a:bodyPr wrap="none" lIns="179285" tIns="143428" rIns="179285" bIns="143428" rtlCol="0">
            <a:spAutoFit/>
          </a:bodyPr>
          <a:lstStyle/>
          <a:p>
            <a:pPr>
              <a:lnSpc>
                <a:spcPct val="90000"/>
              </a:lnSpc>
              <a:spcAft>
                <a:spcPts val="588"/>
              </a:spcAft>
            </a:pPr>
            <a:r>
              <a:rPr lang="en-GB" sz="2353" dirty="0">
                <a:gradFill>
                  <a:gsLst>
                    <a:gs pos="2917">
                      <a:schemeClr val="tx1"/>
                    </a:gs>
                    <a:gs pos="30000">
                      <a:schemeClr val="tx1"/>
                    </a:gs>
                  </a:gsLst>
                  <a:lin ang="5400000" scaled="0"/>
                </a:gradFill>
              </a:rPr>
              <a:t>Pods</a:t>
            </a:r>
          </a:p>
        </p:txBody>
      </p:sp>
      <p:sp>
        <p:nvSpPr>
          <p:cNvPr id="122" name="3D" title="Icon of a 3D box with square points on each corner">
            <a:extLst>
              <a:ext uri="{FF2B5EF4-FFF2-40B4-BE49-F238E27FC236}">
                <a16:creationId xmlns:a16="http://schemas.microsoft.com/office/drawing/2014/main" id="{E11616CB-ED24-40A9-B05D-D1ED23A4CD53}"/>
              </a:ext>
            </a:extLst>
          </p:cNvPr>
          <p:cNvSpPr>
            <a:spLocks noChangeAspect="1" noEditPoints="1"/>
          </p:cNvSpPr>
          <p:nvPr/>
        </p:nvSpPr>
        <p:spPr bwMode="auto">
          <a:xfrm>
            <a:off x="7384135" y="2027194"/>
            <a:ext cx="817442" cy="874082"/>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3" name="3D" title="Icon of a 3D box with square points on each corner">
            <a:extLst>
              <a:ext uri="{FF2B5EF4-FFF2-40B4-BE49-F238E27FC236}">
                <a16:creationId xmlns:a16="http://schemas.microsoft.com/office/drawing/2014/main" id="{B8165B1F-5C91-4015-BFDD-E6D404F48D17}"/>
              </a:ext>
            </a:extLst>
          </p:cNvPr>
          <p:cNvSpPr>
            <a:spLocks noChangeAspect="1" noEditPoints="1"/>
          </p:cNvSpPr>
          <p:nvPr/>
        </p:nvSpPr>
        <p:spPr bwMode="auto">
          <a:xfrm>
            <a:off x="8954280" y="2349629"/>
            <a:ext cx="686048" cy="733584"/>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4" name="3D" title="Icon of a 3D box with square points on each corner">
            <a:extLst>
              <a:ext uri="{FF2B5EF4-FFF2-40B4-BE49-F238E27FC236}">
                <a16:creationId xmlns:a16="http://schemas.microsoft.com/office/drawing/2014/main" id="{0DFD572B-6831-4443-A1C0-4FC03CB31BDE}"/>
              </a:ext>
            </a:extLst>
          </p:cNvPr>
          <p:cNvSpPr>
            <a:spLocks noChangeAspect="1" noEditPoints="1"/>
          </p:cNvSpPr>
          <p:nvPr/>
        </p:nvSpPr>
        <p:spPr bwMode="auto">
          <a:xfrm>
            <a:off x="8005215" y="2766696"/>
            <a:ext cx="817442" cy="874082"/>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5" name="3D" title="Icon of a 3D box with square points on each corner">
            <a:extLst>
              <a:ext uri="{FF2B5EF4-FFF2-40B4-BE49-F238E27FC236}">
                <a16:creationId xmlns:a16="http://schemas.microsoft.com/office/drawing/2014/main" id="{98B77480-31FC-4BBF-9A9A-4421F864F0EF}"/>
              </a:ext>
            </a:extLst>
          </p:cNvPr>
          <p:cNvSpPr>
            <a:spLocks noChangeAspect="1" noEditPoints="1"/>
          </p:cNvSpPr>
          <p:nvPr/>
        </p:nvSpPr>
        <p:spPr bwMode="auto">
          <a:xfrm>
            <a:off x="9093419" y="3206307"/>
            <a:ext cx="470001" cy="502566"/>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6" name="3D" title="Icon of a 3D box with square points on each corner">
            <a:extLst>
              <a:ext uri="{FF2B5EF4-FFF2-40B4-BE49-F238E27FC236}">
                <a16:creationId xmlns:a16="http://schemas.microsoft.com/office/drawing/2014/main" id="{53E2CDA2-3578-4E14-B119-FB958959D502}"/>
              </a:ext>
            </a:extLst>
          </p:cNvPr>
          <p:cNvSpPr>
            <a:spLocks noChangeAspect="1" noEditPoints="1"/>
          </p:cNvSpPr>
          <p:nvPr/>
        </p:nvSpPr>
        <p:spPr bwMode="auto">
          <a:xfrm>
            <a:off x="9503916" y="3206307"/>
            <a:ext cx="470001" cy="502566"/>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 name="TextBox 3">
            <a:extLst>
              <a:ext uri="{FF2B5EF4-FFF2-40B4-BE49-F238E27FC236}">
                <a16:creationId xmlns:a16="http://schemas.microsoft.com/office/drawing/2014/main" id="{C5C49FF4-965C-4E58-AEFC-29B16F448827}"/>
              </a:ext>
            </a:extLst>
          </p:cNvPr>
          <p:cNvSpPr txBox="1"/>
          <p:nvPr/>
        </p:nvSpPr>
        <p:spPr>
          <a:xfrm>
            <a:off x="8530411" y="2021204"/>
            <a:ext cx="1871731" cy="215444"/>
          </a:xfrm>
          <a:prstGeom prst="rect">
            <a:avLst/>
          </a:prstGeom>
        </p:spPr>
        <p:txBody>
          <a:bodyPr wrap="none" lIns="0" tIns="0" rIns="0" bIns="0" rtlCol="0" anchor="t" anchorCtr="0">
            <a:spAutoFit/>
          </a:bodyPr>
          <a:lstStyle/>
          <a:p>
            <a:r>
              <a:rPr lang="en-GB" sz="1400" dirty="0">
                <a:solidFill>
                  <a:schemeClr val="tx1">
                    <a:lumMod val="65000"/>
                    <a:lumOff val="35000"/>
                  </a:schemeClr>
                </a:solidFill>
              </a:rPr>
              <a:t>( your apps/workloads )</a:t>
            </a:r>
          </a:p>
        </p:txBody>
      </p:sp>
    </p:spTree>
    <p:extLst>
      <p:ext uri="{BB962C8B-B14F-4D97-AF65-F5344CB8AC3E}">
        <p14:creationId xmlns:p14="http://schemas.microsoft.com/office/powerpoint/2010/main" val="923111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1000"/>
                                        <p:tgtEl>
                                          <p:spTgt spid="49"/>
                                        </p:tgtEl>
                                      </p:cBhvr>
                                    </p:animEffect>
                                    <p:anim calcmode="lin" valueType="num">
                                      <p:cBhvr>
                                        <p:cTn id="13" dur="1000" fill="hold"/>
                                        <p:tgtEl>
                                          <p:spTgt spid="49"/>
                                        </p:tgtEl>
                                        <p:attrNameLst>
                                          <p:attrName>ppt_x</p:attrName>
                                        </p:attrNameLst>
                                      </p:cBhvr>
                                      <p:tavLst>
                                        <p:tav tm="0">
                                          <p:val>
                                            <p:strVal val="#ppt_x"/>
                                          </p:val>
                                        </p:tav>
                                        <p:tav tm="100000">
                                          <p:val>
                                            <p:strVal val="#ppt_x"/>
                                          </p:val>
                                        </p:tav>
                                      </p:tavLst>
                                    </p:anim>
                                    <p:anim calcmode="lin" valueType="num">
                                      <p:cBhvr>
                                        <p:cTn id="14" dur="1000" fill="hold"/>
                                        <p:tgtEl>
                                          <p:spTgt spid="4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1000"/>
                                        <p:tgtEl>
                                          <p:spTgt spid="54"/>
                                        </p:tgtEl>
                                      </p:cBhvr>
                                    </p:animEffect>
                                    <p:anim calcmode="lin" valueType="num">
                                      <p:cBhvr>
                                        <p:cTn id="18" dur="1000" fill="hold"/>
                                        <p:tgtEl>
                                          <p:spTgt spid="54"/>
                                        </p:tgtEl>
                                        <p:attrNameLst>
                                          <p:attrName>ppt_x</p:attrName>
                                        </p:attrNameLst>
                                      </p:cBhvr>
                                      <p:tavLst>
                                        <p:tav tm="0">
                                          <p:val>
                                            <p:strVal val="#ppt_x"/>
                                          </p:val>
                                        </p:tav>
                                        <p:tav tm="100000">
                                          <p:val>
                                            <p:strVal val="#ppt_x"/>
                                          </p:val>
                                        </p:tav>
                                      </p:tavLst>
                                    </p:anim>
                                    <p:anim calcmode="lin" valueType="num">
                                      <p:cBhvr>
                                        <p:cTn id="19" dur="1000" fill="hold"/>
                                        <p:tgtEl>
                                          <p:spTgt spid="5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1000"/>
                                        <p:tgtEl>
                                          <p:spTgt spid="55"/>
                                        </p:tgtEl>
                                      </p:cBhvr>
                                    </p:animEffect>
                                    <p:anim calcmode="lin" valueType="num">
                                      <p:cBhvr>
                                        <p:cTn id="23" dur="1000" fill="hold"/>
                                        <p:tgtEl>
                                          <p:spTgt spid="55"/>
                                        </p:tgtEl>
                                        <p:attrNameLst>
                                          <p:attrName>ppt_x</p:attrName>
                                        </p:attrNameLst>
                                      </p:cBhvr>
                                      <p:tavLst>
                                        <p:tav tm="0">
                                          <p:val>
                                            <p:strVal val="#ppt_x"/>
                                          </p:val>
                                        </p:tav>
                                        <p:tav tm="100000">
                                          <p:val>
                                            <p:strVal val="#ppt_x"/>
                                          </p:val>
                                        </p:tav>
                                      </p:tavLst>
                                    </p:anim>
                                    <p:anim calcmode="lin" valueType="num">
                                      <p:cBhvr>
                                        <p:cTn id="24" dur="1000" fill="hold"/>
                                        <p:tgtEl>
                                          <p:spTgt spid="5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1000"/>
                                        <p:tgtEl>
                                          <p:spTgt spid="56"/>
                                        </p:tgtEl>
                                      </p:cBhvr>
                                    </p:animEffect>
                                    <p:anim calcmode="lin" valueType="num">
                                      <p:cBhvr>
                                        <p:cTn id="28" dur="1000" fill="hold"/>
                                        <p:tgtEl>
                                          <p:spTgt spid="56"/>
                                        </p:tgtEl>
                                        <p:attrNameLst>
                                          <p:attrName>ppt_x</p:attrName>
                                        </p:attrNameLst>
                                      </p:cBhvr>
                                      <p:tavLst>
                                        <p:tav tm="0">
                                          <p:val>
                                            <p:strVal val="#ppt_x"/>
                                          </p:val>
                                        </p:tav>
                                        <p:tav tm="100000">
                                          <p:val>
                                            <p:strVal val="#ppt_x"/>
                                          </p:val>
                                        </p:tav>
                                      </p:tavLst>
                                    </p:anim>
                                    <p:anim calcmode="lin" valueType="num">
                                      <p:cBhvr>
                                        <p:cTn id="29"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11"/>
                                        </p:tgtEl>
                                        <p:attrNameLst>
                                          <p:attrName>style.visibility</p:attrName>
                                        </p:attrNameLst>
                                      </p:cBhvr>
                                      <p:to>
                                        <p:strVal val="visible"/>
                                      </p:to>
                                    </p:set>
                                    <p:animEffect transition="in" filter="wipe(left)">
                                      <p:cBhvr>
                                        <p:cTn id="34" dur="500"/>
                                        <p:tgtEl>
                                          <p:spTgt spid="111"/>
                                        </p:tgtEl>
                                      </p:cBhvr>
                                    </p:animEffect>
                                  </p:childTnLst>
                                </p:cTn>
                              </p:par>
                            </p:childTnLst>
                          </p:cTn>
                        </p:par>
                      </p:childTnLst>
                    </p:cTn>
                  </p:par>
                  <p:par>
                    <p:cTn id="35" fill="hold">
                      <p:stCondLst>
                        <p:cond delay="indefinite"/>
                      </p:stCondLst>
                      <p:childTnLst>
                        <p:par>
                          <p:cTn id="36" fill="hold">
                            <p:stCondLst>
                              <p:cond delay="0"/>
                            </p:stCondLst>
                            <p:childTnLst>
                              <p:par>
                                <p:cTn id="37" presetID="21" presetClass="entr" presetSubtype="1" fill="hold" grpId="0" nodeType="clickEffect">
                                  <p:stCondLst>
                                    <p:cond delay="0"/>
                                  </p:stCondLst>
                                  <p:childTnLst>
                                    <p:set>
                                      <p:cBhvr>
                                        <p:cTn id="38" dur="1" fill="hold">
                                          <p:stCondLst>
                                            <p:cond delay="0"/>
                                          </p:stCondLst>
                                        </p:cTn>
                                        <p:tgtEl>
                                          <p:spTgt spid="122"/>
                                        </p:tgtEl>
                                        <p:attrNameLst>
                                          <p:attrName>style.visibility</p:attrName>
                                        </p:attrNameLst>
                                      </p:cBhvr>
                                      <p:to>
                                        <p:strVal val="visible"/>
                                      </p:to>
                                    </p:set>
                                    <p:animEffect transition="in" filter="wheel(1)">
                                      <p:cBhvr>
                                        <p:cTn id="39" dur="2000"/>
                                        <p:tgtEl>
                                          <p:spTgt spid="122"/>
                                        </p:tgtEl>
                                      </p:cBhvr>
                                    </p:animEffect>
                                  </p:childTnLst>
                                </p:cTn>
                              </p:par>
                              <p:par>
                                <p:cTn id="40" presetID="21" presetClass="entr" presetSubtype="1" fill="hold" grpId="0" nodeType="withEffect">
                                  <p:stCondLst>
                                    <p:cond delay="0"/>
                                  </p:stCondLst>
                                  <p:childTnLst>
                                    <p:set>
                                      <p:cBhvr>
                                        <p:cTn id="41" dur="1" fill="hold">
                                          <p:stCondLst>
                                            <p:cond delay="0"/>
                                          </p:stCondLst>
                                        </p:cTn>
                                        <p:tgtEl>
                                          <p:spTgt spid="123"/>
                                        </p:tgtEl>
                                        <p:attrNameLst>
                                          <p:attrName>style.visibility</p:attrName>
                                        </p:attrNameLst>
                                      </p:cBhvr>
                                      <p:to>
                                        <p:strVal val="visible"/>
                                      </p:to>
                                    </p:set>
                                    <p:animEffect transition="in" filter="wheel(1)">
                                      <p:cBhvr>
                                        <p:cTn id="42" dur="2000"/>
                                        <p:tgtEl>
                                          <p:spTgt spid="123"/>
                                        </p:tgtEl>
                                      </p:cBhvr>
                                    </p:animEffect>
                                  </p:childTnLst>
                                </p:cTn>
                              </p:par>
                              <p:par>
                                <p:cTn id="43" presetID="21" presetClass="entr" presetSubtype="1" fill="hold" grpId="0" nodeType="withEffect">
                                  <p:stCondLst>
                                    <p:cond delay="0"/>
                                  </p:stCondLst>
                                  <p:childTnLst>
                                    <p:set>
                                      <p:cBhvr>
                                        <p:cTn id="44" dur="1" fill="hold">
                                          <p:stCondLst>
                                            <p:cond delay="0"/>
                                          </p:stCondLst>
                                        </p:cTn>
                                        <p:tgtEl>
                                          <p:spTgt spid="124"/>
                                        </p:tgtEl>
                                        <p:attrNameLst>
                                          <p:attrName>style.visibility</p:attrName>
                                        </p:attrNameLst>
                                      </p:cBhvr>
                                      <p:to>
                                        <p:strVal val="visible"/>
                                      </p:to>
                                    </p:set>
                                    <p:animEffect transition="in" filter="wheel(1)">
                                      <p:cBhvr>
                                        <p:cTn id="45" dur="2000"/>
                                        <p:tgtEl>
                                          <p:spTgt spid="124"/>
                                        </p:tgtEl>
                                      </p:cBhvr>
                                    </p:animEffect>
                                  </p:childTnLst>
                                </p:cTn>
                              </p:par>
                              <p:par>
                                <p:cTn id="46" presetID="21" presetClass="entr" presetSubtype="1" fill="hold" grpId="0" nodeType="withEffect">
                                  <p:stCondLst>
                                    <p:cond delay="0"/>
                                  </p:stCondLst>
                                  <p:childTnLst>
                                    <p:set>
                                      <p:cBhvr>
                                        <p:cTn id="47" dur="1" fill="hold">
                                          <p:stCondLst>
                                            <p:cond delay="0"/>
                                          </p:stCondLst>
                                        </p:cTn>
                                        <p:tgtEl>
                                          <p:spTgt spid="125"/>
                                        </p:tgtEl>
                                        <p:attrNameLst>
                                          <p:attrName>style.visibility</p:attrName>
                                        </p:attrNameLst>
                                      </p:cBhvr>
                                      <p:to>
                                        <p:strVal val="visible"/>
                                      </p:to>
                                    </p:set>
                                    <p:animEffect transition="in" filter="wheel(1)">
                                      <p:cBhvr>
                                        <p:cTn id="48" dur="2000"/>
                                        <p:tgtEl>
                                          <p:spTgt spid="12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1"/>
                                        </p:tgtEl>
                                        <p:attrNameLst>
                                          <p:attrName>style.visibility</p:attrName>
                                        </p:attrNameLst>
                                      </p:cBhvr>
                                      <p:to>
                                        <p:strVal val="visible"/>
                                      </p:to>
                                    </p:set>
                                    <p:animEffect transition="in" filter="fade">
                                      <p:cBhvr>
                                        <p:cTn id="51" dur="500"/>
                                        <p:tgtEl>
                                          <p:spTgt spid="121"/>
                                        </p:tgtEl>
                                      </p:cBhvr>
                                    </p:animEffect>
                                  </p:childTnLst>
                                </p:cTn>
                              </p:par>
                              <p:par>
                                <p:cTn id="52" presetID="21" presetClass="entr" presetSubtype="1" fill="hold" grpId="0" nodeType="withEffect">
                                  <p:stCondLst>
                                    <p:cond delay="0"/>
                                  </p:stCondLst>
                                  <p:childTnLst>
                                    <p:set>
                                      <p:cBhvr>
                                        <p:cTn id="53" dur="1" fill="hold">
                                          <p:stCondLst>
                                            <p:cond delay="0"/>
                                          </p:stCondLst>
                                        </p:cTn>
                                        <p:tgtEl>
                                          <p:spTgt spid="126"/>
                                        </p:tgtEl>
                                        <p:attrNameLst>
                                          <p:attrName>style.visibility</p:attrName>
                                        </p:attrNameLst>
                                      </p:cBhvr>
                                      <p:to>
                                        <p:strVal val="visible"/>
                                      </p:to>
                                    </p:set>
                                    <p:animEffect transition="in" filter="wheel(1)">
                                      <p:cBhvr>
                                        <p:cTn id="54" dur="2000"/>
                                        <p:tgtEl>
                                          <p:spTgt spid="126"/>
                                        </p:tgtEl>
                                      </p:cBhvr>
                                    </p:animEffect>
                                  </p:childTnLst>
                                </p:cTn>
                              </p:par>
                            </p:childTnLst>
                          </p:cTn>
                        </p:par>
                        <p:par>
                          <p:cTn id="55" fill="hold">
                            <p:stCondLst>
                              <p:cond delay="2000"/>
                            </p:stCondLst>
                            <p:childTnLst>
                              <p:par>
                                <p:cTn id="56" presetID="10" presetClass="entr" presetSubtype="0" fill="hold" grpId="0" nodeType="after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fade">
                                      <p:cBhvr>
                                        <p:cTn id="58" dur="500"/>
                                        <p:tgtEl>
                                          <p:spTgt spid="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121" grpId="0"/>
      <p:bldP spid="122" grpId="0" animBg="1"/>
      <p:bldP spid="123" grpId="0" animBg="1"/>
      <p:bldP spid="124" grpId="0" animBg="1"/>
      <p:bldP spid="125" grpId="0" animBg="1"/>
      <p:bldP spid="126" grpId="0" animBg="1"/>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09E5D5AA-AEA9-4092-AC98-990A13D0FD17}"/>
              </a:ext>
            </a:extLst>
          </p:cNvPr>
          <p:cNvGrpSpPr/>
          <p:nvPr/>
        </p:nvGrpSpPr>
        <p:grpSpPr>
          <a:xfrm>
            <a:off x="4843773" y="6157714"/>
            <a:ext cx="1990221" cy="545676"/>
            <a:chOff x="4728558" y="6233914"/>
            <a:chExt cx="1990221" cy="545676"/>
          </a:xfrm>
        </p:grpSpPr>
        <p:pic>
          <p:nvPicPr>
            <p:cNvPr id="36" name="Graphic 35">
              <a:extLst>
                <a:ext uri="{FF2B5EF4-FFF2-40B4-BE49-F238E27FC236}">
                  <a16:creationId xmlns:a16="http://schemas.microsoft.com/office/drawing/2014/main" id="{E1672970-DC20-48CC-999A-E6D3587F56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28558" y="6233914"/>
              <a:ext cx="682095" cy="545676"/>
            </a:xfrm>
            <a:prstGeom prst="rect">
              <a:avLst/>
            </a:prstGeom>
          </p:spPr>
        </p:pic>
        <p:pic>
          <p:nvPicPr>
            <p:cNvPr id="121" name="Graphic 120">
              <a:extLst>
                <a:ext uri="{FF2B5EF4-FFF2-40B4-BE49-F238E27FC236}">
                  <a16:creationId xmlns:a16="http://schemas.microsoft.com/office/drawing/2014/main" id="{7D0C6F28-8C83-4842-B574-16827B0BF9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64600" y="6233914"/>
              <a:ext cx="682095" cy="545676"/>
            </a:xfrm>
            <a:prstGeom prst="rect">
              <a:avLst/>
            </a:prstGeom>
          </p:spPr>
        </p:pic>
        <p:pic>
          <p:nvPicPr>
            <p:cNvPr id="122" name="Graphic 121">
              <a:extLst>
                <a:ext uri="{FF2B5EF4-FFF2-40B4-BE49-F238E27FC236}">
                  <a16:creationId xmlns:a16="http://schemas.microsoft.com/office/drawing/2014/main" id="{21EC39A2-E208-48BA-87D5-0977CB55F9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00642" y="6233914"/>
              <a:ext cx="682095" cy="545676"/>
            </a:xfrm>
            <a:prstGeom prst="rect">
              <a:avLst/>
            </a:prstGeom>
          </p:spPr>
        </p:pic>
        <p:pic>
          <p:nvPicPr>
            <p:cNvPr id="123" name="Graphic 122">
              <a:extLst>
                <a:ext uri="{FF2B5EF4-FFF2-40B4-BE49-F238E27FC236}">
                  <a16:creationId xmlns:a16="http://schemas.microsoft.com/office/drawing/2014/main" id="{E75FD60A-98B6-4950-A2D8-CEC6D4BF6A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36684" y="6233914"/>
              <a:ext cx="682095" cy="545676"/>
            </a:xfrm>
            <a:prstGeom prst="rect">
              <a:avLst/>
            </a:prstGeom>
          </p:spPr>
        </p:pic>
      </p:grpSp>
      <p:sp>
        <p:nvSpPr>
          <p:cNvPr id="28" name="Rectangle: Rounded Corners 27">
            <a:extLst>
              <a:ext uri="{FF2B5EF4-FFF2-40B4-BE49-F238E27FC236}">
                <a16:creationId xmlns:a16="http://schemas.microsoft.com/office/drawing/2014/main" id="{B801EDE8-8A2C-4FEC-A0A1-66D01B14908B}"/>
              </a:ext>
            </a:extLst>
          </p:cNvPr>
          <p:cNvSpPr/>
          <p:nvPr/>
        </p:nvSpPr>
        <p:spPr bwMode="auto">
          <a:xfrm>
            <a:off x="2920829" y="1281025"/>
            <a:ext cx="7773681" cy="4846725"/>
          </a:xfrm>
          <a:prstGeom prst="roundRect">
            <a:avLst>
              <a:gd name="adj" fmla="val 570"/>
            </a:avLst>
          </a:prstGeom>
          <a:solidFill>
            <a:schemeClr val="bg2"/>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indent="87149" defTabSz="914102" fontAlgn="base">
              <a:lnSpc>
                <a:spcPct val="90000"/>
              </a:lnSpc>
              <a:spcBef>
                <a:spcPct val="0"/>
              </a:spcBef>
              <a:spcAft>
                <a:spcPct val="0"/>
              </a:spcAft>
            </a:pPr>
            <a:endParaRPr lang="en-GB" sz="2353" dirty="0">
              <a:solidFill>
                <a:srgbClr val="1E76CA"/>
              </a:solidFill>
              <a:ea typeface="Segoe UI" pitchFamily="34" charset="0"/>
              <a:cs typeface="Segoe UI" pitchFamily="34" charset="0"/>
            </a:endParaRPr>
          </a:p>
        </p:txBody>
      </p:sp>
      <p:sp>
        <p:nvSpPr>
          <p:cNvPr id="120" name="Rectangle: Rounded Corners 119">
            <a:extLst>
              <a:ext uri="{FF2B5EF4-FFF2-40B4-BE49-F238E27FC236}">
                <a16:creationId xmlns:a16="http://schemas.microsoft.com/office/drawing/2014/main" id="{4696F4BE-3382-4B45-A26D-32650B91DEDC}"/>
              </a:ext>
            </a:extLst>
          </p:cNvPr>
          <p:cNvSpPr/>
          <p:nvPr/>
        </p:nvSpPr>
        <p:spPr bwMode="auto">
          <a:xfrm>
            <a:off x="3714625" y="3278591"/>
            <a:ext cx="2943317" cy="2670886"/>
          </a:xfrm>
          <a:prstGeom prst="roundRect">
            <a:avLst>
              <a:gd name="adj" fmla="val 1565"/>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b="1" dirty="0">
                <a:solidFill>
                  <a:srgbClr val="1E76CA"/>
                </a:solidFill>
                <a:cs typeface="Segoe UI" pitchFamily="34" charset="0"/>
              </a:rPr>
              <a:t>Master</a:t>
            </a:r>
          </a:p>
        </p:txBody>
      </p:sp>
      <p:sp>
        <p:nvSpPr>
          <p:cNvPr id="2" name="Title 1">
            <a:extLst>
              <a:ext uri="{FF2B5EF4-FFF2-40B4-BE49-F238E27FC236}">
                <a16:creationId xmlns:a16="http://schemas.microsoft.com/office/drawing/2014/main" id="{E33996D9-65C2-4771-AB7E-7B4FC6096C1A}"/>
              </a:ext>
            </a:extLst>
          </p:cNvPr>
          <p:cNvSpPr>
            <a:spLocks noGrp="1"/>
          </p:cNvSpPr>
          <p:nvPr>
            <p:ph type="title"/>
          </p:nvPr>
        </p:nvSpPr>
        <p:spPr/>
        <p:txBody>
          <a:bodyPr/>
          <a:lstStyle/>
          <a:p>
            <a:r>
              <a:rPr lang="en-GB" dirty="0"/>
              <a:t>Internal Architecture</a:t>
            </a:r>
          </a:p>
        </p:txBody>
      </p:sp>
      <p:sp>
        <p:nvSpPr>
          <p:cNvPr id="14" name="Rectangle: Rounded Corners 13">
            <a:extLst>
              <a:ext uri="{FF2B5EF4-FFF2-40B4-BE49-F238E27FC236}">
                <a16:creationId xmlns:a16="http://schemas.microsoft.com/office/drawing/2014/main" id="{02CED2F1-176F-43E3-8762-3F194E62CB4F}"/>
              </a:ext>
            </a:extLst>
          </p:cNvPr>
          <p:cNvSpPr/>
          <p:nvPr/>
        </p:nvSpPr>
        <p:spPr bwMode="auto">
          <a:xfrm>
            <a:off x="3613025" y="3202391"/>
            <a:ext cx="2943317" cy="2670886"/>
          </a:xfrm>
          <a:prstGeom prst="roundRect">
            <a:avLst>
              <a:gd name="adj" fmla="val 1565"/>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b="1" dirty="0">
                <a:solidFill>
                  <a:srgbClr val="1E76CA"/>
                </a:solidFill>
                <a:cs typeface="Segoe UI" pitchFamily="34" charset="0"/>
              </a:rPr>
              <a:t>Master</a:t>
            </a:r>
          </a:p>
        </p:txBody>
      </p:sp>
      <p:sp>
        <p:nvSpPr>
          <p:cNvPr id="60" name="GenericApp_EB3B" title="Icon of an app window">
            <a:extLst>
              <a:ext uri="{FF2B5EF4-FFF2-40B4-BE49-F238E27FC236}">
                <a16:creationId xmlns:a16="http://schemas.microsoft.com/office/drawing/2014/main" id="{AA3BEA07-3943-4B35-B120-E07BC3591496}"/>
              </a:ext>
            </a:extLst>
          </p:cNvPr>
          <p:cNvSpPr>
            <a:spLocks noChangeAspect="1" noEditPoints="1"/>
          </p:cNvSpPr>
          <p:nvPr/>
        </p:nvSpPr>
        <p:spPr bwMode="auto">
          <a:xfrm>
            <a:off x="1433144" y="2520782"/>
            <a:ext cx="701237" cy="561211"/>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6" name="boy" title="Icon of a man">
            <a:extLst>
              <a:ext uri="{FF2B5EF4-FFF2-40B4-BE49-F238E27FC236}">
                <a16:creationId xmlns:a16="http://schemas.microsoft.com/office/drawing/2014/main" id="{500614DF-2048-467D-B3D3-8E8FF9B9D38E}"/>
              </a:ext>
            </a:extLst>
          </p:cNvPr>
          <p:cNvSpPr>
            <a:spLocks noChangeAspect="1" noEditPoints="1"/>
          </p:cNvSpPr>
          <p:nvPr/>
        </p:nvSpPr>
        <p:spPr bwMode="auto">
          <a:xfrm>
            <a:off x="734297" y="2411380"/>
            <a:ext cx="546646" cy="711506"/>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85" name="TextBox 84">
            <a:extLst>
              <a:ext uri="{FF2B5EF4-FFF2-40B4-BE49-F238E27FC236}">
                <a16:creationId xmlns:a16="http://schemas.microsoft.com/office/drawing/2014/main" id="{66B20852-FA93-4040-B91E-A0FAD94E3C9A}"/>
              </a:ext>
            </a:extLst>
          </p:cNvPr>
          <p:cNvSpPr txBox="1"/>
          <p:nvPr/>
        </p:nvSpPr>
        <p:spPr>
          <a:xfrm>
            <a:off x="1034135" y="1917904"/>
            <a:ext cx="971341" cy="561207"/>
          </a:xfrm>
          <a:prstGeom prst="rect">
            <a:avLst/>
          </a:prstGeom>
          <a:noFill/>
        </p:spPr>
        <p:txBody>
          <a:bodyPr wrap="none" lIns="179285" tIns="143428" rIns="179285" bIns="143428" rtlCol="0">
            <a:spAutoFit/>
          </a:bodyPr>
          <a:lstStyle/>
          <a:p>
            <a:pPr algn="ctr">
              <a:lnSpc>
                <a:spcPct val="90000"/>
              </a:lnSpc>
              <a:spcAft>
                <a:spcPts val="588"/>
              </a:spcAft>
            </a:pPr>
            <a:r>
              <a:rPr lang="en-GB" sz="1961" dirty="0">
                <a:gradFill>
                  <a:gsLst>
                    <a:gs pos="2917">
                      <a:schemeClr val="tx1"/>
                    </a:gs>
                    <a:gs pos="30000">
                      <a:schemeClr val="tx1"/>
                    </a:gs>
                  </a:gsLst>
                  <a:lin ang="5400000" scaled="0"/>
                </a:gradFill>
              </a:rPr>
              <a:t>Users</a:t>
            </a:r>
          </a:p>
        </p:txBody>
      </p:sp>
      <p:grpSp>
        <p:nvGrpSpPr>
          <p:cNvPr id="16" name="Group 15">
            <a:extLst>
              <a:ext uri="{FF2B5EF4-FFF2-40B4-BE49-F238E27FC236}">
                <a16:creationId xmlns:a16="http://schemas.microsoft.com/office/drawing/2014/main" id="{36B98611-CE10-4A0C-A0CD-8DB839A6142B}"/>
              </a:ext>
            </a:extLst>
          </p:cNvPr>
          <p:cNvGrpSpPr/>
          <p:nvPr/>
        </p:nvGrpSpPr>
        <p:grpSpPr>
          <a:xfrm>
            <a:off x="730472" y="3798289"/>
            <a:ext cx="563199" cy="647650"/>
            <a:chOff x="1889989" y="4627390"/>
            <a:chExt cx="327161" cy="376218"/>
          </a:xfrm>
        </p:grpSpPr>
        <p:sp>
          <p:nvSpPr>
            <p:cNvPr id="77" name="people_4" title="Icon of a person">
              <a:extLst>
                <a:ext uri="{FF2B5EF4-FFF2-40B4-BE49-F238E27FC236}">
                  <a16:creationId xmlns:a16="http://schemas.microsoft.com/office/drawing/2014/main" id="{A2555DBF-E1D4-4147-A55D-8F65593608B7}"/>
                </a:ext>
              </a:extLst>
            </p:cNvPr>
            <p:cNvSpPr>
              <a:spLocks noChangeAspect="1" noEditPoints="1"/>
            </p:cNvSpPr>
            <p:nvPr/>
          </p:nvSpPr>
          <p:spPr bwMode="auto">
            <a:xfrm>
              <a:off x="1889989" y="4637848"/>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pic>
          <p:nvPicPr>
            <p:cNvPr id="78" name="Graphic 77" descr="Glasses">
              <a:extLst>
                <a:ext uri="{FF2B5EF4-FFF2-40B4-BE49-F238E27FC236}">
                  <a16:creationId xmlns:a16="http://schemas.microsoft.com/office/drawing/2014/main" id="{16697337-46F5-47A0-8508-4E5598B2E5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57372" y="4627390"/>
              <a:ext cx="196435" cy="196434"/>
            </a:xfrm>
            <a:prstGeom prst="rect">
              <a:avLst/>
            </a:prstGeom>
          </p:spPr>
        </p:pic>
      </p:grpSp>
      <p:sp>
        <p:nvSpPr>
          <p:cNvPr id="86" name="TextBox 85">
            <a:extLst>
              <a:ext uri="{FF2B5EF4-FFF2-40B4-BE49-F238E27FC236}">
                <a16:creationId xmlns:a16="http://schemas.microsoft.com/office/drawing/2014/main" id="{330B691E-73E7-496C-A9E5-52565AA9B80C}"/>
              </a:ext>
            </a:extLst>
          </p:cNvPr>
          <p:cNvSpPr txBox="1"/>
          <p:nvPr/>
        </p:nvSpPr>
        <p:spPr>
          <a:xfrm>
            <a:off x="1338738" y="5312071"/>
            <a:ext cx="362136" cy="561207"/>
          </a:xfrm>
          <a:prstGeom prst="rect">
            <a:avLst/>
          </a:prstGeom>
          <a:noFill/>
        </p:spPr>
        <p:txBody>
          <a:bodyPr wrap="none" lIns="179285" tIns="143428" rIns="179285" bIns="143428" rtlCol="0">
            <a:spAutoFit/>
          </a:bodyPr>
          <a:lstStyle/>
          <a:p>
            <a:pPr algn="ctr">
              <a:lnSpc>
                <a:spcPct val="90000"/>
              </a:lnSpc>
              <a:spcAft>
                <a:spcPts val="588"/>
              </a:spcAft>
            </a:pPr>
            <a:endParaRPr lang="en-GB" sz="1961" dirty="0">
              <a:gradFill>
                <a:gsLst>
                  <a:gs pos="2917">
                    <a:schemeClr val="tx1"/>
                  </a:gs>
                  <a:gs pos="30000">
                    <a:schemeClr val="tx1"/>
                  </a:gs>
                </a:gsLst>
                <a:lin ang="5400000" scaled="0"/>
              </a:gradFill>
            </a:endParaRPr>
          </a:p>
        </p:txBody>
      </p:sp>
      <p:sp>
        <p:nvSpPr>
          <p:cNvPr id="42" name="Arrow: Left-Right 41">
            <a:extLst>
              <a:ext uri="{FF2B5EF4-FFF2-40B4-BE49-F238E27FC236}">
                <a16:creationId xmlns:a16="http://schemas.microsoft.com/office/drawing/2014/main" id="{30DB89F2-2179-49ED-B1C7-AC17EEE88B90}"/>
              </a:ext>
            </a:extLst>
          </p:cNvPr>
          <p:cNvSpPr/>
          <p:nvPr/>
        </p:nvSpPr>
        <p:spPr bwMode="auto">
          <a:xfrm>
            <a:off x="2263363" y="3829248"/>
            <a:ext cx="1415365" cy="380212"/>
          </a:xfrm>
          <a:prstGeom prst="leftRightArrow">
            <a:avLst/>
          </a:prstGeom>
          <a:solidFill>
            <a:schemeClr val="bg1"/>
          </a:solidFill>
          <a:ln w="1270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Website" title="Icon of multiple app windows">
            <a:extLst>
              <a:ext uri="{FF2B5EF4-FFF2-40B4-BE49-F238E27FC236}">
                <a16:creationId xmlns:a16="http://schemas.microsoft.com/office/drawing/2014/main" id="{DC262772-17EC-4142-8CD8-885E164C8AB5}"/>
              </a:ext>
            </a:extLst>
          </p:cNvPr>
          <p:cNvSpPr>
            <a:spLocks noChangeAspect="1" noEditPoints="1"/>
          </p:cNvSpPr>
          <p:nvPr/>
        </p:nvSpPr>
        <p:spPr bwMode="auto">
          <a:xfrm>
            <a:off x="1421802" y="3822510"/>
            <a:ext cx="700525" cy="613815"/>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1" name="Arrow: Left-Right 80">
            <a:extLst>
              <a:ext uri="{FF2B5EF4-FFF2-40B4-BE49-F238E27FC236}">
                <a16:creationId xmlns:a16="http://schemas.microsoft.com/office/drawing/2014/main" id="{FF34F992-B732-44E6-988B-9F2D10340A20}"/>
              </a:ext>
            </a:extLst>
          </p:cNvPr>
          <p:cNvSpPr/>
          <p:nvPr/>
        </p:nvSpPr>
        <p:spPr bwMode="auto">
          <a:xfrm rot="5400000">
            <a:off x="5442860" y="5916831"/>
            <a:ext cx="647695" cy="218642"/>
          </a:xfrm>
          <a:prstGeom prst="leftRightArrow">
            <a:avLst/>
          </a:prstGeom>
          <a:solidFill>
            <a:schemeClr val="bg1"/>
          </a:solidFill>
          <a:ln w="1270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4" name="Picture 93">
            <a:extLst>
              <a:ext uri="{FF2B5EF4-FFF2-40B4-BE49-F238E27FC236}">
                <a16:creationId xmlns:a16="http://schemas.microsoft.com/office/drawing/2014/main" id="{EDE53883-9921-4419-A83E-052342107D1E}"/>
              </a:ext>
            </a:extLst>
          </p:cNvPr>
          <p:cNvPicPr>
            <a:picLocks noChangeAspect="1"/>
          </p:cNvPicPr>
          <p:nvPr/>
        </p:nvPicPr>
        <p:blipFill>
          <a:blip r:embed="rId7"/>
          <a:stretch>
            <a:fillRect/>
          </a:stretch>
        </p:blipFill>
        <p:spPr>
          <a:xfrm>
            <a:off x="3208615" y="1593992"/>
            <a:ext cx="622849" cy="622849"/>
          </a:xfrm>
          <a:prstGeom prst="rect">
            <a:avLst/>
          </a:prstGeom>
        </p:spPr>
      </p:pic>
      <p:sp>
        <p:nvSpPr>
          <p:cNvPr id="47" name="Rectangle: Rounded Corners 46">
            <a:extLst>
              <a:ext uri="{FF2B5EF4-FFF2-40B4-BE49-F238E27FC236}">
                <a16:creationId xmlns:a16="http://schemas.microsoft.com/office/drawing/2014/main" id="{7CE183C0-9E80-43EF-8CA6-DC3292D4A83E}"/>
              </a:ext>
            </a:extLst>
          </p:cNvPr>
          <p:cNvSpPr/>
          <p:nvPr/>
        </p:nvSpPr>
        <p:spPr bwMode="auto">
          <a:xfrm>
            <a:off x="3745484" y="3764360"/>
            <a:ext cx="1068154"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rgbClr val="1E76CA"/>
                </a:solidFill>
                <a:cs typeface="Segoe UI" pitchFamily="34" charset="0"/>
              </a:rPr>
              <a:t>API Server</a:t>
            </a:r>
          </a:p>
        </p:txBody>
      </p:sp>
      <p:sp>
        <p:nvSpPr>
          <p:cNvPr id="48" name="Rectangle: Rounded Corners 47">
            <a:extLst>
              <a:ext uri="{FF2B5EF4-FFF2-40B4-BE49-F238E27FC236}">
                <a16:creationId xmlns:a16="http://schemas.microsoft.com/office/drawing/2014/main" id="{7F02E9F5-0C4B-467A-9A3F-D0D69E608214}"/>
              </a:ext>
            </a:extLst>
          </p:cNvPr>
          <p:cNvSpPr/>
          <p:nvPr/>
        </p:nvSpPr>
        <p:spPr bwMode="auto">
          <a:xfrm>
            <a:off x="5165905" y="3727280"/>
            <a:ext cx="1157646"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rgbClr val="1E76CA"/>
                </a:solidFill>
                <a:cs typeface="Segoe UI" pitchFamily="34" charset="0"/>
              </a:rPr>
              <a:t>Scheduler</a:t>
            </a:r>
          </a:p>
        </p:txBody>
      </p:sp>
      <p:sp>
        <p:nvSpPr>
          <p:cNvPr id="49" name="Rectangle: Rounded Corners 48">
            <a:extLst>
              <a:ext uri="{FF2B5EF4-FFF2-40B4-BE49-F238E27FC236}">
                <a16:creationId xmlns:a16="http://schemas.microsoft.com/office/drawing/2014/main" id="{4AAF6610-45E1-4F0F-95B4-B844C1120FE6}"/>
              </a:ext>
            </a:extLst>
          </p:cNvPr>
          <p:cNvSpPr/>
          <p:nvPr/>
        </p:nvSpPr>
        <p:spPr bwMode="auto">
          <a:xfrm>
            <a:off x="5165905" y="4386346"/>
            <a:ext cx="1157646"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rgbClr val="1E76CA"/>
                </a:solidFill>
                <a:cs typeface="Segoe UI" pitchFamily="34" charset="0"/>
              </a:rPr>
              <a:t>Controller Manager</a:t>
            </a:r>
          </a:p>
        </p:txBody>
      </p:sp>
      <p:sp>
        <p:nvSpPr>
          <p:cNvPr id="50" name="Rectangle: Rounded Corners 49">
            <a:extLst>
              <a:ext uri="{FF2B5EF4-FFF2-40B4-BE49-F238E27FC236}">
                <a16:creationId xmlns:a16="http://schemas.microsoft.com/office/drawing/2014/main" id="{92192357-EF1B-47E0-A07E-6C44CDC1DAA7}"/>
              </a:ext>
            </a:extLst>
          </p:cNvPr>
          <p:cNvSpPr/>
          <p:nvPr/>
        </p:nvSpPr>
        <p:spPr bwMode="auto">
          <a:xfrm>
            <a:off x="5165905" y="5051072"/>
            <a:ext cx="1157646"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rgbClr val="1E76CA"/>
                </a:solidFill>
                <a:cs typeface="Segoe UI" pitchFamily="34" charset="0"/>
              </a:rPr>
              <a:t>Cloud Controller</a:t>
            </a:r>
          </a:p>
        </p:txBody>
      </p:sp>
      <p:sp>
        <p:nvSpPr>
          <p:cNvPr id="4" name="Cylinder 3">
            <a:extLst>
              <a:ext uri="{FF2B5EF4-FFF2-40B4-BE49-F238E27FC236}">
                <a16:creationId xmlns:a16="http://schemas.microsoft.com/office/drawing/2014/main" id="{315F1B46-92B7-4F72-AC6A-2B893002CF71}"/>
              </a:ext>
            </a:extLst>
          </p:cNvPr>
          <p:cNvSpPr/>
          <p:nvPr/>
        </p:nvSpPr>
        <p:spPr bwMode="auto">
          <a:xfrm>
            <a:off x="3880060" y="4725394"/>
            <a:ext cx="871107" cy="770881"/>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dirty="0" err="1">
                <a:gradFill>
                  <a:gsLst>
                    <a:gs pos="0">
                      <a:srgbClr val="FFFFFF"/>
                    </a:gs>
                    <a:gs pos="100000">
                      <a:srgbClr val="FFFFFF"/>
                    </a:gs>
                  </a:gsLst>
                  <a:lin ang="5400000" scaled="0"/>
                </a:gradFill>
                <a:ea typeface="Segoe UI" pitchFamily="34" charset="0"/>
                <a:cs typeface="Segoe UI" pitchFamily="34" charset="0"/>
              </a:rPr>
              <a:t>etcd</a:t>
            </a:r>
            <a:endParaRPr lang="en-GB" dirty="0">
              <a:gradFill>
                <a:gsLst>
                  <a:gs pos="0">
                    <a:srgbClr val="FFFFFF"/>
                  </a:gs>
                  <a:gs pos="100000">
                    <a:srgbClr val="FFFFFF"/>
                  </a:gs>
                </a:gsLst>
                <a:lin ang="5400000" scaled="0"/>
              </a:gradFill>
              <a:ea typeface="Segoe UI" pitchFamily="34" charset="0"/>
              <a:cs typeface="Segoe UI" pitchFamily="34" charset="0"/>
            </a:endParaRPr>
          </a:p>
        </p:txBody>
      </p:sp>
      <p:sp>
        <p:nvSpPr>
          <p:cNvPr id="52" name="TextBox 51">
            <a:extLst>
              <a:ext uri="{FF2B5EF4-FFF2-40B4-BE49-F238E27FC236}">
                <a16:creationId xmlns:a16="http://schemas.microsoft.com/office/drawing/2014/main" id="{E449AE88-1909-4CD3-99CD-E329597FA820}"/>
              </a:ext>
            </a:extLst>
          </p:cNvPr>
          <p:cNvSpPr txBox="1"/>
          <p:nvPr/>
        </p:nvSpPr>
        <p:spPr>
          <a:xfrm>
            <a:off x="394418" y="4504466"/>
            <a:ext cx="2254005" cy="561207"/>
          </a:xfrm>
          <a:prstGeom prst="rect">
            <a:avLst/>
          </a:prstGeom>
          <a:noFill/>
        </p:spPr>
        <p:txBody>
          <a:bodyPr wrap="square" lIns="179285" tIns="143428" rIns="179285" bIns="143428" rtlCol="0">
            <a:spAutoFit/>
          </a:bodyPr>
          <a:lstStyle/>
          <a:p>
            <a:pPr algn="ctr">
              <a:lnSpc>
                <a:spcPct val="90000"/>
              </a:lnSpc>
              <a:spcAft>
                <a:spcPts val="588"/>
              </a:spcAft>
            </a:pPr>
            <a:r>
              <a:rPr lang="en-GB" sz="1961" dirty="0" err="1">
                <a:gradFill>
                  <a:gsLst>
                    <a:gs pos="2917">
                      <a:schemeClr val="tx1"/>
                    </a:gs>
                    <a:gs pos="30000">
                      <a:schemeClr val="tx1"/>
                    </a:gs>
                  </a:gsLst>
                  <a:lin ang="5400000" scaled="0"/>
                </a:gradFill>
              </a:rPr>
              <a:t>Devs</a:t>
            </a:r>
            <a:r>
              <a:rPr lang="en-GB" sz="1961" dirty="0">
                <a:gradFill>
                  <a:gsLst>
                    <a:gs pos="2917">
                      <a:schemeClr val="tx1"/>
                    </a:gs>
                    <a:gs pos="30000">
                      <a:schemeClr val="tx1"/>
                    </a:gs>
                  </a:gsLst>
                  <a:lin ang="5400000" scaled="0"/>
                </a:gradFill>
              </a:rPr>
              <a:t> / Operators</a:t>
            </a:r>
          </a:p>
        </p:txBody>
      </p:sp>
      <p:sp>
        <p:nvSpPr>
          <p:cNvPr id="18" name="Left Brace 17">
            <a:extLst>
              <a:ext uri="{FF2B5EF4-FFF2-40B4-BE49-F238E27FC236}">
                <a16:creationId xmlns:a16="http://schemas.microsoft.com/office/drawing/2014/main" id="{65BAD36F-3B5D-47D7-A490-056B95938B71}"/>
              </a:ext>
            </a:extLst>
          </p:cNvPr>
          <p:cNvSpPr/>
          <p:nvPr/>
        </p:nvSpPr>
        <p:spPr>
          <a:xfrm>
            <a:off x="4872104" y="3789219"/>
            <a:ext cx="281337" cy="1635356"/>
          </a:xfrm>
          <a:prstGeom prst="leftBrace">
            <a:avLst>
              <a:gd name="adj1" fmla="val 30642"/>
              <a:gd name="adj2" fmla="val 13030"/>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9" name="Left Brace 68">
            <a:extLst>
              <a:ext uri="{FF2B5EF4-FFF2-40B4-BE49-F238E27FC236}">
                <a16:creationId xmlns:a16="http://schemas.microsoft.com/office/drawing/2014/main" id="{A545266D-4134-4D59-B3E0-7EE7091ECAEC}"/>
              </a:ext>
            </a:extLst>
          </p:cNvPr>
          <p:cNvSpPr/>
          <p:nvPr/>
        </p:nvSpPr>
        <p:spPr>
          <a:xfrm>
            <a:off x="4873619" y="3789219"/>
            <a:ext cx="281337" cy="873594"/>
          </a:xfrm>
          <a:prstGeom prst="leftBrace">
            <a:avLst>
              <a:gd name="adj1" fmla="val 30642"/>
              <a:gd name="adj2" fmla="val 24478"/>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TextBox 18">
            <a:extLst>
              <a:ext uri="{FF2B5EF4-FFF2-40B4-BE49-F238E27FC236}">
                <a16:creationId xmlns:a16="http://schemas.microsoft.com/office/drawing/2014/main" id="{078852FE-F547-4F57-80B7-0B3D34AEF796}"/>
              </a:ext>
            </a:extLst>
          </p:cNvPr>
          <p:cNvSpPr txBox="1"/>
          <p:nvPr/>
        </p:nvSpPr>
        <p:spPr>
          <a:xfrm>
            <a:off x="4798557" y="6248986"/>
            <a:ext cx="1936299" cy="489365"/>
          </a:xfrm>
          <a:prstGeom prst="rect">
            <a:avLst/>
          </a:prstGeom>
          <a:noFill/>
        </p:spPr>
        <p:txBody>
          <a:bodyPr wrap="none" lIns="182880" tIns="146304" rIns="182880" bIns="146304" rtlCol="0">
            <a:spAutoFit/>
          </a:bodyPr>
          <a:lstStyle/>
          <a:p>
            <a:pPr>
              <a:lnSpc>
                <a:spcPct val="90000"/>
              </a:lnSpc>
              <a:spcAft>
                <a:spcPts val="600"/>
              </a:spcAft>
            </a:pPr>
            <a:r>
              <a:rPr lang="en-GB" sz="1400" dirty="0">
                <a:gradFill>
                  <a:gsLst>
                    <a:gs pos="2917">
                      <a:schemeClr val="tx1"/>
                    </a:gs>
                    <a:gs pos="30000">
                      <a:schemeClr val="tx1"/>
                    </a:gs>
                  </a:gsLst>
                  <a:lin ang="5400000" scaled="0"/>
                </a:gradFill>
              </a:rPr>
              <a:t>Cloud Provider APIs</a:t>
            </a:r>
          </a:p>
        </p:txBody>
      </p:sp>
      <p:sp>
        <p:nvSpPr>
          <p:cNvPr id="118" name="TextBox 117">
            <a:extLst>
              <a:ext uri="{FF2B5EF4-FFF2-40B4-BE49-F238E27FC236}">
                <a16:creationId xmlns:a16="http://schemas.microsoft.com/office/drawing/2014/main" id="{8576F279-B6E2-4725-8993-AEEDC8D59103}"/>
              </a:ext>
            </a:extLst>
          </p:cNvPr>
          <p:cNvSpPr txBox="1"/>
          <p:nvPr/>
        </p:nvSpPr>
        <p:spPr>
          <a:xfrm>
            <a:off x="8493528" y="3191550"/>
            <a:ext cx="790922" cy="794064"/>
          </a:xfrm>
          <a:prstGeom prst="rect">
            <a:avLst/>
          </a:prstGeom>
          <a:noFill/>
        </p:spPr>
        <p:txBody>
          <a:bodyPr wrap="none" lIns="182880" tIns="146304" rIns="182880" bIns="146304" rtlCol="0">
            <a:spAutoFit/>
          </a:bodyPr>
          <a:lstStyle/>
          <a:p>
            <a:pPr>
              <a:lnSpc>
                <a:spcPct val="90000"/>
              </a:lnSpc>
              <a:spcAft>
                <a:spcPts val="600"/>
              </a:spcAft>
            </a:pPr>
            <a:r>
              <a:rPr lang="en-GB" sz="3600" b="1" dirty="0">
                <a:gradFill>
                  <a:gsLst>
                    <a:gs pos="2917">
                      <a:schemeClr val="tx1"/>
                    </a:gs>
                    <a:gs pos="30000">
                      <a:schemeClr val="tx1"/>
                    </a:gs>
                  </a:gsLst>
                  <a:lin ang="5400000" scaled="0"/>
                </a:gradFill>
              </a:rPr>
              <a:t>…</a:t>
            </a:r>
          </a:p>
        </p:txBody>
      </p:sp>
      <p:sp>
        <p:nvSpPr>
          <p:cNvPr id="34" name="TextBox 33">
            <a:extLst>
              <a:ext uri="{FF2B5EF4-FFF2-40B4-BE49-F238E27FC236}">
                <a16:creationId xmlns:a16="http://schemas.microsoft.com/office/drawing/2014/main" id="{A5622936-1BF0-4F03-BF0D-C35D53BBC657}"/>
              </a:ext>
            </a:extLst>
          </p:cNvPr>
          <p:cNvSpPr txBox="1"/>
          <p:nvPr/>
        </p:nvSpPr>
        <p:spPr>
          <a:xfrm>
            <a:off x="3796872" y="1440856"/>
            <a:ext cx="1897186" cy="1037207"/>
          </a:xfrm>
          <a:prstGeom prst="rect">
            <a:avLst/>
          </a:prstGeom>
          <a:noFill/>
        </p:spPr>
        <p:txBody>
          <a:bodyPr wrap="none" lIns="182880" tIns="146304" rIns="182880" bIns="146304" rtlCol="0">
            <a:spAutoFit/>
          </a:bodyPr>
          <a:lstStyle/>
          <a:p>
            <a:pPr>
              <a:lnSpc>
                <a:spcPct val="90000"/>
              </a:lnSpc>
              <a:spcAft>
                <a:spcPts val="600"/>
              </a:spcAft>
            </a:pPr>
            <a:r>
              <a:rPr lang="en-GB" sz="2400" dirty="0">
                <a:solidFill>
                  <a:srgbClr val="1E76CA"/>
                </a:solidFill>
                <a:ea typeface="Segoe UI" pitchFamily="34" charset="0"/>
                <a:cs typeface="Segoe UI" pitchFamily="34" charset="0"/>
              </a:rPr>
              <a:t>Kubernetes</a:t>
            </a:r>
          </a:p>
          <a:p>
            <a:pPr>
              <a:lnSpc>
                <a:spcPct val="90000"/>
              </a:lnSpc>
              <a:spcAft>
                <a:spcPts val="600"/>
              </a:spcAft>
            </a:pPr>
            <a:r>
              <a:rPr lang="en-GB" sz="2400" dirty="0">
                <a:solidFill>
                  <a:srgbClr val="1E76CA"/>
                </a:solidFill>
                <a:cs typeface="Segoe UI" pitchFamily="34" charset="0"/>
              </a:rPr>
              <a:t>Cluster </a:t>
            </a:r>
            <a:endParaRPr lang="en-GB" sz="2400" dirty="0">
              <a:gradFill>
                <a:gsLst>
                  <a:gs pos="2917">
                    <a:schemeClr val="tx1"/>
                  </a:gs>
                  <a:gs pos="30000">
                    <a:schemeClr val="tx1"/>
                  </a:gs>
                </a:gsLst>
                <a:lin ang="5400000" scaled="0"/>
              </a:gradFill>
            </a:endParaRPr>
          </a:p>
        </p:txBody>
      </p:sp>
      <p:sp>
        <p:nvSpPr>
          <p:cNvPr id="38" name="Rectangle 37">
            <a:extLst>
              <a:ext uri="{FF2B5EF4-FFF2-40B4-BE49-F238E27FC236}">
                <a16:creationId xmlns:a16="http://schemas.microsoft.com/office/drawing/2014/main" id="{F29505C7-91B5-4293-B649-DDE7190801A9}"/>
              </a:ext>
            </a:extLst>
          </p:cNvPr>
          <p:cNvSpPr/>
          <p:nvPr/>
        </p:nvSpPr>
        <p:spPr>
          <a:xfrm>
            <a:off x="4468349" y="2496076"/>
            <a:ext cx="1894685" cy="341632"/>
          </a:xfrm>
          <a:prstGeom prst="rect">
            <a:avLst/>
          </a:prstGeom>
        </p:spPr>
        <p:txBody>
          <a:bodyPr wrap="none">
            <a:spAutoFit/>
          </a:bodyPr>
          <a:lstStyle/>
          <a:p>
            <a:pPr algn="ctr" defTabSz="914102" fontAlgn="base">
              <a:lnSpc>
                <a:spcPct val="90000"/>
              </a:lnSpc>
              <a:spcBef>
                <a:spcPct val="0"/>
              </a:spcBef>
              <a:spcAft>
                <a:spcPct val="0"/>
              </a:spcAft>
            </a:pPr>
            <a:r>
              <a:rPr lang="en-GB" dirty="0">
                <a:solidFill>
                  <a:schemeClr val="tx1">
                    <a:lumMod val="60000"/>
                    <a:lumOff val="40000"/>
                  </a:schemeClr>
                </a:solidFill>
                <a:cs typeface="Segoe UI" pitchFamily="34" charset="0"/>
              </a:rPr>
              <a:t>Exposed services</a:t>
            </a:r>
          </a:p>
        </p:txBody>
      </p:sp>
      <p:grpSp>
        <p:nvGrpSpPr>
          <p:cNvPr id="6" name="Group 5">
            <a:extLst>
              <a:ext uri="{FF2B5EF4-FFF2-40B4-BE49-F238E27FC236}">
                <a16:creationId xmlns:a16="http://schemas.microsoft.com/office/drawing/2014/main" id="{7D2AEB39-79EC-4EB9-8BCC-1B35BD5E1829}"/>
              </a:ext>
            </a:extLst>
          </p:cNvPr>
          <p:cNvGrpSpPr/>
          <p:nvPr/>
        </p:nvGrpSpPr>
        <p:grpSpPr>
          <a:xfrm>
            <a:off x="7364549" y="1440856"/>
            <a:ext cx="2990082" cy="2074239"/>
            <a:chOff x="7916085" y="1440856"/>
            <a:chExt cx="2990082" cy="2074239"/>
          </a:xfrm>
        </p:grpSpPr>
        <p:sp>
          <p:nvSpPr>
            <p:cNvPr id="111" name="Rectangle: Rounded Corners 110">
              <a:extLst>
                <a:ext uri="{FF2B5EF4-FFF2-40B4-BE49-F238E27FC236}">
                  <a16:creationId xmlns:a16="http://schemas.microsoft.com/office/drawing/2014/main" id="{5457806A-2823-40CF-8ACB-27B981A5AD36}"/>
                </a:ext>
              </a:extLst>
            </p:cNvPr>
            <p:cNvSpPr/>
            <p:nvPr/>
          </p:nvSpPr>
          <p:spPr bwMode="auto">
            <a:xfrm>
              <a:off x="7916085" y="1440856"/>
              <a:ext cx="2990082" cy="2074239"/>
            </a:xfrm>
            <a:prstGeom prst="roundRect">
              <a:avLst>
                <a:gd name="adj" fmla="val 1565"/>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b="1" dirty="0">
                  <a:solidFill>
                    <a:srgbClr val="1E76CA"/>
                  </a:solidFill>
                  <a:cs typeface="Segoe UI" pitchFamily="34" charset="0"/>
                </a:rPr>
                <a:t>Node</a:t>
              </a:r>
            </a:p>
          </p:txBody>
        </p:sp>
        <p:sp>
          <p:nvSpPr>
            <p:cNvPr id="112" name="Rectangle: Rounded Corners 111">
              <a:extLst>
                <a:ext uri="{FF2B5EF4-FFF2-40B4-BE49-F238E27FC236}">
                  <a16:creationId xmlns:a16="http://schemas.microsoft.com/office/drawing/2014/main" id="{BF6AE2AF-2F8B-4F55-B682-AFF28AD819B3}"/>
                </a:ext>
              </a:extLst>
            </p:cNvPr>
            <p:cNvSpPr/>
            <p:nvPr/>
          </p:nvSpPr>
          <p:spPr bwMode="auto">
            <a:xfrm>
              <a:off x="8048543" y="2002825"/>
              <a:ext cx="1068154"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err="1">
                  <a:solidFill>
                    <a:srgbClr val="1E76CA"/>
                  </a:solidFill>
                  <a:cs typeface="Segoe UI" pitchFamily="34" charset="0"/>
                </a:rPr>
                <a:t>kubelet</a:t>
              </a:r>
              <a:endParaRPr lang="en-GB" sz="1400" b="1" dirty="0">
                <a:solidFill>
                  <a:srgbClr val="1E76CA"/>
                </a:solidFill>
                <a:cs typeface="Segoe UI" pitchFamily="34" charset="0"/>
              </a:endParaRPr>
            </a:p>
          </p:txBody>
        </p:sp>
        <p:sp>
          <p:nvSpPr>
            <p:cNvPr id="113" name="Rectangle: Rounded Corners 112">
              <a:extLst>
                <a:ext uri="{FF2B5EF4-FFF2-40B4-BE49-F238E27FC236}">
                  <a16:creationId xmlns:a16="http://schemas.microsoft.com/office/drawing/2014/main" id="{86F98315-76A8-4EEE-B278-835285F11B12}"/>
                </a:ext>
              </a:extLst>
            </p:cNvPr>
            <p:cNvSpPr/>
            <p:nvPr/>
          </p:nvSpPr>
          <p:spPr bwMode="auto">
            <a:xfrm>
              <a:off x="10021169" y="1927200"/>
              <a:ext cx="717052" cy="368732"/>
            </a:xfrm>
            <a:prstGeom prst="roundRect">
              <a:avLst>
                <a:gd name="adj" fmla="val 1565"/>
              </a:avLst>
            </a:prstGeom>
            <a:solidFill>
              <a:schemeClr val="bg1"/>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chemeClr val="bg1">
                      <a:lumMod val="50000"/>
                    </a:schemeClr>
                  </a:solidFill>
                  <a:cs typeface="Segoe UI" pitchFamily="34" charset="0"/>
                </a:rPr>
                <a:t>Pod</a:t>
              </a:r>
            </a:p>
          </p:txBody>
        </p:sp>
        <p:sp>
          <p:nvSpPr>
            <p:cNvPr id="114" name="Rectangle: Rounded Corners 113">
              <a:extLst>
                <a:ext uri="{FF2B5EF4-FFF2-40B4-BE49-F238E27FC236}">
                  <a16:creationId xmlns:a16="http://schemas.microsoft.com/office/drawing/2014/main" id="{98731842-98E9-4ADB-A316-2B6EE2EA6204}"/>
                </a:ext>
              </a:extLst>
            </p:cNvPr>
            <p:cNvSpPr/>
            <p:nvPr/>
          </p:nvSpPr>
          <p:spPr bwMode="auto">
            <a:xfrm>
              <a:off x="8049332" y="2752323"/>
              <a:ext cx="1066575"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err="1">
                  <a:solidFill>
                    <a:srgbClr val="1E76CA"/>
                  </a:solidFill>
                  <a:cs typeface="Segoe UI" pitchFamily="34" charset="0"/>
                </a:rPr>
                <a:t>kube</a:t>
              </a:r>
              <a:endParaRPr lang="en-GB" sz="1400" b="1" dirty="0">
                <a:solidFill>
                  <a:srgbClr val="1E76CA"/>
                </a:solidFill>
                <a:cs typeface="Segoe UI" pitchFamily="34" charset="0"/>
              </a:endParaRPr>
            </a:p>
            <a:p>
              <a:pPr algn="ctr" defTabSz="914102" fontAlgn="base">
                <a:lnSpc>
                  <a:spcPct val="90000"/>
                </a:lnSpc>
                <a:spcBef>
                  <a:spcPct val="0"/>
                </a:spcBef>
                <a:spcAft>
                  <a:spcPct val="0"/>
                </a:spcAft>
              </a:pPr>
              <a:r>
                <a:rPr lang="en-GB" sz="1400" b="1" dirty="0">
                  <a:solidFill>
                    <a:srgbClr val="1E76CA"/>
                  </a:solidFill>
                  <a:cs typeface="Segoe UI" pitchFamily="34" charset="0"/>
                </a:rPr>
                <a:t>proxy</a:t>
              </a:r>
            </a:p>
          </p:txBody>
        </p:sp>
        <p:sp>
          <p:nvSpPr>
            <p:cNvPr id="115" name="Rectangle: Rounded Corners 114">
              <a:extLst>
                <a:ext uri="{FF2B5EF4-FFF2-40B4-BE49-F238E27FC236}">
                  <a16:creationId xmlns:a16="http://schemas.microsoft.com/office/drawing/2014/main" id="{1185D516-B75A-4047-B984-9E55BDF160C8}"/>
                </a:ext>
              </a:extLst>
            </p:cNvPr>
            <p:cNvSpPr/>
            <p:nvPr/>
          </p:nvSpPr>
          <p:spPr bwMode="auto">
            <a:xfrm>
              <a:off x="10019590" y="2394448"/>
              <a:ext cx="717052" cy="368732"/>
            </a:xfrm>
            <a:prstGeom prst="roundRect">
              <a:avLst>
                <a:gd name="adj" fmla="val 1565"/>
              </a:avLst>
            </a:prstGeom>
            <a:solidFill>
              <a:schemeClr val="bg1"/>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chemeClr val="bg1">
                      <a:lumMod val="50000"/>
                    </a:schemeClr>
                  </a:solidFill>
                  <a:cs typeface="Segoe UI" pitchFamily="34" charset="0"/>
                </a:rPr>
                <a:t>Pod</a:t>
              </a:r>
            </a:p>
          </p:txBody>
        </p:sp>
        <p:sp>
          <p:nvSpPr>
            <p:cNvPr id="116" name="Rectangle: Rounded Corners 115">
              <a:extLst>
                <a:ext uri="{FF2B5EF4-FFF2-40B4-BE49-F238E27FC236}">
                  <a16:creationId xmlns:a16="http://schemas.microsoft.com/office/drawing/2014/main" id="{21191BCA-A0B3-4EC2-9323-F6D6D68E2530}"/>
                </a:ext>
              </a:extLst>
            </p:cNvPr>
            <p:cNvSpPr/>
            <p:nvPr/>
          </p:nvSpPr>
          <p:spPr bwMode="auto">
            <a:xfrm>
              <a:off x="10019590" y="2983744"/>
              <a:ext cx="717052" cy="368732"/>
            </a:xfrm>
            <a:prstGeom prst="roundRect">
              <a:avLst>
                <a:gd name="adj" fmla="val 1565"/>
              </a:avLst>
            </a:prstGeom>
            <a:solidFill>
              <a:schemeClr val="bg1"/>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chemeClr val="bg1">
                      <a:lumMod val="50000"/>
                    </a:schemeClr>
                  </a:solidFill>
                  <a:cs typeface="Segoe UI" pitchFamily="34" charset="0"/>
                </a:rPr>
                <a:t>Pod</a:t>
              </a:r>
            </a:p>
          </p:txBody>
        </p:sp>
        <p:sp>
          <p:nvSpPr>
            <p:cNvPr id="117" name="TextBox 116">
              <a:extLst>
                <a:ext uri="{FF2B5EF4-FFF2-40B4-BE49-F238E27FC236}">
                  <a16:creationId xmlns:a16="http://schemas.microsoft.com/office/drawing/2014/main" id="{5F188751-09AF-4507-BDDB-C12F923B2D0D}"/>
                </a:ext>
              </a:extLst>
            </p:cNvPr>
            <p:cNvSpPr txBox="1"/>
            <p:nvPr/>
          </p:nvSpPr>
          <p:spPr>
            <a:xfrm>
              <a:off x="10080438" y="2479686"/>
              <a:ext cx="595356" cy="627864"/>
            </a:xfrm>
            <a:prstGeom prst="rect">
              <a:avLst/>
            </a:prstGeom>
            <a:noFill/>
          </p:spPr>
          <p:txBody>
            <a:bodyPr wrap="non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a:t>
              </a:r>
            </a:p>
          </p:txBody>
        </p:sp>
        <p:sp>
          <p:nvSpPr>
            <p:cNvPr id="51" name="Rectangle: Rounded Corners 50">
              <a:extLst>
                <a:ext uri="{FF2B5EF4-FFF2-40B4-BE49-F238E27FC236}">
                  <a16:creationId xmlns:a16="http://schemas.microsoft.com/office/drawing/2014/main" id="{783DF06C-AD57-444F-8CF4-2FD61859099D}"/>
                </a:ext>
              </a:extLst>
            </p:cNvPr>
            <p:cNvSpPr/>
            <p:nvPr/>
          </p:nvSpPr>
          <p:spPr bwMode="auto">
            <a:xfrm>
              <a:off x="9200230" y="2002824"/>
              <a:ext cx="608296" cy="1295163"/>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0" tIns="7200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GB" sz="1400" b="1" dirty="0">
                  <a:solidFill>
                    <a:srgbClr val="1E76CA"/>
                  </a:solidFill>
                  <a:cs typeface="Segoe UI" pitchFamily="34" charset="0"/>
                </a:rPr>
                <a:t>Container Runtime</a:t>
              </a:r>
            </a:p>
          </p:txBody>
        </p:sp>
        <p:pic>
          <p:nvPicPr>
            <p:cNvPr id="5" name="Graphic 4">
              <a:extLst>
                <a:ext uri="{FF2B5EF4-FFF2-40B4-BE49-F238E27FC236}">
                  <a16:creationId xmlns:a16="http://schemas.microsoft.com/office/drawing/2014/main" id="{9A0A87A6-65ED-4A74-A05C-4B7061E15C5E}"/>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r="66146"/>
            <a:stretch/>
          </p:blipFill>
          <p:spPr>
            <a:xfrm>
              <a:off x="9293189" y="2922484"/>
              <a:ext cx="412040" cy="342736"/>
            </a:xfrm>
            <a:prstGeom prst="rect">
              <a:avLst/>
            </a:prstGeom>
          </p:spPr>
        </p:pic>
      </p:grpSp>
      <p:grpSp>
        <p:nvGrpSpPr>
          <p:cNvPr id="55" name="Group 54">
            <a:extLst>
              <a:ext uri="{FF2B5EF4-FFF2-40B4-BE49-F238E27FC236}">
                <a16:creationId xmlns:a16="http://schemas.microsoft.com/office/drawing/2014/main" id="{E96B8136-F8D2-4A9B-8855-6A4FE7CD54D8}"/>
              </a:ext>
            </a:extLst>
          </p:cNvPr>
          <p:cNvGrpSpPr/>
          <p:nvPr/>
        </p:nvGrpSpPr>
        <p:grpSpPr>
          <a:xfrm>
            <a:off x="7364549" y="3859955"/>
            <a:ext cx="2990082" cy="2074239"/>
            <a:chOff x="7916085" y="1440856"/>
            <a:chExt cx="2990082" cy="2074239"/>
          </a:xfrm>
        </p:grpSpPr>
        <p:sp>
          <p:nvSpPr>
            <p:cNvPr id="56" name="Rectangle: Rounded Corners 55">
              <a:extLst>
                <a:ext uri="{FF2B5EF4-FFF2-40B4-BE49-F238E27FC236}">
                  <a16:creationId xmlns:a16="http://schemas.microsoft.com/office/drawing/2014/main" id="{646BCB1F-DFF3-4742-9152-44DEA50472CA}"/>
                </a:ext>
              </a:extLst>
            </p:cNvPr>
            <p:cNvSpPr/>
            <p:nvPr/>
          </p:nvSpPr>
          <p:spPr bwMode="auto">
            <a:xfrm>
              <a:off x="7916085" y="1440856"/>
              <a:ext cx="2990082" cy="2074239"/>
            </a:xfrm>
            <a:prstGeom prst="roundRect">
              <a:avLst>
                <a:gd name="adj" fmla="val 1565"/>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b="1" dirty="0">
                  <a:solidFill>
                    <a:srgbClr val="1E76CA"/>
                  </a:solidFill>
                  <a:cs typeface="Segoe UI" pitchFamily="34" charset="0"/>
                </a:rPr>
                <a:t>Node</a:t>
              </a:r>
            </a:p>
          </p:txBody>
        </p:sp>
        <p:sp>
          <p:nvSpPr>
            <p:cNvPr id="57" name="Rectangle: Rounded Corners 56">
              <a:extLst>
                <a:ext uri="{FF2B5EF4-FFF2-40B4-BE49-F238E27FC236}">
                  <a16:creationId xmlns:a16="http://schemas.microsoft.com/office/drawing/2014/main" id="{6F0537D3-B789-458A-A763-5FC050FE1A23}"/>
                </a:ext>
              </a:extLst>
            </p:cNvPr>
            <p:cNvSpPr/>
            <p:nvPr/>
          </p:nvSpPr>
          <p:spPr bwMode="auto">
            <a:xfrm>
              <a:off x="8048543" y="2002825"/>
              <a:ext cx="1068154"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err="1">
                  <a:solidFill>
                    <a:srgbClr val="1E76CA"/>
                  </a:solidFill>
                  <a:cs typeface="Segoe UI" pitchFamily="34" charset="0"/>
                </a:rPr>
                <a:t>kubelet</a:t>
              </a:r>
              <a:endParaRPr lang="en-GB" sz="1400" b="1" dirty="0">
                <a:solidFill>
                  <a:srgbClr val="1E76CA"/>
                </a:solidFill>
                <a:cs typeface="Segoe UI" pitchFamily="34" charset="0"/>
              </a:endParaRPr>
            </a:p>
          </p:txBody>
        </p:sp>
        <p:sp>
          <p:nvSpPr>
            <p:cNvPr id="58" name="Rectangle: Rounded Corners 57">
              <a:extLst>
                <a:ext uri="{FF2B5EF4-FFF2-40B4-BE49-F238E27FC236}">
                  <a16:creationId xmlns:a16="http://schemas.microsoft.com/office/drawing/2014/main" id="{FE5F23A9-9B7F-4510-B45B-31840E7AFF0F}"/>
                </a:ext>
              </a:extLst>
            </p:cNvPr>
            <p:cNvSpPr/>
            <p:nvPr/>
          </p:nvSpPr>
          <p:spPr bwMode="auto">
            <a:xfrm>
              <a:off x="10021169" y="1927200"/>
              <a:ext cx="717052" cy="368732"/>
            </a:xfrm>
            <a:prstGeom prst="roundRect">
              <a:avLst>
                <a:gd name="adj" fmla="val 1565"/>
              </a:avLst>
            </a:prstGeom>
            <a:solidFill>
              <a:schemeClr val="bg1"/>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chemeClr val="bg1">
                      <a:lumMod val="50000"/>
                    </a:schemeClr>
                  </a:solidFill>
                  <a:cs typeface="Segoe UI" pitchFamily="34" charset="0"/>
                </a:rPr>
                <a:t>Pod</a:t>
              </a:r>
            </a:p>
          </p:txBody>
        </p:sp>
        <p:sp>
          <p:nvSpPr>
            <p:cNvPr id="59" name="Rectangle: Rounded Corners 58">
              <a:extLst>
                <a:ext uri="{FF2B5EF4-FFF2-40B4-BE49-F238E27FC236}">
                  <a16:creationId xmlns:a16="http://schemas.microsoft.com/office/drawing/2014/main" id="{C1D378DC-B9B5-45BB-AA57-07F073964331}"/>
                </a:ext>
              </a:extLst>
            </p:cNvPr>
            <p:cNvSpPr/>
            <p:nvPr/>
          </p:nvSpPr>
          <p:spPr bwMode="auto">
            <a:xfrm>
              <a:off x="8049332" y="2752323"/>
              <a:ext cx="1066575" cy="545664"/>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err="1">
                  <a:solidFill>
                    <a:srgbClr val="1E76CA"/>
                  </a:solidFill>
                  <a:cs typeface="Segoe UI" pitchFamily="34" charset="0"/>
                </a:rPr>
                <a:t>kube</a:t>
              </a:r>
              <a:endParaRPr lang="en-GB" sz="1400" b="1" dirty="0">
                <a:solidFill>
                  <a:srgbClr val="1E76CA"/>
                </a:solidFill>
                <a:cs typeface="Segoe UI" pitchFamily="34" charset="0"/>
              </a:endParaRPr>
            </a:p>
            <a:p>
              <a:pPr algn="ctr" defTabSz="914102" fontAlgn="base">
                <a:lnSpc>
                  <a:spcPct val="90000"/>
                </a:lnSpc>
                <a:spcBef>
                  <a:spcPct val="0"/>
                </a:spcBef>
                <a:spcAft>
                  <a:spcPct val="0"/>
                </a:spcAft>
              </a:pPr>
              <a:r>
                <a:rPr lang="en-GB" sz="1400" b="1" dirty="0">
                  <a:solidFill>
                    <a:srgbClr val="1E76CA"/>
                  </a:solidFill>
                  <a:cs typeface="Segoe UI" pitchFamily="34" charset="0"/>
                </a:rPr>
                <a:t>proxy</a:t>
              </a:r>
            </a:p>
          </p:txBody>
        </p:sp>
        <p:sp>
          <p:nvSpPr>
            <p:cNvPr id="61" name="Rectangle: Rounded Corners 60">
              <a:extLst>
                <a:ext uri="{FF2B5EF4-FFF2-40B4-BE49-F238E27FC236}">
                  <a16:creationId xmlns:a16="http://schemas.microsoft.com/office/drawing/2014/main" id="{6BE37091-774B-41D2-9F95-4D09C146BEB5}"/>
                </a:ext>
              </a:extLst>
            </p:cNvPr>
            <p:cNvSpPr/>
            <p:nvPr/>
          </p:nvSpPr>
          <p:spPr bwMode="auto">
            <a:xfrm>
              <a:off x="10019590" y="2394448"/>
              <a:ext cx="717052" cy="368732"/>
            </a:xfrm>
            <a:prstGeom prst="roundRect">
              <a:avLst>
                <a:gd name="adj" fmla="val 1565"/>
              </a:avLst>
            </a:prstGeom>
            <a:solidFill>
              <a:schemeClr val="bg1"/>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chemeClr val="bg1">
                      <a:lumMod val="50000"/>
                    </a:schemeClr>
                  </a:solidFill>
                  <a:cs typeface="Segoe UI" pitchFamily="34" charset="0"/>
                </a:rPr>
                <a:t>Pod</a:t>
              </a:r>
            </a:p>
          </p:txBody>
        </p:sp>
        <p:sp>
          <p:nvSpPr>
            <p:cNvPr id="62" name="Rectangle: Rounded Corners 61">
              <a:extLst>
                <a:ext uri="{FF2B5EF4-FFF2-40B4-BE49-F238E27FC236}">
                  <a16:creationId xmlns:a16="http://schemas.microsoft.com/office/drawing/2014/main" id="{D6C61DE0-44E8-4998-ACA1-BE89F776A0FB}"/>
                </a:ext>
              </a:extLst>
            </p:cNvPr>
            <p:cNvSpPr/>
            <p:nvPr/>
          </p:nvSpPr>
          <p:spPr bwMode="auto">
            <a:xfrm>
              <a:off x="10019590" y="2983744"/>
              <a:ext cx="717052" cy="368732"/>
            </a:xfrm>
            <a:prstGeom prst="roundRect">
              <a:avLst>
                <a:gd name="adj" fmla="val 1565"/>
              </a:avLst>
            </a:prstGeom>
            <a:solidFill>
              <a:schemeClr val="bg1"/>
            </a:solidFill>
            <a:ln w="190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400" b="1" dirty="0">
                  <a:solidFill>
                    <a:schemeClr val="bg1">
                      <a:lumMod val="50000"/>
                    </a:schemeClr>
                  </a:solidFill>
                  <a:cs typeface="Segoe UI" pitchFamily="34" charset="0"/>
                </a:rPr>
                <a:t>Pod</a:t>
              </a:r>
            </a:p>
          </p:txBody>
        </p:sp>
        <p:sp>
          <p:nvSpPr>
            <p:cNvPr id="63" name="TextBox 62">
              <a:extLst>
                <a:ext uri="{FF2B5EF4-FFF2-40B4-BE49-F238E27FC236}">
                  <a16:creationId xmlns:a16="http://schemas.microsoft.com/office/drawing/2014/main" id="{73FF71C3-2A75-498A-AC43-62A74F23C628}"/>
                </a:ext>
              </a:extLst>
            </p:cNvPr>
            <p:cNvSpPr txBox="1"/>
            <p:nvPr/>
          </p:nvSpPr>
          <p:spPr>
            <a:xfrm>
              <a:off x="10080438" y="2479686"/>
              <a:ext cx="595356" cy="627864"/>
            </a:xfrm>
            <a:prstGeom prst="rect">
              <a:avLst/>
            </a:prstGeom>
            <a:noFill/>
          </p:spPr>
          <p:txBody>
            <a:bodyPr wrap="non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a:t>
              </a:r>
            </a:p>
          </p:txBody>
        </p:sp>
        <p:sp>
          <p:nvSpPr>
            <p:cNvPr id="64" name="Rectangle: Rounded Corners 63">
              <a:extLst>
                <a:ext uri="{FF2B5EF4-FFF2-40B4-BE49-F238E27FC236}">
                  <a16:creationId xmlns:a16="http://schemas.microsoft.com/office/drawing/2014/main" id="{3C8F5EC5-9D33-4181-AE4E-E01E4F8F1803}"/>
                </a:ext>
              </a:extLst>
            </p:cNvPr>
            <p:cNvSpPr/>
            <p:nvPr/>
          </p:nvSpPr>
          <p:spPr bwMode="auto">
            <a:xfrm>
              <a:off x="9200230" y="2002824"/>
              <a:ext cx="608296" cy="1295163"/>
            </a:xfrm>
            <a:prstGeom prst="roundRect">
              <a:avLst>
                <a:gd name="adj" fmla="val 1565"/>
              </a:avLst>
            </a:prstGeom>
            <a:solidFill>
              <a:schemeClr val="bg1"/>
            </a:solidFill>
            <a:ln w="19050">
              <a:solidFill>
                <a:srgbClr val="326D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0" tIns="7200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GB" sz="1400" b="1" dirty="0">
                  <a:solidFill>
                    <a:srgbClr val="1E76CA"/>
                  </a:solidFill>
                  <a:cs typeface="Segoe UI" pitchFamily="34" charset="0"/>
                </a:rPr>
                <a:t>Container Runtime</a:t>
              </a:r>
            </a:p>
          </p:txBody>
        </p:sp>
        <p:pic>
          <p:nvPicPr>
            <p:cNvPr id="65" name="Graphic 64">
              <a:extLst>
                <a:ext uri="{FF2B5EF4-FFF2-40B4-BE49-F238E27FC236}">
                  <a16:creationId xmlns:a16="http://schemas.microsoft.com/office/drawing/2014/main" id="{6B63D981-2B3D-40E9-89D5-7FF5883540CD}"/>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r="66146"/>
            <a:stretch/>
          </p:blipFill>
          <p:spPr>
            <a:xfrm>
              <a:off x="9293189" y="2922484"/>
              <a:ext cx="412040" cy="342736"/>
            </a:xfrm>
            <a:prstGeom prst="rect">
              <a:avLst/>
            </a:prstGeom>
          </p:spPr>
        </p:pic>
      </p:grpSp>
      <p:cxnSp>
        <p:nvCxnSpPr>
          <p:cNvPr id="26" name="Connector: Elbow 25">
            <a:extLst>
              <a:ext uri="{FF2B5EF4-FFF2-40B4-BE49-F238E27FC236}">
                <a16:creationId xmlns:a16="http://schemas.microsoft.com/office/drawing/2014/main" id="{6C9C09CE-A155-48F1-A70A-5761B796A41F}"/>
              </a:ext>
            </a:extLst>
          </p:cNvPr>
          <p:cNvCxnSpPr>
            <a:cxnSpLocks/>
          </p:cNvCxnSpPr>
          <p:nvPr/>
        </p:nvCxnSpPr>
        <p:spPr>
          <a:xfrm>
            <a:off x="6556342" y="4086356"/>
            <a:ext cx="940665" cy="602814"/>
          </a:xfrm>
          <a:prstGeom prst="bentConnector3">
            <a:avLst>
              <a:gd name="adj1" fmla="val 49494"/>
            </a:avLst>
          </a:prstGeom>
          <a:ln w="57150">
            <a:solidFill>
              <a:srgbClr val="1E76CA"/>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45B638FF-5087-4A91-9D7D-F4C911794985}"/>
              </a:ext>
            </a:extLst>
          </p:cNvPr>
          <p:cNvCxnSpPr>
            <a:cxnSpLocks/>
            <a:endCxn id="112" idx="1"/>
          </p:cNvCxnSpPr>
          <p:nvPr/>
        </p:nvCxnSpPr>
        <p:spPr>
          <a:xfrm rot="5400000" flipH="1" flipV="1">
            <a:off x="6253771" y="3045567"/>
            <a:ext cx="2013145" cy="473327"/>
          </a:xfrm>
          <a:prstGeom prst="bentConnector2">
            <a:avLst/>
          </a:prstGeom>
          <a:ln w="57150">
            <a:solidFill>
              <a:srgbClr val="1E76CA"/>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1" name="Arrow: Left-Right 90">
            <a:extLst>
              <a:ext uri="{FF2B5EF4-FFF2-40B4-BE49-F238E27FC236}">
                <a16:creationId xmlns:a16="http://schemas.microsoft.com/office/drawing/2014/main" id="{5D1F8CDC-C3EB-4FE0-B80A-1BE1048188EA}"/>
              </a:ext>
            </a:extLst>
          </p:cNvPr>
          <p:cNvSpPr/>
          <p:nvPr/>
        </p:nvSpPr>
        <p:spPr bwMode="auto">
          <a:xfrm>
            <a:off x="2242726" y="2738118"/>
            <a:ext cx="5374378" cy="368732"/>
          </a:xfrm>
          <a:prstGeom prst="leftRightArrow">
            <a:avLst/>
          </a:prstGeom>
          <a:solidFill>
            <a:schemeClr val="bg1"/>
          </a:solidFill>
          <a:ln w="1270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GB" sz="1600" dirty="0">
              <a:solidFill>
                <a:schemeClr val="tx1">
                  <a:lumMod val="60000"/>
                  <a:lumOff val="40000"/>
                </a:schemeClr>
              </a:solidFill>
              <a:cs typeface="Segoe UI" pitchFamily="34" charset="0"/>
            </a:endParaRPr>
          </a:p>
        </p:txBody>
      </p:sp>
    </p:spTree>
    <p:extLst>
      <p:ext uri="{BB962C8B-B14F-4D97-AF65-F5344CB8AC3E}">
        <p14:creationId xmlns:p14="http://schemas.microsoft.com/office/powerpoint/2010/main" val="2848129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34D8D-FF43-4190-9725-C1F12E2CF883}"/>
              </a:ext>
            </a:extLst>
          </p:cNvPr>
          <p:cNvSpPr>
            <a:spLocks noGrp="1"/>
          </p:cNvSpPr>
          <p:nvPr>
            <p:ph type="title"/>
          </p:nvPr>
        </p:nvSpPr>
        <p:spPr/>
        <p:txBody>
          <a:bodyPr>
            <a:normAutofit fontScale="90000"/>
          </a:bodyPr>
          <a:lstStyle/>
          <a:p>
            <a:r>
              <a:rPr lang="en-GB" dirty="0"/>
              <a:t>Highly Extensible / Unopinionated </a:t>
            </a:r>
          </a:p>
        </p:txBody>
      </p:sp>
      <p:sp>
        <p:nvSpPr>
          <p:cNvPr id="6" name="Cube 5">
            <a:extLst>
              <a:ext uri="{FF2B5EF4-FFF2-40B4-BE49-F238E27FC236}">
                <a16:creationId xmlns:a16="http://schemas.microsoft.com/office/drawing/2014/main" id="{49F42239-8ECF-4C81-9C0A-9C607DA574B5}"/>
              </a:ext>
            </a:extLst>
          </p:cNvPr>
          <p:cNvSpPr/>
          <p:nvPr/>
        </p:nvSpPr>
        <p:spPr>
          <a:xfrm>
            <a:off x="1322720" y="1254760"/>
            <a:ext cx="10158080" cy="5488940"/>
          </a:xfrm>
          <a:prstGeom prst="cube">
            <a:avLst>
              <a:gd name="adj" fmla="val 23302"/>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sz="2800" b="1" dirty="0">
                <a:solidFill>
                  <a:schemeClr val="accent4">
                    <a:lumMod val="50000"/>
                  </a:schemeClr>
                </a:solidFill>
              </a:rPr>
              <a:t>Kubernetes Tool Box</a:t>
            </a:r>
          </a:p>
        </p:txBody>
      </p:sp>
      <p:pic>
        <p:nvPicPr>
          <p:cNvPr id="7" name="Picture 6">
            <a:extLst>
              <a:ext uri="{FF2B5EF4-FFF2-40B4-BE49-F238E27FC236}">
                <a16:creationId xmlns:a16="http://schemas.microsoft.com/office/drawing/2014/main" id="{BB8A3179-EC07-4755-8D83-81026746B788}"/>
              </a:ext>
            </a:extLst>
          </p:cNvPr>
          <p:cNvPicPr>
            <a:picLocks noChangeAspect="1"/>
          </p:cNvPicPr>
          <p:nvPr/>
        </p:nvPicPr>
        <p:blipFill>
          <a:blip r:embed="rId2"/>
          <a:stretch>
            <a:fillRect/>
          </a:stretch>
        </p:blipFill>
        <p:spPr>
          <a:xfrm>
            <a:off x="1496679" y="2694980"/>
            <a:ext cx="888757" cy="888757"/>
          </a:xfrm>
          <a:prstGeom prst="rect">
            <a:avLst/>
          </a:prstGeom>
        </p:spPr>
      </p:pic>
      <p:sp>
        <p:nvSpPr>
          <p:cNvPr id="14" name="Rectangle: Diagonal Corners Snipped 13">
            <a:extLst>
              <a:ext uri="{FF2B5EF4-FFF2-40B4-BE49-F238E27FC236}">
                <a16:creationId xmlns:a16="http://schemas.microsoft.com/office/drawing/2014/main" id="{65A65B93-B65C-4BA0-9D94-076A2F51AE2A}"/>
              </a:ext>
            </a:extLst>
          </p:cNvPr>
          <p:cNvSpPr/>
          <p:nvPr/>
        </p:nvSpPr>
        <p:spPr>
          <a:xfrm>
            <a:off x="7851589" y="3156000"/>
            <a:ext cx="1946126"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Log Collection</a:t>
            </a:r>
          </a:p>
        </p:txBody>
      </p:sp>
      <p:sp>
        <p:nvSpPr>
          <p:cNvPr id="15" name="Rectangle: Diagonal Corners Snipped 14">
            <a:extLst>
              <a:ext uri="{FF2B5EF4-FFF2-40B4-BE49-F238E27FC236}">
                <a16:creationId xmlns:a16="http://schemas.microsoft.com/office/drawing/2014/main" id="{2D3D03FF-CB6E-4846-A997-F97597B9AC82}"/>
              </a:ext>
            </a:extLst>
          </p:cNvPr>
          <p:cNvSpPr/>
          <p:nvPr/>
        </p:nvSpPr>
        <p:spPr>
          <a:xfrm>
            <a:off x="7541859" y="4370148"/>
            <a:ext cx="1946126"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Nginx Ingress</a:t>
            </a:r>
          </a:p>
        </p:txBody>
      </p:sp>
      <p:sp>
        <p:nvSpPr>
          <p:cNvPr id="17" name="Rectangle: Diagonal Corners Snipped 16">
            <a:extLst>
              <a:ext uri="{FF2B5EF4-FFF2-40B4-BE49-F238E27FC236}">
                <a16:creationId xmlns:a16="http://schemas.microsoft.com/office/drawing/2014/main" id="{408A7083-3CE8-4880-8D68-44F1E6F83BE5}"/>
              </a:ext>
            </a:extLst>
          </p:cNvPr>
          <p:cNvSpPr/>
          <p:nvPr/>
        </p:nvSpPr>
        <p:spPr>
          <a:xfrm>
            <a:off x="4181384" y="4335866"/>
            <a:ext cx="1767078"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Dashboard</a:t>
            </a:r>
          </a:p>
        </p:txBody>
      </p:sp>
      <p:sp>
        <p:nvSpPr>
          <p:cNvPr id="18" name="TextBox 17">
            <a:extLst>
              <a:ext uri="{FF2B5EF4-FFF2-40B4-BE49-F238E27FC236}">
                <a16:creationId xmlns:a16="http://schemas.microsoft.com/office/drawing/2014/main" id="{B0210E60-6271-4C43-A52F-EC8082C215A1}"/>
              </a:ext>
            </a:extLst>
          </p:cNvPr>
          <p:cNvSpPr txBox="1"/>
          <p:nvPr/>
        </p:nvSpPr>
        <p:spPr>
          <a:xfrm>
            <a:off x="2685616" y="1335837"/>
            <a:ext cx="7759092" cy="369332"/>
          </a:xfrm>
          <a:prstGeom prst="rect">
            <a:avLst/>
          </a:prstGeom>
        </p:spPr>
        <p:txBody>
          <a:bodyPr wrap="square" lIns="0" tIns="0" rIns="0" bIns="0" rtlCol="0" anchor="t" anchorCtr="0">
            <a:spAutoFit/>
          </a:bodyPr>
          <a:lstStyle/>
          <a:p>
            <a:pPr marL="342900" indent="-342900">
              <a:buFont typeface="Arial" panose="020B0604020202020204" pitchFamily="34" charset="0"/>
              <a:buChar char="•"/>
            </a:pPr>
            <a:r>
              <a:rPr lang="en-GB" sz="2400" dirty="0">
                <a:solidFill>
                  <a:schemeClr val="bg2"/>
                </a:solidFill>
              </a:rPr>
              <a:t>Kubernetes is not a rigid pre-configured system</a:t>
            </a:r>
          </a:p>
        </p:txBody>
      </p:sp>
      <p:sp>
        <p:nvSpPr>
          <p:cNvPr id="21" name="Rectangle: Diagonal Corners Snipped 20">
            <a:extLst>
              <a:ext uri="{FF2B5EF4-FFF2-40B4-BE49-F238E27FC236}">
                <a16:creationId xmlns:a16="http://schemas.microsoft.com/office/drawing/2014/main" id="{D301EEBB-0E07-4413-B5DA-15D20FBE0CD8}"/>
              </a:ext>
            </a:extLst>
          </p:cNvPr>
          <p:cNvSpPr/>
          <p:nvPr/>
        </p:nvSpPr>
        <p:spPr>
          <a:xfrm>
            <a:off x="8138778" y="5447995"/>
            <a:ext cx="1841999"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Virtual </a:t>
            </a:r>
            <a:r>
              <a:rPr lang="en-GB" dirty="0" err="1"/>
              <a:t>Kubelet</a:t>
            </a:r>
            <a:endParaRPr lang="en-GB" dirty="0"/>
          </a:p>
        </p:txBody>
      </p:sp>
      <p:sp>
        <p:nvSpPr>
          <p:cNvPr id="22" name="Rectangle: Diagonal Corners Snipped 21">
            <a:extLst>
              <a:ext uri="{FF2B5EF4-FFF2-40B4-BE49-F238E27FC236}">
                <a16:creationId xmlns:a16="http://schemas.microsoft.com/office/drawing/2014/main" id="{0E3389B1-36E1-4B8F-B3E5-76F3BC572584}"/>
              </a:ext>
            </a:extLst>
          </p:cNvPr>
          <p:cNvSpPr/>
          <p:nvPr/>
        </p:nvSpPr>
        <p:spPr>
          <a:xfrm>
            <a:off x="5948462" y="3588317"/>
            <a:ext cx="1233401"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Custom </a:t>
            </a:r>
            <a:br>
              <a:rPr lang="en-GB" dirty="0"/>
            </a:br>
            <a:r>
              <a:rPr lang="en-GB" dirty="0"/>
              <a:t>Resource</a:t>
            </a:r>
          </a:p>
        </p:txBody>
      </p:sp>
      <p:sp>
        <p:nvSpPr>
          <p:cNvPr id="33" name="Rectangle: Diagonal Corners Snipped 32">
            <a:extLst>
              <a:ext uri="{FF2B5EF4-FFF2-40B4-BE49-F238E27FC236}">
                <a16:creationId xmlns:a16="http://schemas.microsoft.com/office/drawing/2014/main" id="{DDEA56D2-8167-407E-8525-73EFCE2E314D}"/>
              </a:ext>
            </a:extLst>
          </p:cNvPr>
          <p:cNvSpPr/>
          <p:nvPr/>
        </p:nvSpPr>
        <p:spPr>
          <a:xfrm>
            <a:off x="1876035" y="3975866"/>
            <a:ext cx="1767078"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TLS Cert </a:t>
            </a:r>
            <a:br>
              <a:rPr lang="en-GB" dirty="0"/>
            </a:br>
            <a:r>
              <a:rPr lang="en-GB" dirty="0"/>
              <a:t>Manager</a:t>
            </a:r>
          </a:p>
        </p:txBody>
      </p:sp>
      <p:sp>
        <p:nvSpPr>
          <p:cNvPr id="34" name="Rectangle: Diagonal Corners Snipped 33">
            <a:extLst>
              <a:ext uri="{FF2B5EF4-FFF2-40B4-BE49-F238E27FC236}">
                <a16:creationId xmlns:a16="http://schemas.microsoft.com/office/drawing/2014/main" id="{EC928618-B952-4927-91B1-86C410D4F2BE}"/>
              </a:ext>
            </a:extLst>
          </p:cNvPr>
          <p:cNvSpPr/>
          <p:nvPr/>
        </p:nvSpPr>
        <p:spPr>
          <a:xfrm>
            <a:off x="1589785" y="5087995"/>
            <a:ext cx="2015093"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External DNS</a:t>
            </a:r>
          </a:p>
        </p:txBody>
      </p:sp>
      <p:sp>
        <p:nvSpPr>
          <p:cNvPr id="35" name="Rectangle: Diagonal Corners Snipped 34">
            <a:extLst>
              <a:ext uri="{FF2B5EF4-FFF2-40B4-BE49-F238E27FC236}">
                <a16:creationId xmlns:a16="http://schemas.microsoft.com/office/drawing/2014/main" id="{01048573-17D6-4B8E-8957-DCD8C28AC24B}"/>
              </a:ext>
            </a:extLst>
          </p:cNvPr>
          <p:cNvSpPr/>
          <p:nvPr/>
        </p:nvSpPr>
        <p:spPr>
          <a:xfrm>
            <a:off x="3792173" y="5699839"/>
            <a:ext cx="1628402"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Helm</a:t>
            </a:r>
          </a:p>
        </p:txBody>
      </p:sp>
      <p:sp>
        <p:nvSpPr>
          <p:cNvPr id="36" name="Rectangle: Diagonal Corners Snipped 35">
            <a:extLst>
              <a:ext uri="{FF2B5EF4-FFF2-40B4-BE49-F238E27FC236}">
                <a16:creationId xmlns:a16="http://schemas.microsoft.com/office/drawing/2014/main" id="{C0AD3A56-5298-4423-8E9B-FAB252E7499A}"/>
              </a:ext>
            </a:extLst>
          </p:cNvPr>
          <p:cNvSpPr/>
          <p:nvPr/>
        </p:nvSpPr>
        <p:spPr>
          <a:xfrm>
            <a:off x="3628069" y="3114246"/>
            <a:ext cx="1739901"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Auto Scaler</a:t>
            </a:r>
          </a:p>
        </p:txBody>
      </p:sp>
      <p:sp>
        <p:nvSpPr>
          <p:cNvPr id="37" name="Rectangle: Diagonal Corners Snipped 36">
            <a:extLst>
              <a:ext uri="{FF2B5EF4-FFF2-40B4-BE49-F238E27FC236}">
                <a16:creationId xmlns:a16="http://schemas.microsoft.com/office/drawing/2014/main" id="{E71D809F-F380-4CCF-8138-2E7AFFD2231A}"/>
              </a:ext>
            </a:extLst>
          </p:cNvPr>
          <p:cNvSpPr/>
          <p:nvPr/>
        </p:nvSpPr>
        <p:spPr>
          <a:xfrm>
            <a:off x="5617484" y="5303188"/>
            <a:ext cx="2100897" cy="720000"/>
          </a:xfrm>
          <a:prstGeom prst="snip2DiagRect">
            <a:avLst/>
          </a:prstGeom>
          <a:solidFill>
            <a:srgbClr val="FFFFFF">
              <a:alpha val="83137"/>
            </a:srgbClr>
          </a:solidFill>
          <a:ln>
            <a:no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tIns="0" bIns="0" rtlCol="0" anchor="ctr" anchorCtr="0"/>
          <a:lstStyle/>
          <a:p>
            <a:pPr algn="ctr"/>
            <a:r>
              <a:rPr lang="en-GB" dirty="0"/>
              <a:t>Service </a:t>
            </a:r>
            <a:r>
              <a:rPr lang="en-GB" dirty="0" err="1"/>
              <a:t>Catalog</a:t>
            </a:r>
            <a:endParaRPr lang="en-GB" dirty="0"/>
          </a:p>
        </p:txBody>
      </p:sp>
      <p:sp>
        <p:nvSpPr>
          <p:cNvPr id="38" name="Rectangle 37">
            <a:extLst>
              <a:ext uri="{FF2B5EF4-FFF2-40B4-BE49-F238E27FC236}">
                <a16:creationId xmlns:a16="http://schemas.microsoft.com/office/drawing/2014/main" id="{40B0ED11-3F55-4F18-98F7-A027AE26A180}"/>
              </a:ext>
            </a:extLst>
          </p:cNvPr>
          <p:cNvSpPr/>
          <p:nvPr/>
        </p:nvSpPr>
        <p:spPr>
          <a:xfrm>
            <a:off x="1964121" y="2065041"/>
            <a:ext cx="7289624" cy="461665"/>
          </a:xfrm>
          <a:prstGeom prst="rect">
            <a:avLst/>
          </a:prstGeom>
        </p:spPr>
        <p:txBody>
          <a:bodyPr wrap="none">
            <a:spAutoFit/>
          </a:bodyPr>
          <a:lstStyle/>
          <a:p>
            <a:pPr marL="342900" indent="-342900">
              <a:buFont typeface="Arial" panose="020B0604020202020204" pitchFamily="34" charset="0"/>
              <a:buChar char="•"/>
            </a:pPr>
            <a:r>
              <a:rPr lang="en-GB" sz="2400" dirty="0">
                <a:solidFill>
                  <a:schemeClr val="bg2"/>
                </a:solidFill>
              </a:rPr>
              <a:t>Defers to addons and extensions for specific tasks</a:t>
            </a:r>
          </a:p>
        </p:txBody>
      </p:sp>
      <p:sp>
        <p:nvSpPr>
          <p:cNvPr id="39" name="Rectangle 38">
            <a:extLst>
              <a:ext uri="{FF2B5EF4-FFF2-40B4-BE49-F238E27FC236}">
                <a16:creationId xmlns:a16="http://schemas.microsoft.com/office/drawing/2014/main" id="{EC563E56-BD2F-4CDF-ACDC-B7E86975BB70}"/>
              </a:ext>
            </a:extLst>
          </p:cNvPr>
          <p:cNvSpPr/>
          <p:nvPr/>
        </p:nvSpPr>
        <p:spPr>
          <a:xfrm>
            <a:off x="2271136" y="1664644"/>
            <a:ext cx="7570470" cy="461665"/>
          </a:xfrm>
          <a:prstGeom prst="rect">
            <a:avLst/>
          </a:prstGeom>
        </p:spPr>
        <p:txBody>
          <a:bodyPr wrap="none">
            <a:spAutoFit/>
          </a:bodyPr>
          <a:lstStyle/>
          <a:p>
            <a:pPr marL="342900" indent="-342900">
              <a:buFont typeface="Arial" panose="020B0604020202020204" pitchFamily="34" charset="0"/>
              <a:buChar char="•"/>
            </a:pPr>
            <a:r>
              <a:rPr lang="en-GB" sz="2400" dirty="0">
                <a:solidFill>
                  <a:schemeClr val="bg2"/>
                </a:solidFill>
              </a:rPr>
              <a:t>Extendable by design – many optional components </a:t>
            </a:r>
          </a:p>
        </p:txBody>
      </p:sp>
      <p:pic>
        <p:nvPicPr>
          <p:cNvPr id="8" name="Graphic 7" descr="Wrench">
            <a:extLst>
              <a:ext uri="{FF2B5EF4-FFF2-40B4-BE49-F238E27FC236}">
                <a16:creationId xmlns:a16="http://schemas.microsoft.com/office/drawing/2014/main" id="{E0EECC0A-86B5-41A0-A571-FD197A39CB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78336" y="2852834"/>
            <a:ext cx="914400" cy="914400"/>
          </a:xfrm>
          <a:prstGeom prst="rect">
            <a:avLst/>
          </a:prstGeom>
        </p:spPr>
      </p:pic>
      <p:pic>
        <p:nvPicPr>
          <p:cNvPr id="10" name="Graphic 9" descr="Mining Tools">
            <a:extLst>
              <a:ext uri="{FF2B5EF4-FFF2-40B4-BE49-F238E27FC236}">
                <a16:creationId xmlns:a16="http://schemas.microsoft.com/office/drawing/2014/main" id="{33F42FF2-339B-410C-8D29-E10979F42A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78336" y="4346518"/>
            <a:ext cx="914400" cy="914400"/>
          </a:xfrm>
          <a:prstGeom prst="rect">
            <a:avLst/>
          </a:prstGeom>
        </p:spPr>
      </p:pic>
    </p:spTree>
    <p:extLst>
      <p:ext uri="{BB962C8B-B14F-4D97-AF65-F5344CB8AC3E}">
        <p14:creationId xmlns:p14="http://schemas.microsoft.com/office/powerpoint/2010/main" val="4228258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trips(downLeft)">
                                      <p:cBhvr>
                                        <p:cTn id="7" dur="300"/>
                                        <p:tgtEl>
                                          <p:spTgt spid="14"/>
                                        </p:tgtEl>
                                      </p:cBhvr>
                                    </p:animEffect>
                                  </p:childTnLst>
                                </p:cTn>
                              </p:par>
                            </p:childTnLst>
                          </p:cTn>
                        </p:par>
                        <p:par>
                          <p:cTn id="8" fill="hold">
                            <p:stCondLst>
                              <p:cond delay="300"/>
                            </p:stCondLst>
                            <p:childTnLst>
                              <p:par>
                                <p:cTn id="9" presetID="18" presetClass="entr" presetSubtype="12"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strips(downLeft)">
                                      <p:cBhvr>
                                        <p:cTn id="11" dur="300"/>
                                        <p:tgtEl>
                                          <p:spTgt spid="15"/>
                                        </p:tgtEl>
                                      </p:cBhvr>
                                    </p:animEffect>
                                  </p:childTnLst>
                                </p:cTn>
                              </p:par>
                            </p:childTnLst>
                          </p:cTn>
                        </p:par>
                        <p:par>
                          <p:cTn id="12" fill="hold">
                            <p:stCondLst>
                              <p:cond delay="600"/>
                            </p:stCondLst>
                            <p:childTnLst>
                              <p:par>
                                <p:cTn id="13" presetID="18" presetClass="entr" presetSubtype="12"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strips(downLeft)">
                                      <p:cBhvr>
                                        <p:cTn id="15" dur="300"/>
                                        <p:tgtEl>
                                          <p:spTgt spid="17"/>
                                        </p:tgtEl>
                                      </p:cBhvr>
                                    </p:animEffect>
                                  </p:childTnLst>
                                </p:cTn>
                              </p:par>
                            </p:childTnLst>
                          </p:cTn>
                        </p:par>
                        <p:par>
                          <p:cTn id="16" fill="hold">
                            <p:stCondLst>
                              <p:cond delay="900"/>
                            </p:stCondLst>
                            <p:childTnLst>
                              <p:par>
                                <p:cTn id="17" presetID="18" presetClass="entr" presetSubtype="12"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strips(downLeft)">
                                      <p:cBhvr>
                                        <p:cTn id="19" dur="300"/>
                                        <p:tgtEl>
                                          <p:spTgt spid="37"/>
                                        </p:tgtEl>
                                      </p:cBhvr>
                                    </p:animEffect>
                                  </p:childTnLst>
                                </p:cTn>
                              </p:par>
                            </p:childTnLst>
                          </p:cTn>
                        </p:par>
                        <p:par>
                          <p:cTn id="20" fill="hold">
                            <p:stCondLst>
                              <p:cond delay="1200"/>
                            </p:stCondLst>
                            <p:childTnLst>
                              <p:par>
                                <p:cTn id="21" presetID="18" presetClass="entr" presetSubtype="12"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strips(downLeft)">
                                      <p:cBhvr>
                                        <p:cTn id="23" dur="300"/>
                                        <p:tgtEl>
                                          <p:spTgt spid="21"/>
                                        </p:tgtEl>
                                      </p:cBhvr>
                                    </p:animEffect>
                                  </p:childTnLst>
                                </p:cTn>
                              </p:par>
                            </p:childTnLst>
                          </p:cTn>
                        </p:par>
                        <p:par>
                          <p:cTn id="24" fill="hold">
                            <p:stCondLst>
                              <p:cond delay="1500"/>
                            </p:stCondLst>
                            <p:childTnLst>
                              <p:par>
                                <p:cTn id="25" presetID="18" presetClass="entr" presetSubtype="12"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strips(downLeft)">
                                      <p:cBhvr>
                                        <p:cTn id="27" dur="300"/>
                                        <p:tgtEl>
                                          <p:spTgt spid="22"/>
                                        </p:tgtEl>
                                      </p:cBhvr>
                                    </p:animEffect>
                                  </p:childTnLst>
                                </p:cTn>
                              </p:par>
                            </p:childTnLst>
                          </p:cTn>
                        </p:par>
                        <p:par>
                          <p:cTn id="28" fill="hold">
                            <p:stCondLst>
                              <p:cond delay="1800"/>
                            </p:stCondLst>
                            <p:childTnLst>
                              <p:par>
                                <p:cTn id="29" presetID="18" presetClass="entr" presetSubtype="12" fill="hold" grpId="0"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strips(downLeft)">
                                      <p:cBhvr>
                                        <p:cTn id="31" dur="300"/>
                                        <p:tgtEl>
                                          <p:spTgt spid="33"/>
                                        </p:tgtEl>
                                      </p:cBhvr>
                                    </p:animEffect>
                                  </p:childTnLst>
                                </p:cTn>
                              </p:par>
                            </p:childTnLst>
                          </p:cTn>
                        </p:par>
                        <p:par>
                          <p:cTn id="32" fill="hold">
                            <p:stCondLst>
                              <p:cond delay="2100"/>
                            </p:stCondLst>
                            <p:childTnLst>
                              <p:par>
                                <p:cTn id="33" presetID="18" presetClass="entr" presetSubtype="12" fill="hold" grpId="0"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strips(downLeft)">
                                      <p:cBhvr>
                                        <p:cTn id="35" dur="300"/>
                                        <p:tgtEl>
                                          <p:spTgt spid="34"/>
                                        </p:tgtEl>
                                      </p:cBhvr>
                                    </p:animEffect>
                                  </p:childTnLst>
                                </p:cTn>
                              </p:par>
                            </p:childTnLst>
                          </p:cTn>
                        </p:par>
                        <p:par>
                          <p:cTn id="36" fill="hold">
                            <p:stCondLst>
                              <p:cond delay="2400"/>
                            </p:stCondLst>
                            <p:childTnLst>
                              <p:par>
                                <p:cTn id="37" presetID="18" presetClass="entr" presetSubtype="12" fill="hold" grpId="0" nodeType="after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strips(downLeft)">
                                      <p:cBhvr>
                                        <p:cTn id="39" dur="300"/>
                                        <p:tgtEl>
                                          <p:spTgt spid="35"/>
                                        </p:tgtEl>
                                      </p:cBhvr>
                                    </p:animEffect>
                                  </p:childTnLst>
                                </p:cTn>
                              </p:par>
                            </p:childTnLst>
                          </p:cTn>
                        </p:par>
                        <p:par>
                          <p:cTn id="40" fill="hold">
                            <p:stCondLst>
                              <p:cond delay="2700"/>
                            </p:stCondLst>
                            <p:childTnLst>
                              <p:par>
                                <p:cTn id="41" presetID="18" presetClass="entr" presetSubtype="12" fill="hold" grpId="0" nodeType="after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strips(downLeft)">
                                      <p:cBhvr>
                                        <p:cTn id="43" dur="3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21" grpId="0" animBg="1"/>
      <p:bldP spid="22" grpId="0" animBg="1"/>
      <p:bldP spid="33" grpId="0" animBg="1"/>
      <p:bldP spid="34" grpId="0" animBg="1"/>
      <p:bldP spid="35" grpId="0" animBg="1"/>
      <p:bldP spid="36" grpId="0" animBg="1"/>
      <p:bldP spid="3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B3B9-415B-45DA-BCEA-8775D549C98B}"/>
              </a:ext>
            </a:extLst>
          </p:cNvPr>
          <p:cNvSpPr>
            <a:spLocks noGrp="1"/>
          </p:cNvSpPr>
          <p:nvPr>
            <p:ph type="title"/>
          </p:nvPr>
        </p:nvSpPr>
        <p:spPr>
          <a:xfrm>
            <a:off x="405636" y="2223655"/>
            <a:ext cx="9195564" cy="2455386"/>
          </a:xfrm>
        </p:spPr>
        <p:txBody>
          <a:bodyPr/>
          <a:lstStyle/>
          <a:p>
            <a:r>
              <a:rPr lang="en-GB" sz="7200" dirty="0">
                <a:solidFill>
                  <a:srgbClr val="4DB0FF"/>
                </a:solidFill>
              </a:rPr>
              <a:t>Core Components</a:t>
            </a:r>
          </a:p>
        </p:txBody>
      </p:sp>
      <p:pic>
        <p:nvPicPr>
          <p:cNvPr id="8" name="Graphic 7">
            <a:extLst>
              <a:ext uri="{FF2B5EF4-FFF2-40B4-BE49-F238E27FC236}">
                <a16:creationId xmlns:a16="http://schemas.microsoft.com/office/drawing/2014/main" id="{F9724B3E-38D5-4490-8F82-325FAE5B62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00654" y="2698711"/>
            <a:ext cx="4549486" cy="4549486"/>
          </a:xfrm>
          <a:prstGeom prst="rect">
            <a:avLst/>
          </a:prstGeom>
        </p:spPr>
      </p:pic>
    </p:spTree>
    <p:extLst>
      <p:ext uri="{BB962C8B-B14F-4D97-AF65-F5344CB8AC3E}">
        <p14:creationId xmlns:p14="http://schemas.microsoft.com/office/powerpoint/2010/main" val="4889418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Fundamental building block of Kubernetes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485173"/>
            <a:ext cx="11277600" cy="915626"/>
          </a:xfrm>
          <a:prstGeom prst="roundRect">
            <a:avLst>
              <a:gd name="adj" fmla="val 3805"/>
            </a:avLst>
          </a:prstGeom>
          <a:solidFill>
            <a:schemeClr val="bg2"/>
          </a:solidFill>
          <a:ln w="19050">
            <a:solidFill>
              <a:srgbClr val="0078D7"/>
            </a:solidFill>
          </a:ln>
        </p:spPr>
        <p:txBody>
          <a:bodyPr anchor="ctr"/>
          <a:lstStyle/>
          <a:p>
            <a:pPr algn="ctr"/>
            <a:r>
              <a:rPr lang="en-GB" sz="2800" dirty="0"/>
              <a:t>Pods are the primary way of running your workloads in Kubernetes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Pods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p:txBody>
          <a:bodyPr/>
          <a:lstStyle/>
          <a:p>
            <a:r>
              <a:rPr lang="en-GB" b="0" i="1" dirty="0">
                <a:latin typeface="Segoe UI Light" panose="020B0502040204020203" pitchFamily="34" charset="0"/>
                <a:cs typeface="Segoe UI Light" panose="020B0502040204020203" pitchFamily="34" charset="0"/>
              </a:rPr>
              <a:t>Pods</a:t>
            </a:r>
            <a:r>
              <a:rPr lang="en-GB" b="0" dirty="0">
                <a:latin typeface="Segoe UI Light" panose="020B0502040204020203" pitchFamily="34" charset="0"/>
                <a:cs typeface="Segoe UI Light" panose="020B0502040204020203" pitchFamily="34" charset="0"/>
              </a:rPr>
              <a:t> run </a:t>
            </a:r>
            <a:r>
              <a:rPr lang="en-GB" dirty="0">
                <a:latin typeface="Segoe UI Light" panose="020B0502040204020203" pitchFamily="34" charset="0"/>
                <a:cs typeface="Segoe UI Light" panose="020B0502040204020203" pitchFamily="34" charset="0"/>
              </a:rPr>
              <a:t>one or more containers</a:t>
            </a:r>
          </a:p>
          <a:p>
            <a:r>
              <a:rPr lang="en-GB" b="0" dirty="0">
                <a:latin typeface="Segoe UI Light" panose="020B0502040204020203" pitchFamily="34" charset="0"/>
                <a:cs typeface="Segoe UI Light" panose="020B0502040204020203" pitchFamily="34" charset="0"/>
              </a:rPr>
              <a:t>Containers in a pod </a:t>
            </a:r>
            <a:r>
              <a:rPr lang="en-GB" dirty="0">
                <a:latin typeface="Segoe UI Light" panose="020B0502040204020203" pitchFamily="34" charset="0"/>
                <a:cs typeface="Segoe UI Light" panose="020B0502040204020203" pitchFamily="34" charset="0"/>
              </a:rPr>
              <a:t>share network/storage</a:t>
            </a:r>
          </a:p>
          <a:p>
            <a:r>
              <a:rPr lang="en-GB" b="0" i="1" dirty="0">
                <a:latin typeface="Segoe UI Light" panose="020B0502040204020203" pitchFamily="34" charset="0"/>
                <a:cs typeface="Segoe UI Light" panose="020B0502040204020203" pitchFamily="34" charset="0"/>
              </a:rPr>
              <a:t>Pods</a:t>
            </a:r>
            <a:r>
              <a:rPr lang="en-GB" b="0" dirty="0">
                <a:latin typeface="Segoe UI Light" panose="020B0502040204020203" pitchFamily="34" charset="0"/>
                <a:cs typeface="Segoe UI Light" panose="020B0502040204020203" pitchFamily="34" charset="0"/>
              </a:rPr>
              <a:t> each have their own IP address</a:t>
            </a:r>
          </a:p>
          <a:p>
            <a:r>
              <a:rPr lang="en-GB" b="0" i="1" dirty="0">
                <a:latin typeface="Segoe UI Light" panose="020B0502040204020203" pitchFamily="34" charset="0"/>
                <a:cs typeface="Segoe UI Light" panose="020B0502040204020203" pitchFamily="34" charset="0"/>
              </a:rPr>
              <a:t>Pods</a:t>
            </a:r>
            <a:r>
              <a:rPr lang="en-GB" b="0" dirty="0">
                <a:latin typeface="Segoe UI Light" panose="020B0502040204020203" pitchFamily="34" charset="0"/>
                <a:cs typeface="Segoe UI Light" panose="020B0502040204020203" pitchFamily="34" charset="0"/>
              </a:rPr>
              <a:t> expose </a:t>
            </a:r>
            <a:r>
              <a:rPr lang="en-GB" dirty="0">
                <a:latin typeface="Segoe UI Light" panose="020B0502040204020203" pitchFamily="34" charset="0"/>
                <a:cs typeface="Segoe UI Light" panose="020B0502040204020203" pitchFamily="34" charset="0"/>
              </a:rPr>
              <a:t>one or more ports</a:t>
            </a:r>
          </a:p>
          <a:p>
            <a:r>
              <a:rPr lang="en-GB" b="0" i="1" dirty="0">
                <a:latin typeface="Segoe UI Light" panose="020B0502040204020203" pitchFamily="34" charset="0"/>
                <a:cs typeface="Segoe UI Light" panose="020B0502040204020203" pitchFamily="34" charset="0"/>
              </a:rPr>
              <a:t>Pods</a:t>
            </a:r>
            <a:r>
              <a:rPr lang="en-GB" b="0" dirty="0">
                <a:latin typeface="Segoe UI Light" panose="020B0502040204020203" pitchFamily="34" charset="0"/>
                <a:cs typeface="Segoe UI Light" panose="020B0502040204020203" pitchFamily="34" charset="0"/>
              </a:rPr>
              <a:t> are scheduled and run on a </a:t>
            </a:r>
            <a:r>
              <a:rPr lang="en-GB" b="0" i="1" dirty="0">
                <a:latin typeface="Segoe UI Light" panose="020B0502040204020203" pitchFamily="34" charset="0"/>
                <a:cs typeface="Segoe UI Light" panose="020B0502040204020203" pitchFamily="34" charset="0"/>
              </a:rPr>
              <a:t>Node</a:t>
            </a:r>
          </a:p>
        </p:txBody>
      </p:sp>
      <p:sp>
        <p:nvSpPr>
          <p:cNvPr id="24" name="Rectangle: Rounded Corners 23">
            <a:extLst>
              <a:ext uri="{FF2B5EF4-FFF2-40B4-BE49-F238E27FC236}">
                <a16:creationId xmlns:a16="http://schemas.microsoft.com/office/drawing/2014/main" id="{8F0D0BFE-A6CF-4CF2-BD52-6E60B4386216}"/>
              </a:ext>
            </a:extLst>
          </p:cNvPr>
          <p:cNvSpPr/>
          <p:nvPr/>
        </p:nvSpPr>
        <p:spPr>
          <a:xfrm>
            <a:off x="8430491" y="1720892"/>
            <a:ext cx="3221182" cy="2823399"/>
          </a:xfrm>
          <a:prstGeom prst="roundRect">
            <a:avLst>
              <a:gd name="adj" fmla="val 1210"/>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GB" sz="2800" b="1" dirty="0">
                <a:solidFill>
                  <a:srgbClr val="0078D7"/>
                </a:solidFill>
              </a:rPr>
              <a:t>Pod</a:t>
            </a:r>
          </a:p>
        </p:txBody>
      </p:sp>
      <p:sp>
        <p:nvSpPr>
          <p:cNvPr id="27" name="Rectangle 26">
            <a:extLst>
              <a:ext uri="{FF2B5EF4-FFF2-40B4-BE49-F238E27FC236}">
                <a16:creationId xmlns:a16="http://schemas.microsoft.com/office/drawing/2014/main" id="{7664EC70-459F-49C9-9FE2-AC7C9B73B05D}"/>
              </a:ext>
            </a:extLst>
          </p:cNvPr>
          <p:cNvSpPr/>
          <p:nvPr/>
        </p:nvSpPr>
        <p:spPr>
          <a:xfrm>
            <a:off x="8620992" y="4010889"/>
            <a:ext cx="2815936" cy="415638"/>
          </a:xfrm>
          <a:prstGeom prst="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tx1">
                    <a:lumMod val="65000"/>
                    <a:lumOff val="35000"/>
                  </a:schemeClr>
                </a:solidFill>
              </a:rPr>
              <a:t>shared network &amp; filesystem</a:t>
            </a:r>
          </a:p>
        </p:txBody>
      </p:sp>
      <p:sp>
        <p:nvSpPr>
          <p:cNvPr id="25" name="Rectangle: Rounded Corners 24">
            <a:extLst>
              <a:ext uri="{FF2B5EF4-FFF2-40B4-BE49-F238E27FC236}">
                <a16:creationId xmlns:a16="http://schemas.microsoft.com/office/drawing/2014/main" id="{366C3E1A-1769-4FD3-9845-6C0A2C224D04}"/>
              </a:ext>
            </a:extLst>
          </p:cNvPr>
          <p:cNvSpPr/>
          <p:nvPr/>
        </p:nvSpPr>
        <p:spPr>
          <a:xfrm>
            <a:off x="8620992" y="2570018"/>
            <a:ext cx="1305790" cy="1503217"/>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rgbClr val="0078D7"/>
                </a:solidFill>
              </a:rPr>
              <a:t>Container</a:t>
            </a:r>
          </a:p>
          <a:p>
            <a:pPr algn="ctr"/>
            <a:r>
              <a:rPr lang="en-GB" dirty="0"/>
              <a:t>A</a:t>
            </a:r>
          </a:p>
        </p:txBody>
      </p:sp>
      <p:sp>
        <p:nvSpPr>
          <p:cNvPr id="26" name="Rectangle: Rounded Corners 25">
            <a:extLst>
              <a:ext uri="{FF2B5EF4-FFF2-40B4-BE49-F238E27FC236}">
                <a16:creationId xmlns:a16="http://schemas.microsoft.com/office/drawing/2014/main" id="{334B8C9E-E829-4101-A8B3-AE1ADF856C9C}"/>
              </a:ext>
            </a:extLst>
          </p:cNvPr>
          <p:cNvSpPr/>
          <p:nvPr/>
        </p:nvSpPr>
        <p:spPr>
          <a:xfrm>
            <a:off x="10131138" y="2570018"/>
            <a:ext cx="1305790" cy="1503217"/>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rgbClr val="0078D7"/>
                </a:solidFill>
              </a:rPr>
              <a:t>Container</a:t>
            </a:r>
            <a:br>
              <a:rPr lang="en-GB" dirty="0"/>
            </a:br>
            <a:r>
              <a:rPr lang="en-GB" dirty="0"/>
              <a:t>B</a:t>
            </a:r>
          </a:p>
        </p:txBody>
      </p:sp>
      <p:sp>
        <p:nvSpPr>
          <p:cNvPr id="28" name="TextBox 27">
            <a:extLst>
              <a:ext uri="{FF2B5EF4-FFF2-40B4-BE49-F238E27FC236}">
                <a16:creationId xmlns:a16="http://schemas.microsoft.com/office/drawing/2014/main" id="{9573475C-CFCD-446E-AAD7-AD86AA431BB5}"/>
              </a:ext>
            </a:extLst>
          </p:cNvPr>
          <p:cNvSpPr txBox="1"/>
          <p:nvPr/>
        </p:nvSpPr>
        <p:spPr>
          <a:xfrm>
            <a:off x="10752388" y="1378584"/>
            <a:ext cx="899285" cy="276999"/>
          </a:xfrm>
          <a:prstGeom prst="rect">
            <a:avLst/>
          </a:prstGeom>
        </p:spPr>
        <p:txBody>
          <a:bodyPr wrap="none" lIns="0" tIns="0" rIns="0" bIns="0" rtlCol="0" anchor="t" anchorCtr="0">
            <a:spAutoFit/>
          </a:bodyPr>
          <a:lstStyle/>
          <a:p>
            <a:r>
              <a:rPr lang="en-GB" dirty="0"/>
              <a:t>10.0.4.58</a:t>
            </a:r>
          </a:p>
        </p:txBody>
      </p:sp>
      <p:sp>
        <p:nvSpPr>
          <p:cNvPr id="29" name="TextBox 28">
            <a:extLst>
              <a:ext uri="{FF2B5EF4-FFF2-40B4-BE49-F238E27FC236}">
                <a16:creationId xmlns:a16="http://schemas.microsoft.com/office/drawing/2014/main" id="{8C68C01F-2EE0-45C7-924E-D6DCE3B2C439}"/>
              </a:ext>
            </a:extLst>
          </p:cNvPr>
          <p:cNvSpPr txBox="1"/>
          <p:nvPr/>
        </p:nvSpPr>
        <p:spPr>
          <a:xfrm>
            <a:off x="8749577" y="2256428"/>
            <a:ext cx="1048620" cy="276999"/>
          </a:xfrm>
          <a:prstGeom prst="rect">
            <a:avLst/>
          </a:prstGeom>
        </p:spPr>
        <p:txBody>
          <a:bodyPr wrap="none" lIns="0" tIns="0" rIns="0" bIns="0" rtlCol="0" anchor="t" anchorCtr="0">
            <a:spAutoFit/>
          </a:bodyPr>
          <a:lstStyle/>
          <a:p>
            <a:pPr algn="ctr"/>
            <a:r>
              <a:rPr lang="en-GB" dirty="0"/>
              <a:t>port: 8080</a:t>
            </a:r>
          </a:p>
        </p:txBody>
      </p:sp>
      <p:sp>
        <p:nvSpPr>
          <p:cNvPr id="31" name="Arrow: Up 30">
            <a:extLst>
              <a:ext uri="{FF2B5EF4-FFF2-40B4-BE49-F238E27FC236}">
                <a16:creationId xmlns:a16="http://schemas.microsoft.com/office/drawing/2014/main" id="{8451945F-28A8-4F2B-A4F3-91A4554DA541}"/>
              </a:ext>
            </a:extLst>
          </p:cNvPr>
          <p:cNvSpPr/>
          <p:nvPr/>
        </p:nvSpPr>
        <p:spPr>
          <a:xfrm>
            <a:off x="9033162" y="1315546"/>
            <a:ext cx="471055" cy="904860"/>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2" name="TextBox 31">
            <a:extLst>
              <a:ext uri="{FF2B5EF4-FFF2-40B4-BE49-F238E27FC236}">
                <a16:creationId xmlns:a16="http://schemas.microsoft.com/office/drawing/2014/main" id="{C7BB7B20-6050-4D87-8CB6-C38A600DDD7B}"/>
              </a:ext>
            </a:extLst>
          </p:cNvPr>
          <p:cNvSpPr txBox="1"/>
          <p:nvPr/>
        </p:nvSpPr>
        <p:spPr>
          <a:xfrm>
            <a:off x="8744379" y="1001956"/>
            <a:ext cx="1048620" cy="276999"/>
          </a:xfrm>
          <a:prstGeom prst="rect">
            <a:avLst/>
          </a:prstGeom>
        </p:spPr>
        <p:txBody>
          <a:bodyPr wrap="none" lIns="0" tIns="0" rIns="0" bIns="0" rtlCol="0" anchor="t" anchorCtr="0">
            <a:spAutoFit/>
          </a:bodyPr>
          <a:lstStyle/>
          <a:p>
            <a:pPr algn="ctr"/>
            <a:r>
              <a:rPr lang="en-GB" dirty="0"/>
              <a:t>port: 8080</a:t>
            </a:r>
          </a:p>
        </p:txBody>
      </p:sp>
      <p:sp>
        <p:nvSpPr>
          <p:cNvPr id="33" name="TextBox 32">
            <a:extLst>
              <a:ext uri="{FF2B5EF4-FFF2-40B4-BE49-F238E27FC236}">
                <a16:creationId xmlns:a16="http://schemas.microsoft.com/office/drawing/2014/main" id="{CB270435-AFF5-44D9-9C52-015501307164}"/>
              </a:ext>
            </a:extLst>
          </p:cNvPr>
          <p:cNvSpPr txBox="1"/>
          <p:nvPr/>
        </p:nvSpPr>
        <p:spPr>
          <a:xfrm>
            <a:off x="9374422" y="4669833"/>
            <a:ext cx="1282595" cy="276999"/>
          </a:xfrm>
          <a:prstGeom prst="rect">
            <a:avLst/>
          </a:prstGeom>
        </p:spPr>
        <p:txBody>
          <a:bodyPr wrap="none" lIns="0" tIns="0" rIns="0" bIns="0" rtlCol="0" anchor="t" anchorCtr="0">
            <a:spAutoFit/>
          </a:bodyPr>
          <a:lstStyle/>
          <a:p>
            <a:r>
              <a:rPr lang="en-GB" i="1" dirty="0"/>
              <a:t>Example Pod</a:t>
            </a:r>
          </a:p>
        </p:txBody>
      </p:sp>
    </p:spTree>
    <p:extLst>
      <p:ext uri="{BB962C8B-B14F-4D97-AF65-F5344CB8AC3E}">
        <p14:creationId xmlns:p14="http://schemas.microsoft.com/office/powerpoint/2010/main" val="20919332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7183582" cy="669332"/>
          </a:xfrm>
        </p:spPr>
        <p:txBody>
          <a:bodyPr>
            <a:normAutofit/>
          </a:bodyPr>
          <a:lstStyle/>
          <a:p>
            <a:r>
              <a:rPr lang="en-GB" dirty="0">
                <a:solidFill>
                  <a:srgbClr val="0078D7"/>
                </a:solidFill>
              </a:rPr>
              <a:t>Scale and run pods across multiple nodes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Deployments let you run &amp; scale stateless workloads in Kubernetes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Deployments &amp; Replica Sets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1" y="1720892"/>
            <a:ext cx="8568013" cy="3764282"/>
          </a:xfrm>
        </p:spPr>
        <p:txBody>
          <a:bodyPr/>
          <a:lstStyle/>
          <a:p>
            <a:r>
              <a:rPr lang="en-GB" b="0" i="1" dirty="0">
                <a:latin typeface="+mj-lt"/>
              </a:rPr>
              <a:t>Deployments</a:t>
            </a:r>
            <a:r>
              <a:rPr lang="en-GB" b="0" dirty="0">
                <a:latin typeface="+mj-lt"/>
              </a:rPr>
              <a:t> describe a </a:t>
            </a:r>
            <a:r>
              <a:rPr lang="en-GB" dirty="0">
                <a:latin typeface="+mj-lt"/>
              </a:rPr>
              <a:t>replicated</a:t>
            </a:r>
            <a:r>
              <a:rPr lang="en-GB" b="0" dirty="0">
                <a:latin typeface="+mj-lt"/>
              </a:rPr>
              <a:t> set of </a:t>
            </a:r>
            <a:r>
              <a:rPr lang="en-GB" b="0" i="1" dirty="0">
                <a:latin typeface="+mj-lt"/>
              </a:rPr>
              <a:t>Pods</a:t>
            </a:r>
          </a:p>
          <a:p>
            <a:r>
              <a:rPr lang="en-GB" b="0" dirty="0">
                <a:latin typeface="+mj-lt"/>
              </a:rPr>
              <a:t>A </a:t>
            </a:r>
            <a:r>
              <a:rPr lang="en-GB" b="0" i="1" dirty="0">
                <a:latin typeface="+mj-lt"/>
              </a:rPr>
              <a:t>Deployment</a:t>
            </a:r>
            <a:r>
              <a:rPr lang="en-GB" b="0" dirty="0">
                <a:latin typeface="+mj-lt"/>
              </a:rPr>
              <a:t> represents </a:t>
            </a:r>
            <a:r>
              <a:rPr lang="en-GB" dirty="0">
                <a:latin typeface="+mj-lt"/>
              </a:rPr>
              <a:t>desired state</a:t>
            </a:r>
            <a:r>
              <a:rPr lang="en-GB" b="0" dirty="0">
                <a:latin typeface="+mj-lt"/>
              </a:rPr>
              <a:t> </a:t>
            </a:r>
            <a:br>
              <a:rPr lang="en-GB" b="0" dirty="0">
                <a:latin typeface="+mj-lt"/>
              </a:rPr>
            </a:br>
            <a:r>
              <a:rPr lang="en-GB" b="0" dirty="0">
                <a:latin typeface="+mj-lt"/>
              </a:rPr>
              <a:t> - Rolling updates used to safely roll out changes</a:t>
            </a:r>
          </a:p>
          <a:p>
            <a:r>
              <a:rPr lang="en-GB" b="0" dirty="0">
                <a:latin typeface="+mj-lt"/>
              </a:rPr>
              <a:t>You </a:t>
            </a:r>
            <a:r>
              <a:rPr lang="en-GB" dirty="0">
                <a:latin typeface="+mj-lt"/>
              </a:rPr>
              <a:t>scale</a:t>
            </a:r>
            <a:r>
              <a:rPr lang="en-GB" b="0" dirty="0">
                <a:latin typeface="+mj-lt"/>
              </a:rPr>
              <a:t> </a:t>
            </a:r>
            <a:r>
              <a:rPr lang="en-GB" b="0" i="1" dirty="0">
                <a:latin typeface="+mj-lt"/>
              </a:rPr>
              <a:t>Deployments</a:t>
            </a:r>
            <a:r>
              <a:rPr lang="en-GB" b="0" dirty="0">
                <a:latin typeface="+mj-lt"/>
              </a:rPr>
              <a:t> up &amp; down</a:t>
            </a:r>
          </a:p>
          <a:p>
            <a:r>
              <a:rPr lang="en-GB" b="0" i="1" dirty="0">
                <a:latin typeface="+mj-lt"/>
              </a:rPr>
              <a:t>Deployments</a:t>
            </a:r>
            <a:r>
              <a:rPr lang="en-GB" b="0" dirty="0">
                <a:latin typeface="+mj-lt"/>
              </a:rPr>
              <a:t> typically run </a:t>
            </a:r>
            <a:r>
              <a:rPr lang="en-GB" dirty="0">
                <a:latin typeface="+mj-lt"/>
              </a:rPr>
              <a:t>stateless</a:t>
            </a:r>
            <a:r>
              <a:rPr lang="en-GB" b="0" dirty="0">
                <a:latin typeface="+mj-lt"/>
              </a:rPr>
              <a:t> workloads</a:t>
            </a:r>
          </a:p>
          <a:p>
            <a:r>
              <a:rPr lang="en-GB" b="0" i="1" dirty="0">
                <a:latin typeface="+mj-lt"/>
              </a:rPr>
              <a:t>Deployments</a:t>
            </a:r>
            <a:r>
              <a:rPr lang="en-GB" b="0" dirty="0">
                <a:latin typeface="+mj-lt"/>
              </a:rPr>
              <a:t> use </a:t>
            </a:r>
            <a:r>
              <a:rPr lang="en-GB" b="0" i="1" dirty="0" err="1">
                <a:latin typeface="+mj-lt"/>
              </a:rPr>
              <a:t>ReplicaSets</a:t>
            </a:r>
            <a:endParaRPr lang="en-GB" b="0" i="1" dirty="0">
              <a:latin typeface="+mj-lt"/>
            </a:endParaRPr>
          </a:p>
        </p:txBody>
      </p:sp>
      <p:sp>
        <p:nvSpPr>
          <p:cNvPr id="36" name="TextBox 35">
            <a:extLst>
              <a:ext uri="{FF2B5EF4-FFF2-40B4-BE49-F238E27FC236}">
                <a16:creationId xmlns:a16="http://schemas.microsoft.com/office/drawing/2014/main" id="{A4FA1D5F-0987-4347-AB1D-A78441B6D0B8}"/>
              </a:ext>
            </a:extLst>
          </p:cNvPr>
          <p:cNvSpPr txBox="1"/>
          <p:nvPr/>
        </p:nvSpPr>
        <p:spPr>
          <a:xfrm>
            <a:off x="8485909" y="1474123"/>
            <a:ext cx="2057400" cy="976403"/>
          </a:xfrm>
          <a:prstGeom prst="rect">
            <a:avLst/>
          </a:prstGeom>
          <a:solidFill>
            <a:schemeClr val="bg1">
              <a:lumMod val="10000"/>
            </a:schemeClr>
          </a:solidFill>
        </p:spPr>
        <p:txBody>
          <a:bodyPr wrap="square" lIns="72000" tIns="72000" rIns="72000" bIns="72000" rtlCol="0" anchor="ctr" anchorCtr="0">
            <a:noAutofit/>
          </a:bodyPr>
          <a:lstStyle>
            <a:defPPr>
              <a:defRPr lang="en-US"/>
            </a:defPPr>
            <a:lvl1pPr>
              <a:defRPr>
                <a:solidFill>
                  <a:srgbClr val="92D050"/>
                </a:solidFill>
                <a:latin typeface="Consolas" panose="020B0609020204030204" pitchFamily="49" charset="0"/>
              </a:defRPr>
            </a:lvl1pPr>
          </a:lstStyle>
          <a:p>
            <a:r>
              <a:rPr lang="en-GB" dirty="0"/>
              <a:t>Deployment</a:t>
            </a:r>
          </a:p>
          <a:p>
            <a:r>
              <a:rPr lang="en-GB" dirty="0"/>
              <a:t>- name: </a:t>
            </a:r>
            <a:r>
              <a:rPr lang="en-GB" dirty="0" err="1"/>
              <a:t>MyApp</a:t>
            </a:r>
            <a:endParaRPr lang="en-GB" dirty="0"/>
          </a:p>
          <a:p>
            <a:r>
              <a:rPr lang="en-GB" dirty="0"/>
              <a:t>- replicas: 3</a:t>
            </a:r>
          </a:p>
        </p:txBody>
      </p:sp>
      <p:sp>
        <p:nvSpPr>
          <p:cNvPr id="37" name="TextBox 36">
            <a:extLst>
              <a:ext uri="{FF2B5EF4-FFF2-40B4-BE49-F238E27FC236}">
                <a16:creationId xmlns:a16="http://schemas.microsoft.com/office/drawing/2014/main" id="{82E4714D-1040-4020-A7E4-D3571C5E4C74}"/>
              </a:ext>
            </a:extLst>
          </p:cNvPr>
          <p:cNvSpPr txBox="1"/>
          <p:nvPr/>
        </p:nvSpPr>
        <p:spPr>
          <a:xfrm>
            <a:off x="9315978" y="2793459"/>
            <a:ext cx="2003186" cy="692821"/>
          </a:xfrm>
          <a:prstGeom prst="rect">
            <a:avLst/>
          </a:prstGeom>
          <a:solidFill>
            <a:schemeClr val="bg1">
              <a:lumMod val="10000"/>
            </a:schemeClr>
          </a:solidFill>
        </p:spPr>
        <p:txBody>
          <a:bodyPr wrap="square" lIns="72000" tIns="72000" rIns="72000" bIns="72000" rtlCol="0" anchor="ctr" anchorCtr="0">
            <a:noAutofit/>
          </a:bodyPr>
          <a:lstStyle>
            <a:defPPr>
              <a:defRPr lang="en-US"/>
            </a:defPPr>
            <a:lvl1pPr>
              <a:defRPr>
                <a:solidFill>
                  <a:srgbClr val="92D050"/>
                </a:solidFill>
                <a:latin typeface="Consolas" panose="020B0609020204030204" pitchFamily="49" charset="0"/>
              </a:defRPr>
            </a:lvl1pPr>
          </a:lstStyle>
          <a:p>
            <a:r>
              <a:rPr lang="en-GB" dirty="0" err="1"/>
              <a:t>ReplicaSet</a:t>
            </a:r>
            <a:endParaRPr lang="en-GB" dirty="0"/>
          </a:p>
          <a:p>
            <a:r>
              <a:rPr lang="en-GB" dirty="0"/>
              <a:t>- replicas: 3</a:t>
            </a:r>
          </a:p>
        </p:txBody>
      </p:sp>
      <p:sp>
        <p:nvSpPr>
          <p:cNvPr id="38" name="Arrow: Bent-Up 37">
            <a:extLst>
              <a:ext uri="{FF2B5EF4-FFF2-40B4-BE49-F238E27FC236}">
                <a16:creationId xmlns:a16="http://schemas.microsoft.com/office/drawing/2014/main" id="{D1356EB0-A3DA-4B28-904D-B14A31025EEE}"/>
              </a:ext>
            </a:extLst>
          </p:cNvPr>
          <p:cNvSpPr/>
          <p:nvPr/>
        </p:nvSpPr>
        <p:spPr>
          <a:xfrm rot="5400000">
            <a:off x="8626268" y="2486845"/>
            <a:ext cx="554182" cy="613228"/>
          </a:xfrm>
          <a:prstGeom prst="ben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9" name="3D" title="Icon of a 3D box with square points on each corner">
            <a:extLst>
              <a:ext uri="{FF2B5EF4-FFF2-40B4-BE49-F238E27FC236}">
                <a16:creationId xmlns:a16="http://schemas.microsoft.com/office/drawing/2014/main" id="{55FEE360-D3CF-42A1-A425-3E0FA6C0AB16}"/>
              </a:ext>
            </a:extLst>
          </p:cNvPr>
          <p:cNvSpPr>
            <a:spLocks noChangeAspect="1" noEditPoints="1"/>
          </p:cNvSpPr>
          <p:nvPr/>
        </p:nvSpPr>
        <p:spPr bwMode="auto">
          <a:xfrm>
            <a:off x="9315978" y="3973761"/>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0" name="3D" title="Icon of a 3D box with square points on each corner">
            <a:extLst>
              <a:ext uri="{FF2B5EF4-FFF2-40B4-BE49-F238E27FC236}">
                <a16:creationId xmlns:a16="http://schemas.microsoft.com/office/drawing/2014/main" id="{CD3ECE6A-9DAE-4897-AEB2-1658AA01415D}"/>
              </a:ext>
            </a:extLst>
          </p:cNvPr>
          <p:cNvSpPr>
            <a:spLocks noChangeAspect="1" noEditPoints="1"/>
          </p:cNvSpPr>
          <p:nvPr/>
        </p:nvSpPr>
        <p:spPr bwMode="auto">
          <a:xfrm>
            <a:off x="10010957" y="3968092"/>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1" name="3D" title="Icon of a 3D box with square points on each corner">
            <a:extLst>
              <a:ext uri="{FF2B5EF4-FFF2-40B4-BE49-F238E27FC236}">
                <a16:creationId xmlns:a16="http://schemas.microsoft.com/office/drawing/2014/main" id="{A614CD79-712B-4EB2-B645-7B513291E8D2}"/>
              </a:ext>
            </a:extLst>
          </p:cNvPr>
          <p:cNvSpPr>
            <a:spLocks noChangeAspect="1" noEditPoints="1"/>
          </p:cNvSpPr>
          <p:nvPr/>
        </p:nvSpPr>
        <p:spPr bwMode="auto">
          <a:xfrm>
            <a:off x="10705936" y="3968092"/>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2" name="Arrow: Right 41">
            <a:extLst>
              <a:ext uri="{FF2B5EF4-FFF2-40B4-BE49-F238E27FC236}">
                <a16:creationId xmlns:a16="http://schemas.microsoft.com/office/drawing/2014/main" id="{2522CB3E-036A-41F4-8232-65CE8408110C}"/>
              </a:ext>
            </a:extLst>
          </p:cNvPr>
          <p:cNvSpPr/>
          <p:nvPr/>
        </p:nvSpPr>
        <p:spPr>
          <a:xfrm rot="5400000">
            <a:off x="10153130" y="3389979"/>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D88C6B61-590B-48CD-86B9-7FE64FF46CD5}"/>
              </a:ext>
            </a:extLst>
          </p:cNvPr>
          <p:cNvSpPr txBox="1"/>
          <p:nvPr/>
        </p:nvSpPr>
        <p:spPr>
          <a:xfrm>
            <a:off x="10072627" y="4659564"/>
            <a:ext cx="504946" cy="276999"/>
          </a:xfrm>
          <a:prstGeom prst="rect">
            <a:avLst/>
          </a:prstGeom>
        </p:spPr>
        <p:txBody>
          <a:bodyPr wrap="none" lIns="0" tIns="0" rIns="0" bIns="0" rtlCol="0" anchor="t" anchorCtr="0">
            <a:spAutoFit/>
          </a:bodyPr>
          <a:lstStyle/>
          <a:p>
            <a:r>
              <a:rPr lang="en-GB" dirty="0">
                <a:solidFill>
                  <a:srgbClr val="0078D7"/>
                </a:solidFill>
              </a:rPr>
              <a:t>pods</a:t>
            </a:r>
          </a:p>
        </p:txBody>
      </p:sp>
    </p:spTree>
    <p:extLst>
      <p:ext uri="{BB962C8B-B14F-4D97-AF65-F5344CB8AC3E}">
        <p14:creationId xmlns:p14="http://schemas.microsoft.com/office/powerpoint/2010/main" val="2639835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heel(1)">
                                      <p:cBhvr>
                                        <p:cTn id="7" dur="10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up)">
                                      <p:cBhvr>
                                        <p:cTn id="13" dur="500"/>
                                        <p:tgtEl>
                                          <p:spTgt spid="42"/>
                                        </p:tgtEl>
                                      </p:cBhvr>
                                    </p:animEffect>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heel(1)">
                                      <p:cBhvr>
                                        <p:cTn id="17" dur="1000"/>
                                        <p:tgtEl>
                                          <p:spTgt spid="40"/>
                                        </p:tgtEl>
                                      </p:cBhvr>
                                    </p:animEffect>
                                  </p:childTnLst>
                                </p:cTn>
                              </p:par>
                            </p:childTnLst>
                          </p:cTn>
                        </p:par>
                        <p:par>
                          <p:cTn id="18" fill="hold">
                            <p:stCondLst>
                              <p:cond delay="2000"/>
                            </p:stCondLst>
                            <p:childTnLst>
                              <p:par>
                                <p:cTn id="19" presetID="21" presetClass="entr" presetSubtype="1"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wheel(1)">
                                      <p:cBhvr>
                                        <p:cTn id="21"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4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DE18AB-6F2D-4F58-ABE2-9FA87A5BCE38}"/>
              </a:ext>
            </a:extLst>
          </p:cNvPr>
          <p:cNvSpPr>
            <a:spLocks noGrp="1"/>
          </p:cNvSpPr>
          <p:nvPr>
            <p:ph idx="1"/>
          </p:nvPr>
        </p:nvSpPr>
        <p:spPr>
          <a:xfrm>
            <a:off x="457200" y="438792"/>
            <a:ext cx="11277599" cy="2777019"/>
          </a:xfrm>
          <a:solidFill>
            <a:srgbClr val="0359A0"/>
          </a:solidFill>
          <a:effectLst>
            <a:outerShdw blurRad="50800" dist="38100" dir="5400000" algn="t" rotWithShape="0">
              <a:prstClr val="black">
                <a:alpha val="40000"/>
              </a:prstClr>
            </a:outerShdw>
          </a:effectLst>
        </p:spPr>
        <p:txBody>
          <a:bodyPr lIns="108000" tIns="108000" rIns="108000" bIns="360000"/>
          <a:lstStyle/>
          <a:p>
            <a:r>
              <a:rPr lang="en-GB" dirty="0"/>
              <a:t>Content Notes</a:t>
            </a:r>
          </a:p>
          <a:p>
            <a:pPr marL="179388" indent="-179388"/>
            <a:r>
              <a:rPr lang="en-GB" sz="2400" b="0" dirty="0">
                <a:latin typeface="+mn-lt"/>
                <a:cs typeface="Segoe UI Semibold" panose="020B0702040204020203" pitchFamily="34" charset="0"/>
              </a:rPr>
              <a:t>This guide is not intended to be delivered as a complete presentation</a:t>
            </a:r>
          </a:p>
          <a:p>
            <a:pPr marL="179388" indent="-179388"/>
            <a:r>
              <a:rPr lang="en-GB" sz="2400" b="0" dirty="0">
                <a:latin typeface="+mn-lt"/>
                <a:cs typeface="Segoe UI Semibold" panose="020B0702040204020203" pitchFamily="34" charset="0"/>
              </a:rPr>
              <a:t>It can used as a learning guide or hand out</a:t>
            </a:r>
          </a:p>
          <a:p>
            <a:pPr marL="179388" indent="-179388"/>
            <a:r>
              <a:rPr lang="en-GB" sz="2400" b="0" dirty="0">
                <a:latin typeface="+mn-lt"/>
                <a:cs typeface="Segoe UI Semibold" panose="020B0702040204020203" pitchFamily="34" charset="0"/>
              </a:rPr>
              <a:t>Alternatively take out sections or slides and use/present as needed</a:t>
            </a:r>
          </a:p>
        </p:txBody>
      </p:sp>
      <p:sp>
        <p:nvSpPr>
          <p:cNvPr id="6" name="Content Placeholder 2">
            <a:extLst>
              <a:ext uri="{FF2B5EF4-FFF2-40B4-BE49-F238E27FC236}">
                <a16:creationId xmlns:a16="http://schemas.microsoft.com/office/drawing/2014/main" id="{DDDFF80A-9C64-4AAA-A9DF-62C6EAEC9250}"/>
              </a:ext>
            </a:extLst>
          </p:cNvPr>
          <p:cNvSpPr txBox="1">
            <a:spLocks/>
          </p:cNvSpPr>
          <p:nvPr/>
        </p:nvSpPr>
        <p:spPr>
          <a:xfrm>
            <a:off x="457200" y="3642190"/>
            <a:ext cx="11277599" cy="2777019"/>
          </a:xfrm>
          <a:prstGeom prst="rect">
            <a:avLst/>
          </a:prstGeom>
          <a:solidFill>
            <a:srgbClr val="0359A0"/>
          </a:solidFill>
          <a:effectLst>
            <a:outerShdw blurRad="50800" dist="38100" dir="5400000" algn="t" rotWithShape="0">
              <a:prstClr val="black">
                <a:alpha val="40000"/>
              </a:prstClr>
            </a:outerShdw>
          </a:effectLst>
        </p:spPr>
        <p:txBody>
          <a:bodyPr vert="horz" wrap="square" lIns="108000" tIns="108000" rIns="108000" bIns="360000" rtlCol="0">
            <a:no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GB" dirty="0"/>
              <a:t>Target Audience </a:t>
            </a:r>
          </a:p>
          <a:p>
            <a:pPr marL="179388" indent="-179388"/>
            <a:r>
              <a:rPr lang="en-GB" sz="2400" b="0" dirty="0">
                <a:latin typeface="+mn-lt"/>
                <a:cs typeface="Segoe UI Semibold" panose="020B0702040204020203" pitchFamily="34" charset="0"/>
              </a:rPr>
              <a:t>Technical architects, developers and platform engineers</a:t>
            </a:r>
          </a:p>
          <a:p>
            <a:pPr marL="179388" indent="-179388"/>
            <a:r>
              <a:rPr lang="en-GB" sz="2400" b="0" dirty="0">
                <a:latin typeface="+mn-lt"/>
                <a:cs typeface="Segoe UI Semibold" panose="020B0702040204020203" pitchFamily="34" charset="0"/>
              </a:rPr>
              <a:t>Those wanting to the learn the core fundamentals of Kubernetes</a:t>
            </a:r>
          </a:p>
          <a:p>
            <a:pPr marL="179388" indent="-179388"/>
            <a:r>
              <a:rPr lang="en-GB" sz="2400" b="0" dirty="0">
                <a:latin typeface="+mn-lt"/>
                <a:cs typeface="Segoe UI Semibold" panose="020B0702040204020203" pitchFamily="34" charset="0"/>
              </a:rPr>
              <a:t>Not for those trying to deploy Kubernetes from scratch or get into internals</a:t>
            </a:r>
          </a:p>
        </p:txBody>
      </p:sp>
      <p:pic>
        <p:nvPicPr>
          <p:cNvPr id="8" name="Graphic 7">
            <a:extLst>
              <a:ext uri="{FF2B5EF4-FFF2-40B4-BE49-F238E27FC236}">
                <a16:creationId xmlns:a16="http://schemas.microsoft.com/office/drawing/2014/main" id="{613F69E7-4C9E-41DD-AD95-E5FBF4BA235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10473" y="569359"/>
            <a:ext cx="568504" cy="649719"/>
          </a:xfrm>
          <a:prstGeom prst="rect">
            <a:avLst/>
          </a:prstGeom>
        </p:spPr>
      </p:pic>
      <p:pic>
        <p:nvPicPr>
          <p:cNvPr id="10" name="Graphic 9">
            <a:extLst>
              <a:ext uri="{FF2B5EF4-FFF2-40B4-BE49-F238E27FC236}">
                <a16:creationId xmlns:a16="http://schemas.microsoft.com/office/drawing/2014/main" id="{1E132A0D-53BC-480D-91B9-FBD32389D6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10473" y="3776916"/>
            <a:ext cx="553627" cy="632717"/>
          </a:xfrm>
          <a:prstGeom prst="rect">
            <a:avLst/>
          </a:prstGeom>
        </p:spPr>
      </p:pic>
    </p:spTree>
    <p:extLst>
      <p:ext uri="{BB962C8B-B14F-4D97-AF65-F5344CB8AC3E}">
        <p14:creationId xmlns:p14="http://schemas.microsoft.com/office/powerpoint/2010/main" val="2535086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Network access to Pods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Services are how you connect to Pods over the network</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Services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1" y="1720892"/>
            <a:ext cx="8568013" cy="3764282"/>
          </a:xfrm>
        </p:spPr>
        <p:txBody>
          <a:bodyPr/>
          <a:lstStyle/>
          <a:p>
            <a:r>
              <a:rPr lang="en-GB" b="0" i="1" dirty="0">
                <a:latin typeface="+mj-lt"/>
              </a:rPr>
              <a:t>Pods</a:t>
            </a:r>
            <a:r>
              <a:rPr lang="en-GB" b="0" dirty="0">
                <a:latin typeface="+mj-lt"/>
              </a:rPr>
              <a:t> are ephemeral - they can move/die/change without notice. </a:t>
            </a:r>
            <a:r>
              <a:rPr lang="en-GB" dirty="0">
                <a:latin typeface="+mj-lt"/>
              </a:rPr>
              <a:t>In general, users do not directly access </a:t>
            </a:r>
            <a:r>
              <a:rPr lang="en-GB" i="1" dirty="0">
                <a:latin typeface="+mj-lt"/>
              </a:rPr>
              <a:t>Pods</a:t>
            </a:r>
          </a:p>
          <a:p>
            <a:r>
              <a:rPr lang="en-GB" b="0" i="1" dirty="0">
                <a:latin typeface="+mj-lt"/>
              </a:rPr>
              <a:t>Services</a:t>
            </a:r>
            <a:r>
              <a:rPr lang="en-GB" b="0" dirty="0">
                <a:latin typeface="+mj-lt"/>
              </a:rPr>
              <a:t> are an abstraction which defines a </a:t>
            </a:r>
            <a:r>
              <a:rPr lang="en-GB" dirty="0">
                <a:latin typeface="+mj-lt"/>
              </a:rPr>
              <a:t>logical set </a:t>
            </a:r>
            <a:r>
              <a:rPr lang="en-GB" b="0" dirty="0">
                <a:latin typeface="+mj-lt"/>
              </a:rPr>
              <a:t>of </a:t>
            </a:r>
            <a:r>
              <a:rPr lang="en-GB" b="0" i="1" dirty="0">
                <a:latin typeface="+mj-lt"/>
              </a:rPr>
              <a:t>Pods</a:t>
            </a:r>
            <a:r>
              <a:rPr lang="en-GB" b="0" dirty="0">
                <a:latin typeface="+mj-lt"/>
              </a:rPr>
              <a:t> and a policy by which to access them</a:t>
            </a:r>
          </a:p>
          <a:p>
            <a:r>
              <a:rPr lang="en-GB" b="0" i="1" dirty="0">
                <a:latin typeface="+mj-lt"/>
              </a:rPr>
              <a:t>Services</a:t>
            </a:r>
            <a:r>
              <a:rPr lang="en-GB" b="0" dirty="0">
                <a:latin typeface="+mj-lt"/>
              </a:rPr>
              <a:t> use labels and selectors to map to </a:t>
            </a:r>
            <a:r>
              <a:rPr lang="en-GB" b="0" i="1" dirty="0">
                <a:latin typeface="+mj-lt"/>
              </a:rPr>
              <a:t>Pods</a:t>
            </a:r>
          </a:p>
          <a:p>
            <a:r>
              <a:rPr lang="en-GB" b="0" i="1" dirty="0">
                <a:latin typeface="+mj-lt"/>
              </a:rPr>
              <a:t>Services</a:t>
            </a:r>
            <a:r>
              <a:rPr lang="en-GB" b="0" dirty="0">
                <a:latin typeface="+mj-lt"/>
              </a:rPr>
              <a:t> are assigned IP addresses and DNS names</a:t>
            </a:r>
          </a:p>
        </p:txBody>
      </p:sp>
      <p:sp>
        <p:nvSpPr>
          <p:cNvPr id="15" name="globe_2" title="Icon of a sphere made of lines">
            <a:extLst>
              <a:ext uri="{FF2B5EF4-FFF2-40B4-BE49-F238E27FC236}">
                <a16:creationId xmlns:a16="http://schemas.microsoft.com/office/drawing/2014/main" id="{B1EB63B2-0EEF-49B5-89D8-7ACF7F2FB6FB}"/>
              </a:ext>
            </a:extLst>
          </p:cNvPr>
          <p:cNvSpPr>
            <a:spLocks noChangeAspect="1" noEditPoints="1"/>
          </p:cNvSpPr>
          <p:nvPr/>
        </p:nvSpPr>
        <p:spPr bwMode="auto">
          <a:xfrm>
            <a:off x="10126813" y="2425747"/>
            <a:ext cx="847401" cy="84740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16" name="3D" title="Icon of a 3D box with square points on each corner">
            <a:extLst>
              <a:ext uri="{FF2B5EF4-FFF2-40B4-BE49-F238E27FC236}">
                <a16:creationId xmlns:a16="http://schemas.microsoft.com/office/drawing/2014/main" id="{74E3DE26-110D-44BD-9556-ABF00E67A73B}"/>
              </a:ext>
            </a:extLst>
          </p:cNvPr>
          <p:cNvSpPr>
            <a:spLocks noChangeAspect="1" noEditPoints="1"/>
          </p:cNvSpPr>
          <p:nvPr/>
        </p:nvSpPr>
        <p:spPr bwMode="auto">
          <a:xfrm>
            <a:off x="9559650" y="3876779"/>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 name="3D" title="Icon of a 3D box with square points on each corner">
            <a:extLst>
              <a:ext uri="{FF2B5EF4-FFF2-40B4-BE49-F238E27FC236}">
                <a16:creationId xmlns:a16="http://schemas.microsoft.com/office/drawing/2014/main" id="{A07086FE-392D-4C6D-B2BA-72E0844B38AB}"/>
              </a:ext>
            </a:extLst>
          </p:cNvPr>
          <p:cNvSpPr>
            <a:spLocks noChangeAspect="1" noEditPoints="1"/>
          </p:cNvSpPr>
          <p:nvPr/>
        </p:nvSpPr>
        <p:spPr bwMode="auto">
          <a:xfrm>
            <a:off x="10254629" y="3871110"/>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8" name="3D" title="Icon of a 3D box with square points on each corner">
            <a:extLst>
              <a:ext uri="{FF2B5EF4-FFF2-40B4-BE49-F238E27FC236}">
                <a16:creationId xmlns:a16="http://schemas.microsoft.com/office/drawing/2014/main" id="{04FC3A0D-0F98-47D4-9A02-9CF156C178C9}"/>
              </a:ext>
            </a:extLst>
          </p:cNvPr>
          <p:cNvSpPr>
            <a:spLocks noChangeAspect="1" noEditPoints="1"/>
          </p:cNvSpPr>
          <p:nvPr/>
        </p:nvSpPr>
        <p:spPr bwMode="auto">
          <a:xfrm>
            <a:off x="10949608" y="3871110"/>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 name="Arrow: Right 18">
            <a:extLst>
              <a:ext uri="{FF2B5EF4-FFF2-40B4-BE49-F238E27FC236}">
                <a16:creationId xmlns:a16="http://schemas.microsoft.com/office/drawing/2014/main" id="{9861ACAA-96EE-40C2-BABC-AC96C25401E3}"/>
              </a:ext>
            </a:extLst>
          </p:cNvPr>
          <p:cNvSpPr/>
          <p:nvPr/>
        </p:nvSpPr>
        <p:spPr>
          <a:xfrm rot="5400000">
            <a:off x="10396802" y="3292997"/>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6D1848CE-F216-4FDB-9012-C454503A7A56}"/>
              </a:ext>
            </a:extLst>
          </p:cNvPr>
          <p:cNvSpPr txBox="1"/>
          <p:nvPr/>
        </p:nvSpPr>
        <p:spPr>
          <a:xfrm>
            <a:off x="10316299" y="4562582"/>
            <a:ext cx="504946" cy="276999"/>
          </a:xfrm>
          <a:prstGeom prst="rect">
            <a:avLst/>
          </a:prstGeom>
        </p:spPr>
        <p:txBody>
          <a:bodyPr wrap="none" lIns="0" tIns="0" rIns="0" bIns="0" rtlCol="0" anchor="t" anchorCtr="0">
            <a:spAutoFit/>
          </a:bodyPr>
          <a:lstStyle/>
          <a:p>
            <a:r>
              <a:rPr lang="en-GB" dirty="0">
                <a:solidFill>
                  <a:srgbClr val="0078D7"/>
                </a:solidFill>
              </a:rPr>
              <a:t>pods</a:t>
            </a:r>
          </a:p>
        </p:txBody>
      </p:sp>
      <p:sp>
        <p:nvSpPr>
          <p:cNvPr id="12" name="Arrow: Right 11">
            <a:extLst>
              <a:ext uri="{FF2B5EF4-FFF2-40B4-BE49-F238E27FC236}">
                <a16:creationId xmlns:a16="http://schemas.microsoft.com/office/drawing/2014/main" id="{685995C4-A12A-4236-A347-775ACCBB943F}"/>
              </a:ext>
            </a:extLst>
          </p:cNvPr>
          <p:cNvSpPr/>
          <p:nvPr/>
        </p:nvSpPr>
        <p:spPr>
          <a:xfrm rot="5400000">
            <a:off x="10387721" y="1830324"/>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991571C0-2C6A-4CA3-BEEB-E0DB49565711}"/>
              </a:ext>
            </a:extLst>
          </p:cNvPr>
          <p:cNvSpPr txBox="1"/>
          <p:nvPr/>
        </p:nvSpPr>
        <p:spPr>
          <a:xfrm>
            <a:off x="9787995" y="1622265"/>
            <a:ext cx="1525033" cy="276999"/>
          </a:xfrm>
          <a:prstGeom prst="rect">
            <a:avLst/>
          </a:prstGeom>
        </p:spPr>
        <p:txBody>
          <a:bodyPr wrap="none" lIns="0" tIns="0" rIns="0" bIns="0" rtlCol="0" anchor="t" anchorCtr="0">
            <a:spAutoFit/>
          </a:bodyPr>
          <a:lstStyle/>
          <a:p>
            <a:r>
              <a:rPr lang="en-GB" dirty="0">
                <a:solidFill>
                  <a:schemeClr val="bg1">
                    <a:lumMod val="25000"/>
                  </a:schemeClr>
                </a:solidFill>
              </a:rPr>
              <a:t>Network Traffic</a:t>
            </a:r>
          </a:p>
        </p:txBody>
      </p:sp>
      <p:sp>
        <p:nvSpPr>
          <p:cNvPr id="14" name="TextBox 13">
            <a:extLst>
              <a:ext uri="{FF2B5EF4-FFF2-40B4-BE49-F238E27FC236}">
                <a16:creationId xmlns:a16="http://schemas.microsoft.com/office/drawing/2014/main" id="{B5A892F1-9EDA-46B3-850F-71878FA39BFB}"/>
              </a:ext>
            </a:extLst>
          </p:cNvPr>
          <p:cNvSpPr txBox="1"/>
          <p:nvPr/>
        </p:nvSpPr>
        <p:spPr>
          <a:xfrm>
            <a:off x="11095427" y="2706982"/>
            <a:ext cx="727379" cy="276999"/>
          </a:xfrm>
          <a:prstGeom prst="rect">
            <a:avLst/>
          </a:prstGeom>
        </p:spPr>
        <p:txBody>
          <a:bodyPr wrap="none" lIns="0" tIns="0" rIns="0" bIns="0" rtlCol="0" anchor="t" anchorCtr="0">
            <a:spAutoFit/>
          </a:bodyPr>
          <a:lstStyle/>
          <a:p>
            <a:r>
              <a:rPr lang="en-GB" dirty="0">
                <a:solidFill>
                  <a:srgbClr val="0078CF"/>
                </a:solidFill>
              </a:rPr>
              <a:t>Service</a:t>
            </a:r>
          </a:p>
        </p:txBody>
      </p:sp>
    </p:spTree>
    <p:extLst>
      <p:ext uri="{BB962C8B-B14F-4D97-AF65-F5344CB8AC3E}">
        <p14:creationId xmlns:p14="http://schemas.microsoft.com/office/powerpoint/2010/main" val="1716210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heel(1)">
                                      <p:cBhvr>
                                        <p:cTn id="7" dur="1000"/>
                                        <p:tgtEl>
                                          <p:spTgt spid="1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heel(1)">
                                      <p:cBhvr>
                                        <p:cTn id="10" dur="1000"/>
                                        <p:tgtEl>
                                          <p:spTgt spid="17"/>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heel(1)">
                                      <p:cBhvr>
                                        <p:cTn id="13" dur="10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Rounded Corners 45">
            <a:extLst>
              <a:ext uri="{FF2B5EF4-FFF2-40B4-BE49-F238E27FC236}">
                <a16:creationId xmlns:a16="http://schemas.microsoft.com/office/drawing/2014/main" id="{9CE9F8CE-CF23-4926-81ED-ACD12B031DB0}"/>
              </a:ext>
            </a:extLst>
          </p:cNvPr>
          <p:cNvSpPr/>
          <p:nvPr/>
        </p:nvSpPr>
        <p:spPr bwMode="auto">
          <a:xfrm rot="16200000">
            <a:off x="8984444" y="1356893"/>
            <a:ext cx="1197357" cy="2894292"/>
          </a:xfrm>
          <a:prstGeom prst="roundRect">
            <a:avLst>
              <a:gd name="adj" fmla="val 3443"/>
            </a:avLst>
          </a:prstGeom>
          <a:solidFill>
            <a:schemeClr val="bg1">
              <a:lumMod val="85000"/>
            </a:schemeClr>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a:solidFill>
                <a:srgbClr val="1E76CA"/>
              </a:solidFill>
              <a:latin typeface="+mj-lt"/>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F5400C2A-9A4B-4A85-9198-30CE35822750}"/>
              </a:ext>
            </a:extLst>
          </p:cNvPr>
          <p:cNvSpPr/>
          <p:nvPr/>
        </p:nvSpPr>
        <p:spPr bwMode="auto">
          <a:xfrm rot="16200000">
            <a:off x="8984444" y="2609649"/>
            <a:ext cx="1197357" cy="2894292"/>
          </a:xfrm>
          <a:prstGeom prst="roundRect">
            <a:avLst>
              <a:gd name="adj" fmla="val 3443"/>
            </a:avLst>
          </a:prstGeom>
          <a:solidFill>
            <a:schemeClr val="bg1">
              <a:lumMod val="85000"/>
            </a:schemeClr>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a:solidFill>
                <a:srgbClr val="1E76CA"/>
              </a:solidFill>
              <a:latin typeface="+mj-lt"/>
              <a:ea typeface="Segoe UI" pitchFamily="34" charset="0"/>
              <a:cs typeface="Segoe UI" pitchFamily="34" charset="0"/>
            </a:endParaRPr>
          </a:p>
        </p:txBody>
      </p:sp>
      <p:sp>
        <p:nvSpPr>
          <p:cNvPr id="4" name="Double Bracket 3">
            <a:extLst>
              <a:ext uri="{FF2B5EF4-FFF2-40B4-BE49-F238E27FC236}">
                <a16:creationId xmlns:a16="http://schemas.microsoft.com/office/drawing/2014/main" id="{A3BE54DF-C27F-493B-9DB0-977154F02D17}"/>
              </a:ext>
            </a:extLst>
          </p:cNvPr>
          <p:cNvSpPr/>
          <p:nvPr/>
        </p:nvSpPr>
        <p:spPr bwMode="auto">
          <a:xfrm>
            <a:off x="2956149" y="2454740"/>
            <a:ext cx="3421209" cy="1959359"/>
          </a:xfrm>
          <a:prstGeom prst="bracketPair">
            <a:avLst>
              <a:gd name="adj" fmla="val 8352"/>
            </a:avLst>
          </a:prstGeom>
          <a:solidFill>
            <a:srgbClr val="B3EFFF"/>
          </a:solidFill>
          <a:ln w="3810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2800" b="1" dirty="0">
                <a:solidFill>
                  <a:srgbClr val="1E76CA"/>
                </a:solidFill>
                <a:cs typeface="Segoe UI" pitchFamily="34" charset="0"/>
              </a:rPr>
              <a:t>Service</a:t>
            </a:r>
            <a:endParaRPr lang="en-GB" sz="2353" b="1" dirty="0">
              <a:solidFill>
                <a:srgbClr val="1E76CA"/>
              </a:solidFill>
              <a:cs typeface="Segoe UI" pitchFamily="34" charset="0"/>
            </a:endParaRPr>
          </a:p>
        </p:txBody>
      </p:sp>
      <p:sp>
        <p:nvSpPr>
          <p:cNvPr id="8" name="Hexagon 7">
            <a:extLst>
              <a:ext uri="{FF2B5EF4-FFF2-40B4-BE49-F238E27FC236}">
                <a16:creationId xmlns:a16="http://schemas.microsoft.com/office/drawing/2014/main" id="{4145A6D6-7B50-4719-A326-A84C9F12FB91}"/>
              </a:ext>
            </a:extLst>
          </p:cNvPr>
          <p:cNvSpPr/>
          <p:nvPr/>
        </p:nvSpPr>
        <p:spPr bwMode="auto">
          <a:xfrm>
            <a:off x="2213361" y="3148714"/>
            <a:ext cx="1203364" cy="618804"/>
          </a:xfrm>
          <a:prstGeom prst="hexagon">
            <a:avLst/>
          </a:prstGeom>
          <a:solidFill>
            <a:schemeClr val="bg1"/>
          </a:solidFill>
          <a:ln w="28575">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rmAutofit fontScale="92500" lnSpcReduction="10000"/>
          </a:bodyPr>
          <a:lstStyle/>
          <a:p>
            <a:pPr algn="ctr" defTabSz="914102" fontAlgn="base">
              <a:lnSpc>
                <a:spcPct val="90000"/>
              </a:lnSpc>
              <a:spcBef>
                <a:spcPct val="0"/>
              </a:spcBef>
              <a:spcAft>
                <a:spcPct val="0"/>
              </a:spcAft>
            </a:pPr>
            <a:r>
              <a:rPr lang="en-GB" sz="1961" dirty="0">
                <a:solidFill>
                  <a:schemeClr val="bg2">
                    <a:lumMod val="25000"/>
                  </a:schemeClr>
                </a:solidFill>
                <a:ea typeface="Segoe UI" pitchFamily="34" charset="0"/>
                <a:cs typeface="Segoe UI" pitchFamily="34" charset="0"/>
              </a:rPr>
              <a:t>Service IP</a:t>
            </a:r>
          </a:p>
        </p:txBody>
      </p:sp>
      <p:sp>
        <p:nvSpPr>
          <p:cNvPr id="10" name="TextBox 9">
            <a:extLst>
              <a:ext uri="{FF2B5EF4-FFF2-40B4-BE49-F238E27FC236}">
                <a16:creationId xmlns:a16="http://schemas.microsoft.com/office/drawing/2014/main" id="{BFD4DCA9-3F6D-4A79-9886-317B3B84C6DD}"/>
              </a:ext>
            </a:extLst>
          </p:cNvPr>
          <p:cNvSpPr txBox="1"/>
          <p:nvPr/>
        </p:nvSpPr>
        <p:spPr>
          <a:xfrm>
            <a:off x="8875907" y="1271757"/>
            <a:ext cx="1446856" cy="506833"/>
          </a:xfrm>
          <a:prstGeom prst="rect">
            <a:avLst/>
          </a:prstGeom>
          <a:noFill/>
        </p:spPr>
        <p:txBody>
          <a:bodyPr wrap="none" lIns="179285" tIns="143428" rIns="179285" bIns="143428" rtlCol="0">
            <a:spAutoFit/>
          </a:bodyPr>
          <a:lstStyle/>
          <a:p>
            <a:pPr>
              <a:lnSpc>
                <a:spcPct val="90000"/>
              </a:lnSpc>
              <a:spcAft>
                <a:spcPts val="588"/>
              </a:spcAft>
            </a:pPr>
            <a:r>
              <a:rPr lang="en-GB" sz="1568" dirty="0">
                <a:solidFill>
                  <a:schemeClr val="bg2">
                    <a:lumMod val="25000"/>
                  </a:schemeClr>
                </a:solidFill>
                <a:latin typeface="Ubuntu Mono" panose="020B0509030602030204" pitchFamily="49" charset="0"/>
              </a:rPr>
              <a:t>label=</a:t>
            </a:r>
            <a:r>
              <a:rPr lang="en-GB" sz="1568" b="1" dirty="0" err="1">
                <a:solidFill>
                  <a:schemeClr val="bg2">
                    <a:lumMod val="25000"/>
                  </a:schemeClr>
                </a:solidFill>
                <a:latin typeface="Ubuntu Mono" panose="020B0509030602030204" pitchFamily="49" charset="0"/>
              </a:rPr>
              <a:t>myApp</a:t>
            </a:r>
            <a:endParaRPr lang="en-GB" sz="1568" b="1" dirty="0">
              <a:solidFill>
                <a:schemeClr val="bg2">
                  <a:lumMod val="25000"/>
                </a:schemeClr>
              </a:solidFill>
              <a:latin typeface="Ubuntu Mono" panose="020B0509030602030204" pitchFamily="49" charset="0"/>
            </a:endParaRPr>
          </a:p>
        </p:txBody>
      </p:sp>
      <p:sp>
        <p:nvSpPr>
          <p:cNvPr id="17" name="Rectangle: Rounded Corners 16">
            <a:extLst>
              <a:ext uri="{FF2B5EF4-FFF2-40B4-BE49-F238E27FC236}">
                <a16:creationId xmlns:a16="http://schemas.microsoft.com/office/drawing/2014/main" id="{B4493193-7242-4A84-85A5-9F16A54ED3C0}"/>
              </a:ext>
            </a:extLst>
          </p:cNvPr>
          <p:cNvSpPr/>
          <p:nvPr/>
        </p:nvSpPr>
        <p:spPr bwMode="auto">
          <a:xfrm>
            <a:off x="6955094" y="2205360"/>
            <a:ext cx="642402" cy="2450113"/>
          </a:xfrm>
          <a:prstGeom prst="roundRect">
            <a:avLst>
              <a:gd name="adj" fmla="val 3443"/>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2353" dirty="0" err="1">
                <a:solidFill>
                  <a:srgbClr val="1E76CA"/>
                </a:solidFill>
                <a:latin typeface="+mj-lt"/>
                <a:ea typeface="Segoe UI" pitchFamily="34" charset="0"/>
                <a:cs typeface="Segoe UI" pitchFamily="34" charset="0"/>
              </a:rPr>
              <a:t>kube</a:t>
            </a:r>
            <a:r>
              <a:rPr lang="en-GB" sz="2353" dirty="0">
                <a:solidFill>
                  <a:srgbClr val="1E76CA"/>
                </a:solidFill>
                <a:latin typeface="+mj-lt"/>
                <a:ea typeface="Segoe UI" pitchFamily="34" charset="0"/>
                <a:cs typeface="Segoe UI" pitchFamily="34" charset="0"/>
              </a:rPr>
              <a:t>-proxy</a:t>
            </a:r>
          </a:p>
        </p:txBody>
      </p:sp>
      <p:sp>
        <p:nvSpPr>
          <p:cNvPr id="22" name="Rectangle 21">
            <a:extLst>
              <a:ext uri="{FF2B5EF4-FFF2-40B4-BE49-F238E27FC236}">
                <a16:creationId xmlns:a16="http://schemas.microsoft.com/office/drawing/2014/main" id="{7BF482E7-3D36-466C-B276-E735347B3F78}"/>
              </a:ext>
            </a:extLst>
          </p:cNvPr>
          <p:cNvSpPr/>
          <p:nvPr/>
        </p:nvSpPr>
        <p:spPr>
          <a:xfrm>
            <a:off x="3765446" y="3172753"/>
            <a:ext cx="1690847" cy="825611"/>
          </a:xfrm>
          <a:prstGeom prst="rect">
            <a:avLst/>
          </a:prstGeom>
        </p:spPr>
        <p:txBody>
          <a:bodyPr wrap="none">
            <a:spAutoFit/>
          </a:bodyPr>
          <a:lstStyle/>
          <a:p>
            <a:pPr>
              <a:lnSpc>
                <a:spcPct val="90000"/>
              </a:lnSpc>
              <a:spcAft>
                <a:spcPts val="588"/>
              </a:spcAft>
            </a:pPr>
            <a:r>
              <a:rPr lang="en-GB" sz="1765" dirty="0">
                <a:solidFill>
                  <a:schemeClr val="bg2">
                    <a:lumMod val="25000"/>
                  </a:schemeClr>
                </a:solidFill>
                <a:latin typeface="Ubuntu Mono" panose="020B0509030602030204" pitchFamily="49" charset="0"/>
              </a:rPr>
              <a:t>selector: </a:t>
            </a:r>
            <a:r>
              <a:rPr lang="en-GB" sz="1765" b="1" dirty="0" err="1">
                <a:solidFill>
                  <a:schemeClr val="bg2">
                    <a:lumMod val="25000"/>
                  </a:schemeClr>
                </a:solidFill>
                <a:latin typeface="Ubuntu Mono" panose="020B0509030602030204" pitchFamily="49" charset="0"/>
              </a:rPr>
              <a:t>myApp</a:t>
            </a:r>
            <a:br>
              <a:rPr lang="en-GB" sz="1765" dirty="0">
                <a:solidFill>
                  <a:schemeClr val="bg2">
                    <a:lumMod val="25000"/>
                  </a:schemeClr>
                </a:solidFill>
                <a:latin typeface="Ubuntu Mono" panose="020B0509030602030204" pitchFamily="49" charset="0"/>
              </a:rPr>
            </a:br>
            <a:r>
              <a:rPr lang="en-GB" sz="1765" dirty="0">
                <a:solidFill>
                  <a:schemeClr val="bg2">
                    <a:lumMod val="25000"/>
                  </a:schemeClr>
                </a:solidFill>
                <a:latin typeface="Ubuntu Mono" panose="020B0509030602030204" pitchFamily="49" charset="0"/>
              </a:rPr>
              <a:t>port: 80</a:t>
            </a:r>
            <a:br>
              <a:rPr lang="en-GB" sz="1765" dirty="0">
                <a:solidFill>
                  <a:schemeClr val="bg2">
                    <a:lumMod val="25000"/>
                  </a:schemeClr>
                </a:solidFill>
                <a:latin typeface="Ubuntu Mono" panose="020B0509030602030204" pitchFamily="49" charset="0"/>
              </a:rPr>
            </a:br>
            <a:r>
              <a:rPr lang="en-GB" sz="1765" dirty="0" err="1">
                <a:solidFill>
                  <a:schemeClr val="bg2">
                    <a:lumMod val="25000"/>
                  </a:schemeClr>
                </a:solidFill>
                <a:latin typeface="Ubuntu Mono" panose="020B0509030602030204" pitchFamily="49" charset="0"/>
              </a:rPr>
              <a:t>targetPort</a:t>
            </a:r>
            <a:r>
              <a:rPr lang="en-GB" sz="1765" dirty="0">
                <a:solidFill>
                  <a:schemeClr val="bg2">
                    <a:lumMod val="25000"/>
                  </a:schemeClr>
                </a:solidFill>
                <a:latin typeface="Ubuntu Mono" panose="020B0509030602030204" pitchFamily="49" charset="0"/>
              </a:rPr>
              <a:t>: 5000</a:t>
            </a:r>
          </a:p>
        </p:txBody>
      </p:sp>
      <p:sp>
        <p:nvSpPr>
          <p:cNvPr id="7" name="Arrow: Right 6">
            <a:extLst>
              <a:ext uri="{FF2B5EF4-FFF2-40B4-BE49-F238E27FC236}">
                <a16:creationId xmlns:a16="http://schemas.microsoft.com/office/drawing/2014/main" id="{2BFB1267-1D8A-4D6D-9066-EA076308CA40}"/>
              </a:ext>
            </a:extLst>
          </p:cNvPr>
          <p:cNvSpPr/>
          <p:nvPr/>
        </p:nvSpPr>
        <p:spPr bwMode="auto">
          <a:xfrm>
            <a:off x="1592896" y="3254796"/>
            <a:ext cx="566974" cy="428023"/>
          </a:xfrm>
          <a:prstGeom prst="rightArrow">
            <a:avLst>
              <a:gd name="adj1" fmla="val 40594"/>
              <a:gd name="adj2" fmla="val 46473"/>
            </a:avLst>
          </a:prstGeom>
          <a:solidFill>
            <a:schemeClr val="bg1">
              <a:lumMod val="85000"/>
            </a:schemeClr>
          </a:solidFill>
          <a:ln w="1270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GB" sz="1176" dirty="0">
              <a:solidFill>
                <a:schemeClr val="bg2">
                  <a:lumMod val="25000"/>
                </a:schemeClr>
              </a:solidFill>
              <a:cs typeface="Segoe UI" pitchFamily="34" charset="0"/>
            </a:endParaRPr>
          </a:p>
        </p:txBody>
      </p:sp>
      <p:sp>
        <p:nvSpPr>
          <p:cNvPr id="3" name="Right Brace 2">
            <a:extLst>
              <a:ext uri="{FF2B5EF4-FFF2-40B4-BE49-F238E27FC236}">
                <a16:creationId xmlns:a16="http://schemas.microsoft.com/office/drawing/2014/main" id="{5F601CCE-537F-447E-8488-59EDD890C7CF}"/>
              </a:ext>
            </a:extLst>
          </p:cNvPr>
          <p:cNvSpPr/>
          <p:nvPr/>
        </p:nvSpPr>
        <p:spPr>
          <a:xfrm rot="16200000">
            <a:off x="9430522" y="516079"/>
            <a:ext cx="305199" cy="2894290"/>
          </a:xfrm>
          <a:prstGeom prst="rightBrace">
            <a:avLst>
              <a:gd name="adj1" fmla="val 42726"/>
              <a:gd name="adj2" fmla="val 50000"/>
            </a:avLst>
          </a:prstGeom>
          <a:ln w="28575">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765"/>
          </a:p>
        </p:txBody>
      </p:sp>
      <p:sp>
        <p:nvSpPr>
          <p:cNvPr id="30" name="boy" title="Icon of a man">
            <a:extLst>
              <a:ext uri="{FF2B5EF4-FFF2-40B4-BE49-F238E27FC236}">
                <a16:creationId xmlns:a16="http://schemas.microsoft.com/office/drawing/2014/main" id="{C2AAD79F-CD44-4159-9850-9B6F7FC86048}"/>
              </a:ext>
            </a:extLst>
          </p:cNvPr>
          <p:cNvSpPr>
            <a:spLocks noChangeAspect="1" noEditPoints="1"/>
          </p:cNvSpPr>
          <p:nvPr/>
        </p:nvSpPr>
        <p:spPr bwMode="auto">
          <a:xfrm>
            <a:off x="807885" y="3078666"/>
            <a:ext cx="609197" cy="792922"/>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nvGrpSpPr>
          <p:cNvPr id="6" name="Group 5">
            <a:extLst>
              <a:ext uri="{FF2B5EF4-FFF2-40B4-BE49-F238E27FC236}">
                <a16:creationId xmlns:a16="http://schemas.microsoft.com/office/drawing/2014/main" id="{E07B6E59-A7B4-4A29-8540-474D5EA39D25}"/>
              </a:ext>
            </a:extLst>
          </p:cNvPr>
          <p:cNvGrpSpPr/>
          <p:nvPr/>
        </p:nvGrpSpPr>
        <p:grpSpPr>
          <a:xfrm>
            <a:off x="8347752" y="2273238"/>
            <a:ext cx="941987" cy="1007258"/>
            <a:chOff x="8873151" y="2544029"/>
            <a:chExt cx="1160831" cy="1241265"/>
          </a:xfrm>
        </p:grpSpPr>
        <p:sp>
          <p:nvSpPr>
            <p:cNvPr id="9" name="Rectangle 8">
              <a:extLst>
                <a:ext uri="{FF2B5EF4-FFF2-40B4-BE49-F238E27FC236}">
                  <a16:creationId xmlns:a16="http://schemas.microsoft.com/office/drawing/2014/main" id="{56B1E96E-0E20-4795-9375-EB92C8213D08}"/>
                </a:ext>
              </a:extLst>
            </p:cNvPr>
            <p:cNvSpPr/>
            <p:nvPr/>
          </p:nvSpPr>
          <p:spPr>
            <a:xfrm>
              <a:off x="9096864" y="2612326"/>
              <a:ext cx="713403" cy="307777"/>
            </a:xfrm>
            <a:prstGeom prst="rect">
              <a:avLst/>
            </a:prstGeom>
          </p:spPr>
          <p:txBody>
            <a:bodyPr wrap="none">
              <a:noAutofit/>
            </a:bodyPr>
            <a:lstStyle/>
            <a:p>
              <a:pPr algn="ctr"/>
              <a:r>
                <a:rPr lang="en-GB" sz="1372" dirty="0" err="1">
                  <a:solidFill>
                    <a:srgbClr val="1E76CA"/>
                  </a:solidFill>
                  <a:latin typeface="Ubuntu Mono" panose="020B0509030602030204" pitchFamily="49" charset="0"/>
                </a:rPr>
                <a:t>myApp</a:t>
              </a:r>
              <a:endParaRPr lang="en-GB" sz="1372" dirty="0">
                <a:solidFill>
                  <a:srgbClr val="1E76CA"/>
                </a:solidFill>
              </a:endParaRPr>
            </a:p>
          </p:txBody>
        </p:sp>
        <p:sp>
          <p:nvSpPr>
            <p:cNvPr id="31" name="3D" title="Icon of a 3D box with square points on each corner">
              <a:extLst>
                <a:ext uri="{FF2B5EF4-FFF2-40B4-BE49-F238E27FC236}">
                  <a16:creationId xmlns:a16="http://schemas.microsoft.com/office/drawing/2014/main" id="{D44F12C4-6F11-4707-8B9D-B9C36035076C}"/>
                </a:ext>
              </a:extLst>
            </p:cNvPr>
            <p:cNvSpPr>
              <a:spLocks noChangeAspect="1" noEditPoints="1"/>
            </p:cNvSpPr>
            <p:nvPr/>
          </p:nvSpPr>
          <p:spPr bwMode="auto">
            <a:xfrm>
              <a:off x="8873151" y="2544029"/>
              <a:ext cx="1160831" cy="1241265"/>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40" name="Group 39">
            <a:extLst>
              <a:ext uri="{FF2B5EF4-FFF2-40B4-BE49-F238E27FC236}">
                <a16:creationId xmlns:a16="http://schemas.microsoft.com/office/drawing/2014/main" id="{07DEE1AF-A81E-49B8-B697-F58FCDAC42CD}"/>
              </a:ext>
            </a:extLst>
          </p:cNvPr>
          <p:cNvGrpSpPr/>
          <p:nvPr/>
        </p:nvGrpSpPr>
        <p:grpSpPr>
          <a:xfrm>
            <a:off x="9547824" y="2273238"/>
            <a:ext cx="941987" cy="1007258"/>
            <a:chOff x="8873151" y="2544029"/>
            <a:chExt cx="1160831" cy="1241265"/>
          </a:xfrm>
        </p:grpSpPr>
        <p:sp>
          <p:nvSpPr>
            <p:cNvPr id="41" name="Rectangle 40">
              <a:extLst>
                <a:ext uri="{FF2B5EF4-FFF2-40B4-BE49-F238E27FC236}">
                  <a16:creationId xmlns:a16="http://schemas.microsoft.com/office/drawing/2014/main" id="{7CB48560-AE86-4800-B635-ACC83EE3C3CB}"/>
                </a:ext>
              </a:extLst>
            </p:cNvPr>
            <p:cNvSpPr/>
            <p:nvPr/>
          </p:nvSpPr>
          <p:spPr>
            <a:xfrm>
              <a:off x="9096864" y="2612326"/>
              <a:ext cx="713403" cy="307777"/>
            </a:xfrm>
            <a:prstGeom prst="rect">
              <a:avLst/>
            </a:prstGeom>
          </p:spPr>
          <p:txBody>
            <a:bodyPr wrap="none">
              <a:noAutofit/>
            </a:bodyPr>
            <a:lstStyle/>
            <a:p>
              <a:pPr algn="ctr"/>
              <a:r>
                <a:rPr lang="en-GB" sz="1372" dirty="0" err="1">
                  <a:solidFill>
                    <a:srgbClr val="1E76CA"/>
                  </a:solidFill>
                  <a:latin typeface="Ubuntu Mono" panose="020B0509030602030204" pitchFamily="49" charset="0"/>
                </a:rPr>
                <a:t>myApp</a:t>
              </a:r>
              <a:endParaRPr lang="en-GB" sz="1372" dirty="0">
                <a:solidFill>
                  <a:srgbClr val="1E76CA"/>
                </a:solidFill>
              </a:endParaRPr>
            </a:p>
          </p:txBody>
        </p:sp>
        <p:sp>
          <p:nvSpPr>
            <p:cNvPr id="42" name="3D" title="Icon of a 3D box with square points on each corner">
              <a:extLst>
                <a:ext uri="{FF2B5EF4-FFF2-40B4-BE49-F238E27FC236}">
                  <a16:creationId xmlns:a16="http://schemas.microsoft.com/office/drawing/2014/main" id="{915E3A01-0C75-41B9-AD90-45D5B0186D36}"/>
                </a:ext>
              </a:extLst>
            </p:cNvPr>
            <p:cNvSpPr>
              <a:spLocks noChangeAspect="1" noEditPoints="1"/>
            </p:cNvSpPr>
            <p:nvPr/>
          </p:nvSpPr>
          <p:spPr bwMode="auto">
            <a:xfrm>
              <a:off x="8873151" y="2544029"/>
              <a:ext cx="1160831" cy="1241265"/>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43" name="Group 42">
            <a:extLst>
              <a:ext uri="{FF2B5EF4-FFF2-40B4-BE49-F238E27FC236}">
                <a16:creationId xmlns:a16="http://schemas.microsoft.com/office/drawing/2014/main" id="{A7084B56-5F08-4DA7-8857-657810AC8DC4}"/>
              </a:ext>
            </a:extLst>
          </p:cNvPr>
          <p:cNvGrpSpPr/>
          <p:nvPr/>
        </p:nvGrpSpPr>
        <p:grpSpPr>
          <a:xfrm>
            <a:off x="8912492" y="3566787"/>
            <a:ext cx="941987" cy="1007258"/>
            <a:chOff x="8873151" y="2544029"/>
            <a:chExt cx="1160831" cy="1241265"/>
          </a:xfrm>
        </p:grpSpPr>
        <p:sp>
          <p:nvSpPr>
            <p:cNvPr id="44" name="Rectangle 43">
              <a:extLst>
                <a:ext uri="{FF2B5EF4-FFF2-40B4-BE49-F238E27FC236}">
                  <a16:creationId xmlns:a16="http://schemas.microsoft.com/office/drawing/2014/main" id="{1D7C00DB-D9A0-4683-980B-CD4E49F07771}"/>
                </a:ext>
              </a:extLst>
            </p:cNvPr>
            <p:cNvSpPr/>
            <p:nvPr/>
          </p:nvSpPr>
          <p:spPr>
            <a:xfrm>
              <a:off x="9096864" y="2612326"/>
              <a:ext cx="713403" cy="307777"/>
            </a:xfrm>
            <a:prstGeom prst="rect">
              <a:avLst/>
            </a:prstGeom>
          </p:spPr>
          <p:txBody>
            <a:bodyPr wrap="none">
              <a:noAutofit/>
            </a:bodyPr>
            <a:lstStyle/>
            <a:p>
              <a:pPr algn="ctr"/>
              <a:r>
                <a:rPr lang="en-GB" sz="1372" dirty="0" err="1">
                  <a:solidFill>
                    <a:srgbClr val="1E76CA"/>
                  </a:solidFill>
                  <a:latin typeface="Ubuntu Mono" panose="020B0509030602030204" pitchFamily="49" charset="0"/>
                </a:rPr>
                <a:t>myApp</a:t>
              </a:r>
              <a:endParaRPr lang="en-GB" sz="1372" dirty="0">
                <a:solidFill>
                  <a:srgbClr val="1E76CA"/>
                </a:solidFill>
              </a:endParaRPr>
            </a:p>
          </p:txBody>
        </p:sp>
        <p:sp>
          <p:nvSpPr>
            <p:cNvPr id="45" name="3D" title="Icon of a 3D box with square points on each corner">
              <a:extLst>
                <a:ext uri="{FF2B5EF4-FFF2-40B4-BE49-F238E27FC236}">
                  <a16:creationId xmlns:a16="http://schemas.microsoft.com/office/drawing/2014/main" id="{6D64FA38-499D-48D8-A30A-7A557A6D24EA}"/>
                </a:ext>
              </a:extLst>
            </p:cNvPr>
            <p:cNvSpPr>
              <a:spLocks noChangeAspect="1" noEditPoints="1"/>
            </p:cNvSpPr>
            <p:nvPr/>
          </p:nvSpPr>
          <p:spPr bwMode="auto">
            <a:xfrm>
              <a:off x="8873151" y="2544029"/>
              <a:ext cx="1160831" cy="1241265"/>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48" name="TextBox 47">
            <a:extLst>
              <a:ext uri="{FF2B5EF4-FFF2-40B4-BE49-F238E27FC236}">
                <a16:creationId xmlns:a16="http://schemas.microsoft.com/office/drawing/2014/main" id="{6085DE1B-2F43-45E9-80C5-B3CE87AE14C4}"/>
              </a:ext>
            </a:extLst>
          </p:cNvPr>
          <p:cNvSpPr txBox="1"/>
          <p:nvPr/>
        </p:nvSpPr>
        <p:spPr>
          <a:xfrm rot="5400000">
            <a:off x="10232624" y="3776188"/>
            <a:ext cx="1147817" cy="561211"/>
          </a:xfrm>
          <a:prstGeom prst="rect">
            <a:avLst/>
          </a:prstGeom>
          <a:noFill/>
        </p:spPr>
        <p:txBody>
          <a:bodyPr wrap="none" lIns="179285" tIns="143428" rIns="179285" bIns="143428" rtlCol="0">
            <a:spAutoFit/>
          </a:bodyPr>
          <a:lstStyle/>
          <a:p>
            <a:pPr>
              <a:lnSpc>
                <a:spcPct val="90000"/>
              </a:lnSpc>
              <a:spcAft>
                <a:spcPts val="588"/>
              </a:spcAft>
            </a:pPr>
            <a:r>
              <a:rPr lang="en-GB" sz="1961" dirty="0">
                <a:gradFill>
                  <a:gsLst>
                    <a:gs pos="2917">
                      <a:schemeClr val="tx1"/>
                    </a:gs>
                    <a:gs pos="30000">
                      <a:schemeClr val="tx1"/>
                    </a:gs>
                  </a:gsLst>
                  <a:lin ang="5400000" scaled="0"/>
                </a:gradFill>
                <a:latin typeface="+mj-lt"/>
              </a:rPr>
              <a:t>Node 2</a:t>
            </a:r>
          </a:p>
        </p:txBody>
      </p:sp>
      <p:sp>
        <p:nvSpPr>
          <p:cNvPr id="49" name="TextBox 48">
            <a:extLst>
              <a:ext uri="{FF2B5EF4-FFF2-40B4-BE49-F238E27FC236}">
                <a16:creationId xmlns:a16="http://schemas.microsoft.com/office/drawing/2014/main" id="{8FDF94E1-765C-48EB-B42C-F718C4C6856D}"/>
              </a:ext>
            </a:extLst>
          </p:cNvPr>
          <p:cNvSpPr txBox="1"/>
          <p:nvPr/>
        </p:nvSpPr>
        <p:spPr>
          <a:xfrm rot="5400000">
            <a:off x="10242838" y="2542251"/>
            <a:ext cx="1127389" cy="561211"/>
          </a:xfrm>
          <a:prstGeom prst="rect">
            <a:avLst/>
          </a:prstGeom>
          <a:noFill/>
        </p:spPr>
        <p:txBody>
          <a:bodyPr wrap="none" lIns="179285" tIns="143428" rIns="179285" bIns="143428" rtlCol="0">
            <a:spAutoFit/>
          </a:bodyPr>
          <a:lstStyle/>
          <a:p>
            <a:pPr>
              <a:lnSpc>
                <a:spcPct val="90000"/>
              </a:lnSpc>
              <a:spcAft>
                <a:spcPts val="588"/>
              </a:spcAft>
            </a:pPr>
            <a:r>
              <a:rPr lang="en-GB" sz="1961" dirty="0">
                <a:gradFill>
                  <a:gsLst>
                    <a:gs pos="2917">
                      <a:schemeClr val="tx1"/>
                    </a:gs>
                    <a:gs pos="30000">
                      <a:schemeClr val="tx1"/>
                    </a:gs>
                  </a:gsLst>
                  <a:lin ang="5400000" scaled="0"/>
                </a:gradFill>
                <a:latin typeface="+mj-lt"/>
              </a:rPr>
              <a:t>Node 1</a:t>
            </a:r>
          </a:p>
        </p:txBody>
      </p:sp>
      <p:sp>
        <p:nvSpPr>
          <p:cNvPr id="50" name="Arrow: Right 49">
            <a:extLst>
              <a:ext uri="{FF2B5EF4-FFF2-40B4-BE49-F238E27FC236}">
                <a16:creationId xmlns:a16="http://schemas.microsoft.com/office/drawing/2014/main" id="{B758BA7B-60EB-4585-9CE9-30D043177FD5}"/>
              </a:ext>
            </a:extLst>
          </p:cNvPr>
          <p:cNvSpPr/>
          <p:nvPr/>
        </p:nvSpPr>
        <p:spPr bwMode="auto">
          <a:xfrm>
            <a:off x="6228383" y="3216404"/>
            <a:ext cx="781975" cy="428023"/>
          </a:xfrm>
          <a:prstGeom prst="rightArrow">
            <a:avLst>
              <a:gd name="adj1" fmla="val 40594"/>
              <a:gd name="adj2" fmla="val 46473"/>
            </a:avLst>
          </a:prstGeom>
          <a:solidFill>
            <a:schemeClr val="bg1">
              <a:lumMod val="85000"/>
            </a:schemeClr>
          </a:solidFill>
          <a:ln w="1270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GB" sz="1176" dirty="0">
              <a:solidFill>
                <a:schemeClr val="bg2">
                  <a:lumMod val="25000"/>
                </a:schemeClr>
              </a:solidFill>
              <a:cs typeface="Segoe UI" pitchFamily="34" charset="0"/>
            </a:endParaRPr>
          </a:p>
        </p:txBody>
      </p:sp>
      <p:sp>
        <p:nvSpPr>
          <p:cNvPr id="51" name="Arrow: Right 50">
            <a:extLst>
              <a:ext uri="{FF2B5EF4-FFF2-40B4-BE49-F238E27FC236}">
                <a16:creationId xmlns:a16="http://schemas.microsoft.com/office/drawing/2014/main" id="{3536734C-A242-427A-B5A0-0EAEFE2C87E7}"/>
              </a:ext>
            </a:extLst>
          </p:cNvPr>
          <p:cNvSpPr/>
          <p:nvPr/>
        </p:nvSpPr>
        <p:spPr bwMode="auto">
          <a:xfrm>
            <a:off x="7484412" y="2571875"/>
            <a:ext cx="781975" cy="428023"/>
          </a:xfrm>
          <a:prstGeom prst="rightArrow">
            <a:avLst>
              <a:gd name="adj1" fmla="val 40594"/>
              <a:gd name="adj2" fmla="val 46473"/>
            </a:avLst>
          </a:prstGeom>
          <a:solidFill>
            <a:schemeClr val="bg1">
              <a:lumMod val="85000"/>
            </a:schemeClr>
          </a:solidFill>
          <a:ln w="1270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GB" sz="1176" dirty="0">
              <a:solidFill>
                <a:schemeClr val="bg2">
                  <a:lumMod val="25000"/>
                </a:schemeClr>
              </a:solidFill>
              <a:cs typeface="Segoe UI" pitchFamily="34" charset="0"/>
            </a:endParaRPr>
          </a:p>
        </p:txBody>
      </p:sp>
      <p:sp>
        <p:nvSpPr>
          <p:cNvPr id="52" name="Arrow: Right 51">
            <a:extLst>
              <a:ext uri="{FF2B5EF4-FFF2-40B4-BE49-F238E27FC236}">
                <a16:creationId xmlns:a16="http://schemas.microsoft.com/office/drawing/2014/main" id="{C7D5CA0D-9B98-4AA4-B7F1-D9042AE4EE3E}"/>
              </a:ext>
            </a:extLst>
          </p:cNvPr>
          <p:cNvSpPr/>
          <p:nvPr/>
        </p:nvSpPr>
        <p:spPr bwMode="auto">
          <a:xfrm>
            <a:off x="7484411" y="3826515"/>
            <a:ext cx="781975" cy="428023"/>
          </a:xfrm>
          <a:prstGeom prst="rightArrow">
            <a:avLst>
              <a:gd name="adj1" fmla="val 40594"/>
              <a:gd name="adj2" fmla="val 46473"/>
            </a:avLst>
          </a:prstGeom>
          <a:solidFill>
            <a:schemeClr val="bg1">
              <a:lumMod val="85000"/>
            </a:schemeClr>
          </a:solidFill>
          <a:ln w="1270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GB" sz="1176" dirty="0">
              <a:solidFill>
                <a:schemeClr val="bg2">
                  <a:lumMod val="25000"/>
                </a:schemeClr>
              </a:solidFill>
              <a:cs typeface="Segoe UI" pitchFamily="34" charset="0"/>
            </a:endParaRPr>
          </a:p>
        </p:txBody>
      </p:sp>
      <p:sp>
        <p:nvSpPr>
          <p:cNvPr id="55" name="TextBox 54">
            <a:extLst>
              <a:ext uri="{FF2B5EF4-FFF2-40B4-BE49-F238E27FC236}">
                <a16:creationId xmlns:a16="http://schemas.microsoft.com/office/drawing/2014/main" id="{F7DBE104-1CC3-44A3-BB18-B45D28395969}"/>
              </a:ext>
            </a:extLst>
          </p:cNvPr>
          <p:cNvSpPr txBox="1"/>
          <p:nvPr/>
        </p:nvSpPr>
        <p:spPr>
          <a:xfrm>
            <a:off x="1162008" y="5255265"/>
            <a:ext cx="4517918" cy="1342682"/>
          </a:xfrm>
          <a:prstGeom prst="rect">
            <a:avLst/>
          </a:prstGeom>
          <a:solidFill>
            <a:schemeClr val="bg1">
              <a:lumMod val="95000"/>
            </a:schemeClr>
          </a:solidFill>
        </p:spPr>
        <p:txBody>
          <a:bodyPr wrap="square" lIns="179285" tIns="143428" rIns="179285" bIns="143428" rtlCol="0">
            <a:spAutoFit/>
          </a:bodyPr>
          <a:lstStyle/>
          <a:p>
            <a:pPr>
              <a:lnSpc>
                <a:spcPct val="90000"/>
              </a:lnSpc>
              <a:spcAft>
                <a:spcPts val="588"/>
              </a:spcAft>
            </a:pPr>
            <a:r>
              <a:rPr lang="en-GB" sz="2353" b="1" dirty="0" err="1">
                <a:gradFill>
                  <a:gsLst>
                    <a:gs pos="2917">
                      <a:schemeClr val="tx1"/>
                    </a:gs>
                    <a:gs pos="30000">
                      <a:schemeClr val="tx1"/>
                    </a:gs>
                  </a:gsLst>
                  <a:lin ang="5400000" scaled="0"/>
                </a:gradFill>
                <a:cs typeface="Segoe UI Semibold" panose="020B0702040204020203" pitchFamily="34" charset="0"/>
              </a:rPr>
              <a:t>LoadBalancer</a:t>
            </a:r>
            <a:endParaRPr lang="en-GB" sz="2353" b="1" dirty="0">
              <a:gradFill>
                <a:gsLst>
                  <a:gs pos="2917">
                    <a:schemeClr val="tx1"/>
                  </a:gs>
                  <a:gs pos="30000">
                    <a:schemeClr val="tx1"/>
                  </a:gs>
                </a:gsLst>
                <a:lin ang="5400000" scaled="0"/>
              </a:gradFill>
              <a:cs typeface="Segoe UI Semibold" panose="020B0702040204020203" pitchFamily="34" charset="0"/>
            </a:endParaRPr>
          </a:p>
          <a:p>
            <a:pPr>
              <a:lnSpc>
                <a:spcPct val="90000"/>
              </a:lnSpc>
              <a:spcAft>
                <a:spcPts val="588"/>
              </a:spcAft>
            </a:pPr>
            <a:r>
              <a:rPr lang="en-GB" sz="2353" dirty="0">
                <a:gradFill>
                  <a:gsLst>
                    <a:gs pos="2917">
                      <a:schemeClr val="tx1"/>
                    </a:gs>
                    <a:gs pos="30000">
                      <a:schemeClr val="tx1"/>
                    </a:gs>
                  </a:gsLst>
                  <a:lin ang="5400000" scaled="0"/>
                </a:gradFill>
                <a:latin typeface="+mj-lt"/>
                <a:cs typeface="Segoe UI Semibold" panose="020B0702040204020203" pitchFamily="34" charset="0"/>
              </a:rPr>
              <a:t>Uses cloud provider to present an external load-balanced IP</a:t>
            </a:r>
            <a:endParaRPr lang="en-GB" sz="2353" dirty="0">
              <a:gradFill>
                <a:gsLst>
                  <a:gs pos="2917">
                    <a:schemeClr val="tx1"/>
                  </a:gs>
                  <a:gs pos="30000">
                    <a:schemeClr val="tx1"/>
                  </a:gs>
                </a:gsLst>
                <a:lin ang="5400000" scaled="0"/>
              </a:gradFill>
            </a:endParaRPr>
          </a:p>
        </p:txBody>
      </p:sp>
      <p:sp>
        <p:nvSpPr>
          <p:cNvPr id="56" name="TextBox 55">
            <a:extLst>
              <a:ext uri="{FF2B5EF4-FFF2-40B4-BE49-F238E27FC236}">
                <a16:creationId xmlns:a16="http://schemas.microsoft.com/office/drawing/2014/main" id="{B3DD4CDC-B40C-4C1C-A37A-5D24FA6CC1C0}"/>
              </a:ext>
            </a:extLst>
          </p:cNvPr>
          <p:cNvSpPr txBox="1"/>
          <p:nvPr/>
        </p:nvSpPr>
        <p:spPr>
          <a:xfrm>
            <a:off x="6180248" y="5255265"/>
            <a:ext cx="4517918" cy="1342682"/>
          </a:xfrm>
          <a:prstGeom prst="rect">
            <a:avLst/>
          </a:prstGeom>
          <a:solidFill>
            <a:schemeClr val="bg1">
              <a:lumMod val="95000"/>
            </a:schemeClr>
          </a:solidFill>
        </p:spPr>
        <p:txBody>
          <a:bodyPr wrap="square" lIns="179285" tIns="143428" rIns="179285" bIns="143428" rtlCol="0">
            <a:noAutofit/>
          </a:bodyPr>
          <a:lstStyle/>
          <a:p>
            <a:pPr>
              <a:lnSpc>
                <a:spcPct val="90000"/>
              </a:lnSpc>
              <a:spcAft>
                <a:spcPts val="588"/>
              </a:spcAft>
            </a:pPr>
            <a:r>
              <a:rPr lang="en-GB" sz="2353" b="1" dirty="0" err="1">
                <a:gradFill>
                  <a:gsLst>
                    <a:gs pos="2917">
                      <a:schemeClr val="tx1"/>
                    </a:gs>
                    <a:gs pos="30000">
                      <a:schemeClr val="tx1"/>
                    </a:gs>
                  </a:gsLst>
                  <a:lin ang="5400000" scaled="0"/>
                </a:gradFill>
                <a:cs typeface="Segoe UI Semibold" panose="020B0702040204020203" pitchFamily="34" charset="0"/>
              </a:rPr>
              <a:t>ClusterIP</a:t>
            </a:r>
            <a:endParaRPr lang="en-GB" sz="2353" b="1" dirty="0">
              <a:gradFill>
                <a:gsLst>
                  <a:gs pos="2917">
                    <a:schemeClr val="tx1"/>
                  </a:gs>
                  <a:gs pos="30000">
                    <a:schemeClr val="tx1"/>
                  </a:gs>
                </a:gsLst>
                <a:lin ang="5400000" scaled="0"/>
              </a:gradFill>
              <a:cs typeface="Segoe UI Semibold" panose="020B0702040204020203" pitchFamily="34" charset="0"/>
            </a:endParaRPr>
          </a:p>
          <a:p>
            <a:pPr>
              <a:lnSpc>
                <a:spcPct val="90000"/>
              </a:lnSpc>
              <a:spcAft>
                <a:spcPts val="588"/>
              </a:spcAft>
            </a:pPr>
            <a:r>
              <a:rPr lang="en-GB" sz="2353" dirty="0">
                <a:gradFill>
                  <a:gsLst>
                    <a:gs pos="2917">
                      <a:schemeClr val="tx1"/>
                    </a:gs>
                    <a:gs pos="30000">
                      <a:schemeClr val="tx1"/>
                    </a:gs>
                  </a:gsLst>
                  <a:lin ang="5400000" scaled="0"/>
                </a:gradFill>
                <a:latin typeface="+mj-lt"/>
                <a:cs typeface="Segoe UI Semibold" panose="020B0702040204020203" pitchFamily="34" charset="0"/>
              </a:rPr>
              <a:t>Internal virtual IP, only accessible by other pods/services</a:t>
            </a:r>
            <a:r>
              <a:rPr lang="en-GB" sz="2353" b="1" dirty="0">
                <a:gradFill>
                  <a:gsLst>
                    <a:gs pos="2917">
                      <a:schemeClr val="tx1"/>
                    </a:gs>
                    <a:gs pos="30000">
                      <a:schemeClr val="tx1"/>
                    </a:gs>
                  </a:gsLst>
                  <a:lin ang="5400000" scaled="0"/>
                </a:gradFill>
                <a:cs typeface="Segoe UI Semibold" panose="020B0702040204020203" pitchFamily="34" charset="0"/>
              </a:rPr>
              <a:t>		</a:t>
            </a:r>
            <a:endParaRPr lang="en-GB" sz="2353" dirty="0">
              <a:gradFill>
                <a:gsLst>
                  <a:gs pos="2917">
                    <a:schemeClr val="tx1"/>
                  </a:gs>
                  <a:gs pos="30000">
                    <a:schemeClr val="tx1"/>
                  </a:gs>
                </a:gsLst>
                <a:lin ang="5400000" scaled="0"/>
              </a:gradFill>
            </a:endParaRPr>
          </a:p>
        </p:txBody>
      </p:sp>
      <p:sp>
        <p:nvSpPr>
          <p:cNvPr id="32" name="globe_2" title="Icon of a sphere made of lines">
            <a:extLst>
              <a:ext uri="{FF2B5EF4-FFF2-40B4-BE49-F238E27FC236}">
                <a16:creationId xmlns:a16="http://schemas.microsoft.com/office/drawing/2014/main" id="{573AAD35-A84A-4BBB-920A-62A8C5836879}"/>
              </a:ext>
            </a:extLst>
          </p:cNvPr>
          <p:cNvSpPr>
            <a:spLocks noChangeAspect="1" noEditPoints="1"/>
          </p:cNvSpPr>
          <p:nvPr/>
        </p:nvSpPr>
        <p:spPr bwMode="auto">
          <a:xfrm>
            <a:off x="5663394" y="2553372"/>
            <a:ext cx="575859" cy="57585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5" name="TextBox 4">
            <a:extLst>
              <a:ext uri="{FF2B5EF4-FFF2-40B4-BE49-F238E27FC236}">
                <a16:creationId xmlns:a16="http://schemas.microsoft.com/office/drawing/2014/main" id="{7C2BB795-3B3C-4A8B-ADAB-1F195F361229}"/>
              </a:ext>
            </a:extLst>
          </p:cNvPr>
          <p:cNvSpPr txBox="1"/>
          <p:nvPr/>
        </p:nvSpPr>
        <p:spPr>
          <a:xfrm>
            <a:off x="2884624" y="4974488"/>
            <a:ext cx="1064202" cy="276999"/>
          </a:xfrm>
          <a:prstGeom prst="rect">
            <a:avLst/>
          </a:prstGeom>
        </p:spPr>
        <p:txBody>
          <a:bodyPr wrap="none" lIns="0" tIns="0" rIns="0" bIns="0" rtlCol="0" anchor="t" anchorCtr="0">
            <a:spAutoFit/>
          </a:bodyPr>
          <a:lstStyle/>
          <a:p>
            <a:r>
              <a:rPr lang="en-GB" dirty="0"/>
              <a:t>EXTERNAL</a:t>
            </a:r>
          </a:p>
        </p:txBody>
      </p:sp>
      <p:sp>
        <p:nvSpPr>
          <p:cNvPr id="33" name="TextBox 32">
            <a:extLst>
              <a:ext uri="{FF2B5EF4-FFF2-40B4-BE49-F238E27FC236}">
                <a16:creationId xmlns:a16="http://schemas.microsoft.com/office/drawing/2014/main" id="{FD6D56F9-AF8E-4C64-8348-208B1C36E78E}"/>
              </a:ext>
            </a:extLst>
          </p:cNvPr>
          <p:cNvSpPr txBox="1"/>
          <p:nvPr/>
        </p:nvSpPr>
        <p:spPr>
          <a:xfrm>
            <a:off x="7907106" y="4964377"/>
            <a:ext cx="1040349" cy="276999"/>
          </a:xfrm>
          <a:prstGeom prst="rect">
            <a:avLst/>
          </a:prstGeom>
        </p:spPr>
        <p:txBody>
          <a:bodyPr wrap="none" lIns="0" tIns="0" rIns="0" bIns="0" rtlCol="0" anchor="t" anchorCtr="0">
            <a:spAutoFit/>
          </a:bodyPr>
          <a:lstStyle/>
          <a:p>
            <a:r>
              <a:rPr lang="en-GB" dirty="0"/>
              <a:t>INTERNAL</a:t>
            </a:r>
          </a:p>
        </p:txBody>
      </p:sp>
      <p:sp>
        <p:nvSpPr>
          <p:cNvPr id="36" name="Title 3">
            <a:extLst>
              <a:ext uri="{FF2B5EF4-FFF2-40B4-BE49-F238E27FC236}">
                <a16:creationId xmlns:a16="http://schemas.microsoft.com/office/drawing/2014/main" id="{71D0F997-2A61-4B6C-B04C-0E9272E15273}"/>
              </a:ext>
            </a:extLst>
          </p:cNvPr>
          <p:cNvSpPr>
            <a:spLocks noGrp="1"/>
          </p:cNvSpPr>
          <p:nvPr>
            <p:ph type="title"/>
          </p:nvPr>
        </p:nvSpPr>
        <p:spPr>
          <a:xfrm>
            <a:off x="457200" y="457201"/>
            <a:ext cx="9867900" cy="594359"/>
          </a:xfrm>
        </p:spPr>
        <p:txBody>
          <a:bodyPr>
            <a:normAutofit fontScale="90000"/>
          </a:bodyPr>
          <a:lstStyle/>
          <a:p>
            <a:r>
              <a:rPr lang="en-GB" dirty="0"/>
              <a:t>Services – Illustrated</a:t>
            </a:r>
          </a:p>
        </p:txBody>
      </p:sp>
      <p:sp>
        <p:nvSpPr>
          <p:cNvPr id="38" name="Content Placeholder 5">
            <a:extLst>
              <a:ext uri="{FF2B5EF4-FFF2-40B4-BE49-F238E27FC236}">
                <a16:creationId xmlns:a16="http://schemas.microsoft.com/office/drawing/2014/main" id="{8B076FE6-2094-4E88-9F10-1EA1B9AA6143}"/>
              </a:ext>
            </a:extLst>
          </p:cNvPr>
          <p:cNvSpPr txBox="1">
            <a:spLocks/>
          </p:cNvSpPr>
          <p:nvPr/>
        </p:nvSpPr>
        <p:spPr>
          <a:xfrm>
            <a:off x="457200" y="1051560"/>
            <a:ext cx="8418707" cy="669332"/>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GB" sz="2400" dirty="0">
                <a:solidFill>
                  <a:srgbClr val="0078D7"/>
                </a:solidFill>
              </a:rPr>
              <a:t>Allow virtual network access to one or more pods</a:t>
            </a:r>
          </a:p>
        </p:txBody>
      </p:sp>
      <p:sp>
        <p:nvSpPr>
          <p:cNvPr id="2" name="TextBox 1">
            <a:extLst>
              <a:ext uri="{FF2B5EF4-FFF2-40B4-BE49-F238E27FC236}">
                <a16:creationId xmlns:a16="http://schemas.microsoft.com/office/drawing/2014/main" id="{D5593981-B402-40D9-B4A0-33800B841F91}"/>
              </a:ext>
            </a:extLst>
          </p:cNvPr>
          <p:cNvSpPr txBox="1"/>
          <p:nvPr/>
        </p:nvSpPr>
        <p:spPr>
          <a:xfrm>
            <a:off x="9854479" y="4974488"/>
            <a:ext cx="2255824" cy="699404"/>
          </a:xfrm>
          <a:prstGeom prst="rect">
            <a:avLst/>
          </a:prstGeom>
          <a:solidFill>
            <a:schemeClr val="bg2"/>
          </a:solidFill>
          <a:ln w="28575">
            <a:solidFill>
              <a:srgbClr val="C00000"/>
            </a:solidFill>
          </a:ln>
        </p:spPr>
        <p:txBody>
          <a:bodyPr wrap="square" lIns="72000" tIns="72000" rIns="72000" bIns="72000" rtlCol="0" anchor="t" anchorCtr="0">
            <a:spAutoFit/>
          </a:bodyPr>
          <a:lstStyle/>
          <a:p>
            <a:r>
              <a:rPr lang="en-GB" i="1" dirty="0"/>
              <a:t>Note. Uses ‘round robin’ to select pods</a:t>
            </a:r>
          </a:p>
        </p:txBody>
      </p:sp>
      <p:sp>
        <p:nvSpPr>
          <p:cNvPr id="12" name="Arrow: Right 11">
            <a:extLst>
              <a:ext uri="{FF2B5EF4-FFF2-40B4-BE49-F238E27FC236}">
                <a16:creationId xmlns:a16="http://schemas.microsoft.com/office/drawing/2014/main" id="{49A81CE8-8FB7-4726-840E-11DC28EB0709}"/>
              </a:ext>
            </a:extLst>
          </p:cNvPr>
          <p:cNvSpPr/>
          <p:nvPr/>
        </p:nvSpPr>
        <p:spPr>
          <a:xfrm>
            <a:off x="5401030" y="3654852"/>
            <a:ext cx="827353" cy="315545"/>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 name="Arrow: Right 36">
            <a:extLst>
              <a:ext uri="{FF2B5EF4-FFF2-40B4-BE49-F238E27FC236}">
                <a16:creationId xmlns:a16="http://schemas.microsoft.com/office/drawing/2014/main" id="{C2C52A58-89FA-4CC9-80E6-440620E80C64}"/>
              </a:ext>
            </a:extLst>
          </p:cNvPr>
          <p:cNvSpPr/>
          <p:nvPr/>
        </p:nvSpPr>
        <p:spPr>
          <a:xfrm rot="10800000">
            <a:off x="3502076" y="3429000"/>
            <a:ext cx="325237" cy="315545"/>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7191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fade">
                                      <p:cBhvr>
                                        <p:cTn id="46" dur="500"/>
                                        <p:tgtEl>
                                          <p:spTgt spid="5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fade">
                                      <p:cBhvr>
                                        <p:cTn id="49" dur="500"/>
                                        <p:tgtEl>
                                          <p:spTgt spid="5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fade">
                                      <p:cBhvr>
                                        <p:cTn id="52" dur="500"/>
                                        <p:tgtEl>
                                          <p:spTgt spid="52"/>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1000"/>
                                        <p:tgtEl>
                                          <p:spTgt spid="55"/>
                                        </p:tgtEl>
                                      </p:cBhvr>
                                    </p:animEffect>
                                    <p:anim calcmode="lin" valueType="num">
                                      <p:cBhvr>
                                        <p:cTn id="58" dur="1000" fill="hold"/>
                                        <p:tgtEl>
                                          <p:spTgt spid="55"/>
                                        </p:tgtEl>
                                        <p:attrNameLst>
                                          <p:attrName>ppt_x</p:attrName>
                                        </p:attrNameLst>
                                      </p:cBhvr>
                                      <p:tavLst>
                                        <p:tav tm="0">
                                          <p:val>
                                            <p:strVal val="#ppt_x"/>
                                          </p:val>
                                        </p:tav>
                                        <p:tav tm="100000">
                                          <p:val>
                                            <p:strVal val="#ppt_x"/>
                                          </p:val>
                                        </p:tav>
                                      </p:tavLst>
                                    </p:anim>
                                    <p:anim calcmode="lin" valueType="num">
                                      <p:cBhvr>
                                        <p:cTn id="59" dur="1000" fill="hold"/>
                                        <p:tgtEl>
                                          <p:spTgt spid="55"/>
                                        </p:tgtEl>
                                        <p:attrNameLst>
                                          <p:attrName>ppt_y</p:attrName>
                                        </p:attrNameLst>
                                      </p:cBhvr>
                                      <p:tavLst>
                                        <p:tav tm="0">
                                          <p:val>
                                            <p:strVal val="#ppt_y+.1"/>
                                          </p:val>
                                        </p:tav>
                                        <p:tav tm="100000">
                                          <p:val>
                                            <p:strVal val="#ppt_y"/>
                                          </p:val>
                                        </p:tav>
                                      </p:tavLst>
                                    </p:anim>
                                  </p:childTnLst>
                                </p:cTn>
                              </p:par>
                            </p:childTnLst>
                          </p:cTn>
                        </p:par>
                        <p:par>
                          <p:cTn id="60" fill="hold">
                            <p:stCondLst>
                              <p:cond delay="1000"/>
                            </p:stCondLst>
                            <p:childTnLst>
                              <p:par>
                                <p:cTn id="61" presetID="10" presetClass="entr" presetSubtype="0" fill="hold" grpId="0" nodeType="after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fade">
                                      <p:cBhvr>
                                        <p:cTn id="63" dur="500"/>
                                        <p:tgtEl>
                                          <p:spTgt spid="5"/>
                                        </p:tgtEl>
                                      </p:cBhvr>
                                    </p:animEffect>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fade">
                                      <p:cBhvr>
                                        <p:cTn id="68" dur="1000"/>
                                        <p:tgtEl>
                                          <p:spTgt spid="56"/>
                                        </p:tgtEl>
                                      </p:cBhvr>
                                    </p:animEffect>
                                    <p:anim calcmode="lin" valueType="num">
                                      <p:cBhvr>
                                        <p:cTn id="69" dur="1000" fill="hold"/>
                                        <p:tgtEl>
                                          <p:spTgt spid="56"/>
                                        </p:tgtEl>
                                        <p:attrNameLst>
                                          <p:attrName>ppt_x</p:attrName>
                                        </p:attrNameLst>
                                      </p:cBhvr>
                                      <p:tavLst>
                                        <p:tav tm="0">
                                          <p:val>
                                            <p:strVal val="#ppt_x"/>
                                          </p:val>
                                        </p:tav>
                                        <p:tav tm="100000">
                                          <p:val>
                                            <p:strVal val="#ppt_x"/>
                                          </p:val>
                                        </p:tav>
                                      </p:tavLst>
                                    </p:anim>
                                    <p:anim calcmode="lin" valueType="num">
                                      <p:cBhvr>
                                        <p:cTn id="70" dur="1000" fill="hold"/>
                                        <p:tgtEl>
                                          <p:spTgt spid="56"/>
                                        </p:tgtEl>
                                        <p:attrNameLst>
                                          <p:attrName>ppt_y</p:attrName>
                                        </p:attrNameLst>
                                      </p:cBhvr>
                                      <p:tavLst>
                                        <p:tav tm="0">
                                          <p:val>
                                            <p:strVal val="#ppt_y+.1"/>
                                          </p:val>
                                        </p:tav>
                                        <p:tav tm="100000">
                                          <p:val>
                                            <p:strVal val="#ppt_y"/>
                                          </p:val>
                                        </p:tav>
                                      </p:tavLst>
                                    </p:anim>
                                  </p:childTnLst>
                                </p:cTn>
                              </p:par>
                            </p:childTnLst>
                          </p:cTn>
                        </p:par>
                        <p:par>
                          <p:cTn id="71" fill="hold">
                            <p:stCondLst>
                              <p:cond delay="1000"/>
                            </p:stCondLst>
                            <p:childTnLst>
                              <p:par>
                                <p:cTn id="72" presetID="10" presetClass="entr" presetSubtype="0" fill="hold" grpId="0" nodeType="after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fade">
                                      <p:cBhvr>
                                        <p:cTn id="74" dur="500"/>
                                        <p:tgtEl>
                                          <p:spTgt spid="33"/>
                                        </p:tgtEl>
                                      </p:cBhvr>
                                    </p:animEffect>
                                  </p:childTnLst>
                                </p:cTn>
                              </p:par>
                            </p:childTnLst>
                          </p:cTn>
                        </p:par>
                        <p:par>
                          <p:cTn id="75" fill="hold">
                            <p:stCondLst>
                              <p:cond delay="1500"/>
                            </p:stCondLst>
                            <p:childTnLst>
                              <p:par>
                                <p:cTn id="76" presetID="10" presetClass="entr" presetSubtype="0" fill="hold" grpId="0" nodeType="afterEffect">
                                  <p:stCondLst>
                                    <p:cond delay="0"/>
                                  </p:stCondLst>
                                  <p:childTnLst>
                                    <p:set>
                                      <p:cBhvr>
                                        <p:cTn id="77" dur="1" fill="hold">
                                          <p:stCondLst>
                                            <p:cond delay="0"/>
                                          </p:stCondLst>
                                        </p:cTn>
                                        <p:tgtEl>
                                          <p:spTgt spid="2"/>
                                        </p:tgtEl>
                                        <p:attrNameLst>
                                          <p:attrName>style.visibility</p:attrName>
                                        </p:attrNameLst>
                                      </p:cBhvr>
                                      <p:to>
                                        <p:strVal val="visible"/>
                                      </p:to>
                                    </p:set>
                                    <p:animEffect transition="in" filter="fade">
                                      <p:cBhvr>
                                        <p:cTn id="7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0" grpId="0"/>
      <p:bldP spid="17" grpId="0" animBg="1"/>
      <p:bldP spid="22" grpId="0"/>
      <p:bldP spid="7" grpId="0" animBg="1"/>
      <p:bldP spid="3" grpId="0" animBg="1"/>
      <p:bldP spid="30" grpId="0" animBg="1"/>
      <p:bldP spid="50" grpId="0" animBg="1"/>
      <p:bldP spid="51" grpId="0" animBg="1"/>
      <p:bldP spid="52" grpId="0" animBg="1"/>
      <p:bldP spid="55" grpId="0" animBg="1"/>
      <p:bldP spid="56" grpId="0" animBg="1"/>
      <p:bldP spid="32" grpId="0" animBg="1"/>
      <p:bldP spid="5" grpId="0"/>
      <p:bldP spid="33" grpId="0"/>
      <p:bldP spid="2" grpId="0" animBg="1"/>
      <p:bldP spid="12" grpId="0" animBg="1"/>
      <p:bldP spid="3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Naming for Pods and Services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Connect to your workloads using DNS and Services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DNS and Service Discovery</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1" y="1720892"/>
            <a:ext cx="8568013" cy="3764282"/>
          </a:xfrm>
        </p:spPr>
        <p:txBody>
          <a:bodyPr/>
          <a:lstStyle/>
          <a:p>
            <a:r>
              <a:rPr lang="en-GB" b="0" dirty="0">
                <a:latin typeface="+mj-lt"/>
              </a:rPr>
              <a:t>DNS in cluster is handled automatically by Kubernetes </a:t>
            </a:r>
          </a:p>
          <a:p>
            <a:r>
              <a:rPr lang="en-GB" b="0" dirty="0">
                <a:latin typeface="+mj-lt"/>
              </a:rPr>
              <a:t>All </a:t>
            </a:r>
            <a:r>
              <a:rPr lang="en-GB" dirty="0" err="1">
                <a:latin typeface="+mj-lt"/>
              </a:rPr>
              <a:t>ClusterIP</a:t>
            </a:r>
            <a:r>
              <a:rPr lang="en-GB" b="0" dirty="0">
                <a:latin typeface="+mj-lt"/>
              </a:rPr>
              <a:t> (internal) </a:t>
            </a:r>
            <a:r>
              <a:rPr lang="en-GB" b="0" i="1" dirty="0">
                <a:latin typeface="+mj-lt"/>
              </a:rPr>
              <a:t>Services</a:t>
            </a:r>
            <a:r>
              <a:rPr lang="en-GB" b="0" dirty="0">
                <a:latin typeface="+mj-lt"/>
              </a:rPr>
              <a:t> get assigned a </a:t>
            </a:r>
            <a:r>
              <a:rPr lang="en-GB" dirty="0">
                <a:latin typeface="+mj-lt"/>
              </a:rPr>
              <a:t>DNS record based on the service’s name</a:t>
            </a:r>
          </a:p>
          <a:p>
            <a:r>
              <a:rPr lang="en-GB" b="0" i="1" dirty="0">
                <a:latin typeface="+mj-lt"/>
              </a:rPr>
              <a:t>Pods</a:t>
            </a:r>
            <a:r>
              <a:rPr lang="en-GB" b="0" dirty="0">
                <a:latin typeface="+mj-lt"/>
              </a:rPr>
              <a:t> also get DNS names, but this is less useful</a:t>
            </a:r>
          </a:p>
          <a:p>
            <a:r>
              <a:rPr lang="en-GB" b="0" dirty="0">
                <a:latin typeface="+mj-lt"/>
              </a:rPr>
              <a:t>External public DNS can also be configured – See  “Additional Network Services” section later</a:t>
            </a:r>
          </a:p>
        </p:txBody>
      </p:sp>
      <p:grpSp>
        <p:nvGrpSpPr>
          <p:cNvPr id="3" name="Group 2">
            <a:extLst>
              <a:ext uri="{FF2B5EF4-FFF2-40B4-BE49-F238E27FC236}">
                <a16:creationId xmlns:a16="http://schemas.microsoft.com/office/drawing/2014/main" id="{404F42AE-FC7E-48A4-AAE6-5628A0196FF2}"/>
              </a:ext>
            </a:extLst>
          </p:cNvPr>
          <p:cNvGrpSpPr/>
          <p:nvPr/>
        </p:nvGrpSpPr>
        <p:grpSpPr>
          <a:xfrm>
            <a:off x="9552029" y="3841258"/>
            <a:ext cx="2003186" cy="1401111"/>
            <a:chOff x="9552029" y="3841258"/>
            <a:chExt cx="2003186" cy="1401111"/>
          </a:xfrm>
        </p:grpSpPr>
        <p:sp>
          <p:nvSpPr>
            <p:cNvPr id="16" name="3D" title="Icon of a 3D box with square points on each corner">
              <a:extLst>
                <a:ext uri="{FF2B5EF4-FFF2-40B4-BE49-F238E27FC236}">
                  <a16:creationId xmlns:a16="http://schemas.microsoft.com/office/drawing/2014/main" id="{74E3DE26-110D-44BD-9556-ABF00E67A73B}"/>
                </a:ext>
              </a:extLst>
            </p:cNvPr>
            <p:cNvSpPr>
              <a:spLocks noChangeAspect="1" noEditPoints="1"/>
            </p:cNvSpPr>
            <p:nvPr/>
          </p:nvSpPr>
          <p:spPr bwMode="auto">
            <a:xfrm>
              <a:off x="9552029" y="4279567"/>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 name="3D" title="Icon of a 3D box with square points on each corner">
              <a:extLst>
                <a:ext uri="{FF2B5EF4-FFF2-40B4-BE49-F238E27FC236}">
                  <a16:creationId xmlns:a16="http://schemas.microsoft.com/office/drawing/2014/main" id="{A07086FE-392D-4C6D-B2BA-72E0844B38AB}"/>
                </a:ext>
              </a:extLst>
            </p:cNvPr>
            <p:cNvSpPr>
              <a:spLocks noChangeAspect="1" noEditPoints="1"/>
            </p:cNvSpPr>
            <p:nvPr/>
          </p:nvSpPr>
          <p:spPr bwMode="auto">
            <a:xfrm>
              <a:off x="10247008" y="4273898"/>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8" name="3D" title="Icon of a 3D box with square points on each corner">
              <a:extLst>
                <a:ext uri="{FF2B5EF4-FFF2-40B4-BE49-F238E27FC236}">
                  <a16:creationId xmlns:a16="http://schemas.microsoft.com/office/drawing/2014/main" id="{04FC3A0D-0F98-47D4-9A02-9CF156C178C9}"/>
                </a:ext>
              </a:extLst>
            </p:cNvPr>
            <p:cNvSpPr>
              <a:spLocks noChangeAspect="1" noEditPoints="1"/>
            </p:cNvSpPr>
            <p:nvPr/>
          </p:nvSpPr>
          <p:spPr bwMode="auto">
            <a:xfrm>
              <a:off x="10941987" y="4273898"/>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 name="Arrow: Right 18">
              <a:extLst>
                <a:ext uri="{FF2B5EF4-FFF2-40B4-BE49-F238E27FC236}">
                  <a16:creationId xmlns:a16="http://schemas.microsoft.com/office/drawing/2014/main" id="{9861ACAA-96EE-40C2-BABC-AC96C25401E3}"/>
                </a:ext>
              </a:extLst>
            </p:cNvPr>
            <p:cNvSpPr/>
            <p:nvPr/>
          </p:nvSpPr>
          <p:spPr>
            <a:xfrm rot="5400000">
              <a:off x="10389181" y="3695785"/>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6D1848CE-F216-4FDB-9012-C454503A7A56}"/>
                </a:ext>
              </a:extLst>
            </p:cNvPr>
            <p:cNvSpPr txBox="1"/>
            <p:nvPr/>
          </p:nvSpPr>
          <p:spPr>
            <a:xfrm>
              <a:off x="10308678" y="4965370"/>
              <a:ext cx="504946" cy="276999"/>
            </a:xfrm>
            <a:prstGeom prst="rect">
              <a:avLst/>
            </a:prstGeom>
          </p:spPr>
          <p:txBody>
            <a:bodyPr wrap="none" lIns="0" tIns="0" rIns="0" bIns="0" rtlCol="0" anchor="t" anchorCtr="0">
              <a:spAutoFit/>
            </a:bodyPr>
            <a:lstStyle/>
            <a:p>
              <a:r>
                <a:rPr lang="en-GB" dirty="0">
                  <a:solidFill>
                    <a:srgbClr val="0078D7"/>
                  </a:solidFill>
                </a:rPr>
                <a:t>pods</a:t>
              </a:r>
            </a:p>
          </p:txBody>
        </p:sp>
      </p:grpSp>
      <p:sp>
        <p:nvSpPr>
          <p:cNvPr id="13" name="TextBox 12">
            <a:extLst>
              <a:ext uri="{FF2B5EF4-FFF2-40B4-BE49-F238E27FC236}">
                <a16:creationId xmlns:a16="http://schemas.microsoft.com/office/drawing/2014/main" id="{E7BF0A49-4C39-4F96-82F5-C1E713D15F2C}"/>
              </a:ext>
            </a:extLst>
          </p:cNvPr>
          <p:cNvSpPr txBox="1"/>
          <p:nvPr/>
        </p:nvSpPr>
        <p:spPr>
          <a:xfrm>
            <a:off x="9348515" y="1369181"/>
            <a:ext cx="2693817" cy="760290"/>
          </a:xfrm>
          <a:prstGeom prst="rect">
            <a:avLst/>
          </a:prstGeom>
          <a:solidFill>
            <a:schemeClr val="bg1">
              <a:lumMod val="10000"/>
            </a:schemeClr>
          </a:solidFill>
        </p:spPr>
        <p:txBody>
          <a:bodyPr wrap="square" lIns="72000" tIns="72000" rIns="72000" bIns="72000" rtlCol="0" anchor="ctr" anchorCtr="0">
            <a:noAutofit/>
          </a:bodyPr>
          <a:lstStyle>
            <a:defPPr>
              <a:defRPr lang="en-US"/>
            </a:defPPr>
            <a:lvl1pPr>
              <a:defRPr>
                <a:solidFill>
                  <a:srgbClr val="92D050"/>
                </a:solidFill>
                <a:latin typeface="Consolas" panose="020B0609020204030204" pitchFamily="49" charset="0"/>
              </a:defRPr>
            </a:lvl1pPr>
          </a:lstStyle>
          <a:p>
            <a:r>
              <a:rPr lang="en-GB" dirty="0">
                <a:solidFill>
                  <a:schemeClr val="bg2"/>
                </a:solidFill>
              </a:rPr>
              <a:t>$</a:t>
            </a:r>
            <a:r>
              <a:rPr lang="en-GB" dirty="0"/>
              <a:t> </a:t>
            </a:r>
            <a:r>
              <a:rPr lang="en-GB" dirty="0" err="1"/>
              <a:t>nslookup</a:t>
            </a:r>
            <a:r>
              <a:rPr lang="en-GB" dirty="0"/>
              <a:t> </a:t>
            </a:r>
            <a:r>
              <a:rPr lang="en-GB" dirty="0" err="1"/>
              <a:t>myapp</a:t>
            </a:r>
            <a:endParaRPr lang="en-GB" dirty="0"/>
          </a:p>
          <a:p>
            <a:r>
              <a:rPr lang="en-GB" dirty="0"/>
              <a:t>Address: 10.200.4.30</a:t>
            </a:r>
          </a:p>
        </p:txBody>
      </p:sp>
      <p:grpSp>
        <p:nvGrpSpPr>
          <p:cNvPr id="2" name="Group 1">
            <a:extLst>
              <a:ext uri="{FF2B5EF4-FFF2-40B4-BE49-F238E27FC236}">
                <a16:creationId xmlns:a16="http://schemas.microsoft.com/office/drawing/2014/main" id="{80D23850-7C22-40DD-91F5-9320919E7D7F}"/>
              </a:ext>
            </a:extLst>
          </p:cNvPr>
          <p:cNvGrpSpPr/>
          <p:nvPr/>
        </p:nvGrpSpPr>
        <p:grpSpPr>
          <a:xfrm>
            <a:off x="9279243" y="2480985"/>
            <a:ext cx="2803657" cy="1139663"/>
            <a:chOff x="9279243" y="2480985"/>
            <a:chExt cx="2803657" cy="1139663"/>
          </a:xfrm>
        </p:grpSpPr>
        <p:sp>
          <p:nvSpPr>
            <p:cNvPr id="15" name="globe_2" title="Icon of a sphere made of lines">
              <a:extLst>
                <a:ext uri="{FF2B5EF4-FFF2-40B4-BE49-F238E27FC236}">
                  <a16:creationId xmlns:a16="http://schemas.microsoft.com/office/drawing/2014/main" id="{B1EB63B2-0EEF-49B5-89D8-7ACF7F2FB6FB}"/>
                </a:ext>
              </a:extLst>
            </p:cNvPr>
            <p:cNvSpPr>
              <a:spLocks noChangeAspect="1" noEditPoints="1"/>
            </p:cNvSpPr>
            <p:nvPr/>
          </p:nvSpPr>
          <p:spPr bwMode="auto">
            <a:xfrm>
              <a:off x="9279243" y="2480985"/>
              <a:ext cx="847401" cy="84740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12" name="TextBox 11">
              <a:extLst>
                <a:ext uri="{FF2B5EF4-FFF2-40B4-BE49-F238E27FC236}">
                  <a16:creationId xmlns:a16="http://schemas.microsoft.com/office/drawing/2014/main" id="{A7B8AF39-C2E4-48FD-94F3-B15494AA60F8}"/>
                </a:ext>
              </a:extLst>
            </p:cNvPr>
            <p:cNvSpPr txBox="1"/>
            <p:nvPr/>
          </p:nvSpPr>
          <p:spPr>
            <a:xfrm>
              <a:off x="10243709" y="2545322"/>
              <a:ext cx="1839191" cy="760290"/>
            </a:xfrm>
            <a:prstGeom prst="rect">
              <a:avLst/>
            </a:prstGeom>
            <a:solidFill>
              <a:schemeClr val="bg1">
                <a:lumMod val="10000"/>
              </a:schemeClr>
            </a:solidFill>
          </p:spPr>
          <p:txBody>
            <a:bodyPr wrap="square" lIns="72000" tIns="72000" rIns="72000" bIns="72000" rtlCol="0" anchor="ctr" anchorCtr="0">
              <a:noAutofit/>
            </a:bodyPr>
            <a:lstStyle>
              <a:defPPr>
                <a:defRPr lang="en-US"/>
              </a:defPPr>
              <a:lvl1pPr>
                <a:defRPr>
                  <a:solidFill>
                    <a:srgbClr val="92D050"/>
                  </a:solidFill>
                  <a:latin typeface="Consolas" panose="020B0609020204030204" pitchFamily="49" charset="0"/>
                </a:defRPr>
              </a:lvl1pPr>
            </a:lstStyle>
            <a:p>
              <a:r>
                <a:rPr lang="en-GB" dirty="0"/>
                <a:t>Service</a:t>
              </a:r>
            </a:p>
            <a:p>
              <a:r>
                <a:rPr lang="en-GB" dirty="0"/>
                <a:t>- name: </a:t>
              </a:r>
              <a:r>
                <a:rPr lang="en-GB" dirty="0" err="1"/>
                <a:t>myapp</a:t>
              </a:r>
              <a:endParaRPr lang="en-GB" dirty="0"/>
            </a:p>
          </p:txBody>
        </p:sp>
        <p:sp>
          <p:nvSpPr>
            <p:cNvPr id="14" name="TextBox 13">
              <a:extLst>
                <a:ext uri="{FF2B5EF4-FFF2-40B4-BE49-F238E27FC236}">
                  <a16:creationId xmlns:a16="http://schemas.microsoft.com/office/drawing/2014/main" id="{13BF87D5-44F2-479B-88E2-C31568AAFBFD}"/>
                </a:ext>
              </a:extLst>
            </p:cNvPr>
            <p:cNvSpPr txBox="1"/>
            <p:nvPr/>
          </p:nvSpPr>
          <p:spPr>
            <a:xfrm>
              <a:off x="9348515" y="3374427"/>
              <a:ext cx="2223784" cy="246221"/>
            </a:xfrm>
            <a:prstGeom prst="rect">
              <a:avLst/>
            </a:prstGeom>
          </p:spPr>
          <p:txBody>
            <a:bodyPr wrap="square" lIns="0" tIns="0" rIns="0" bIns="0" rtlCol="0" anchor="t" anchorCtr="0">
              <a:spAutoFit/>
            </a:bodyPr>
            <a:lstStyle/>
            <a:p>
              <a:r>
                <a:rPr lang="en-GB" sz="1600" dirty="0"/>
                <a:t>Service IP: 10.200.4.30</a:t>
              </a:r>
            </a:p>
          </p:txBody>
        </p:sp>
      </p:grpSp>
    </p:spTree>
    <p:extLst>
      <p:ext uri="{BB962C8B-B14F-4D97-AF65-F5344CB8AC3E}">
        <p14:creationId xmlns:p14="http://schemas.microsoft.com/office/powerpoint/2010/main" val="2172920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Handling State &amp; Data</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Volumes hold data and state for Pods </a:t>
            </a:r>
            <a:r>
              <a:rPr lang="en-GB" sz="2800"/>
              <a:t>and containers</a:t>
            </a:r>
            <a:endParaRPr lang="en-GB" sz="2800" dirty="0"/>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Data Volumes &amp; Mounts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720892"/>
            <a:ext cx="8353270" cy="3764282"/>
          </a:xfrm>
        </p:spPr>
        <p:txBody>
          <a:bodyPr/>
          <a:lstStyle/>
          <a:p>
            <a:r>
              <a:rPr lang="en-GB" b="0" dirty="0">
                <a:latin typeface="+mj-lt"/>
              </a:rPr>
              <a:t>Filesystem of running containers is ephemeral. </a:t>
            </a:r>
            <a:r>
              <a:rPr lang="en-GB" dirty="0">
                <a:latin typeface="+mj-lt"/>
              </a:rPr>
              <a:t>All data written will be lost on a restart</a:t>
            </a:r>
          </a:p>
          <a:p>
            <a:r>
              <a:rPr lang="en-GB" b="0" dirty="0">
                <a:latin typeface="+mj-lt"/>
              </a:rPr>
              <a:t>Use </a:t>
            </a:r>
            <a:r>
              <a:rPr lang="en-GB" dirty="0">
                <a:latin typeface="+mj-lt"/>
              </a:rPr>
              <a:t>Volumes</a:t>
            </a:r>
            <a:r>
              <a:rPr lang="en-GB" b="0" dirty="0">
                <a:latin typeface="+mj-lt"/>
              </a:rPr>
              <a:t> to hold data or state you want to keep, </a:t>
            </a:r>
            <a:br>
              <a:rPr lang="en-GB" b="0" dirty="0">
                <a:latin typeface="+mj-lt"/>
              </a:rPr>
            </a:br>
            <a:r>
              <a:rPr lang="en-GB" b="0" dirty="0">
                <a:latin typeface="+mj-lt"/>
              </a:rPr>
              <a:t>or to inject data into a </a:t>
            </a:r>
            <a:r>
              <a:rPr lang="en-GB" b="0" i="1" dirty="0">
                <a:latin typeface="+mj-lt"/>
              </a:rPr>
              <a:t>Pod</a:t>
            </a:r>
          </a:p>
          <a:p>
            <a:r>
              <a:rPr lang="en-GB" b="0" dirty="0">
                <a:latin typeface="+mj-lt"/>
              </a:rPr>
              <a:t>Volumes are mounted into a container at a </a:t>
            </a:r>
            <a:r>
              <a:rPr lang="en-GB" dirty="0" err="1">
                <a:latin typeface="+mj-lt"/>
              </a:rPr>
              <a:t>mountPath</a:t>
            </a:r>
            <a:endParaRPr lang="en-GB" dirty="0">
              <a:latin typeface="+mj-lt"/>
            </a:endParaRPr>
          </a:p>
          <a:p>
            <a:r>
              <a:rPr lang="en-GB" dirty="0">
                <a:latin typeface="+mj-lt"/>
              </a:rPr>
              <a:t>Many types of storage </a:t>
            </a:r>
            <a:r>
              <a:rPr lang="en-GB" b="0" dirty="0">
                <a:latin typeface="+mj-lt"/>
              </a:rPr>
              <a:t>can be used to back the Volume</a:t>
            </a:r>
          </a:p>
        </p:txBody>
      </p:sp>
      <p:sp>
        <p:nvSpPr>
          <p:cNvPr id="21" name="Rectangle: Rounded Corners 20">
            <a:extLst>
              <a:ext uri="{FF2B5EF4-FFF2-40B4-BE49-F238E27FC236}">
                <a16:creationId xmlns:a16="http://schemas.microsoft.com/office/drawing/2014/main" id="{DE238DCF-017F-4A8D-A00C-FF94359CC267}"/>
              </a:ext>
            </a:extLst>
          </p:cNvPr>
          <p:cNvSpPr/>
          <p:nvPr/>
        </p:nvSpPr>
        <p:spPr>
          <a:xfrm>
            <a:off x="9057409" y="1157859"/>
            <a:ext cx="3030681" cy="2823399"/>
          </a:xfrm>
          <a:prstGeom prst="roundRect">
            <a:avLst>
              <a:gd name="adj" fmla="val 1210"/>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GB" sz="2800" b="1" dirty="0">
                <a:solidFill>
                  <a:srgbClr val="0078D7"/>
                </a:solidFill>
              </a:rPr>
              <a:t>Pod</a:t>
            </a:r>
          </a:p>
        </p:txBody>
      </p:sp>
      <p:sp>
        <p:nvSpPr>
          <p:cNvPr id="24" name="Rectangle: Rounded Corners 23">
            <a:extLst>
              <a:ext uri="{FF2B5EF4-FFF2-40B4-BE49-F238E27FC236}">
                <a16:creationId xmlns:a16="http://schemas.microsoft.com/office/drawing/2014/main" id="{567E18D9-05DB-4CB4-A2AE-CA238096E35D}"/>
              </a:ext>
            </a:extLst>
          </p:cNvPr>
          <p:cNvSpPr/>
          <p:nvPr/>
        </p:nvSpPr>
        <p:spPr>
          <a:xfrm>
            <a:off x="9266960" y="1717704"/>
            <a:ext cx="1198418" cy="1268803"/>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Container</a:t>
            </a:r>
          </a:p>
          <a:p>
            <a:pPr algn="ctr"/>
            <a:endParaRPr lang="en-GB" dirty="0">
              <a:solidFill>
                <a:srgbClr val="0078D7"/>
              </a:solidFill>
            </a:endParaRPr>
          </a:p>
          <a:p>
            <a:pPr algn="ctr"/>
            <a:r>
              <a:rPr lang="en-GB" dirty="0">
                <a:solidFill>
                  <a:schemeClr val="bg1">
                    <a:lumMod val="25000"/>
                  </a:schemeClr>
                </a:solidFill>
              </a:rPr>
              <a:t>/opt/data</a:t>
            </a:r>
          </a:p>
        </p:txBody>
      </p:sp>
      <p:sp>
        <p:nvSpPr>
          <p:cNvPr id="25" name="Rectangle: Rounded Corners 24">
            <a:extLst>
              <a:ext uri="{FF2B5EF4-FFF2-40B4-BE49-F238E27FC236}">
                <a16:creationId xmlns:a16="http://schemas.microsoft.com/office/drawing/2014/main" id="{5CD7E2FC-DE2E-410E-9501-EFB1FAE2AEE8}"/>
              </a:ext>
            </a:extLst>
          </p:cNvPr>
          <p:cNvSpPr/>
          <p:nvPr/>
        </p:nvSpPr>
        <p:spPr>
          <a:xfrm>
            <a:off x="10674929" y="1717704"/>
            <a:ext cx="1198418" cy="1268803"/>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Container</a:t>
            </a:r>
          </a:p>
          <a:p>
            <a:pPr algn="ctr"/>
            <a:endParaRPr lang="en-GB" dirty="0">
              <a:solidFill>
                <a:srgbClr val="0078D7"/>
              </a:solidFill>
            </a:endParaRPr>
          </a:p>
          <a:p>
            <a:pPr algn="ctr"/>
            <a:r>
              <a:rPr lang="en-GB" dirty="0">
                <a:solidFill>
                  <a:schemeClr val="bg1">
                    <a:lumMod val="25000"/>
                  </a:schemeClr>
                </a:solidFill>
              </a:rPr>
              <a:t>/var/www</a:t>
            </a:r>
          </a:p>
          <a:p>
            <a:pPr algn="ctr"/>
            <a:endParaRPr lang="en-GB" dirty="0">
              <a:solidFill>
                <a:srgbClr val="0078D7"/>
              </a:solidFill>
            </a:endParaRPr>
          </a:p>
        </p:txBody>
      </p:sp>
      <p:sp>
        <p:nvSpPr>
          <p:cNvPr id="31" name="Rectangle: Rounded Corners 30">
            <a:extLst>
              <a:ext uri="{FF2B5EF4-FFF2-40B4-BE49-F238E27FC236}">
                <a16:creationId xmlns:a16="http://schemas.microsoft.com/office/drawing/2014/main" id="{E965C180-6497-4F1D-9EBD-81FE1B7718BA}"/>
              </a:ext>
            </a:extLst>
          </p:cNvPr>
          <p:cNvSpPr/>
          <p:nvPr/>
        </p:nvSpPr>
        <p:spPr>
          <a:xfrm>
            <a:off x="9266960" y="3131129"/>
            <a:ext cx="2606387" cy="692739"/>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rgbClr val="0078D7"/>
                </a:solidFill>
              </a:rPr>
              <a:t>Volume</a:t>
            </a:r>
          </a:p>
          <a:p>
            <a:pPr algn="ctr"/>
            <a:r>
              <a:rPr lang="en-GB" dirty="0" err="1"/>
              <a:t>datavol</a:t>
            </a:r>
            <a:endParaRPr lang="en-GB" dirty="0"/>
          </a:p>
        </p:txBody>
      </p:sp>
      <p:pic>
        <p:nvPicPr>
          <p:cNvPr id="32" name="Graphic 31">
            <a:extLst>
              <a:ext uri="{FF2B5EF4-FFF2-40B4-BE49-F238E27FC236}">
                <a16:creationId xmlns:a16="http://schemas.microsoft.com/office/drawing/2014/main" id="{C18D37B6-9B57-4A79-A467-3DDC785943D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8872" y="3260768"/>
            <a:ext cx="342522" cy="448564"/>
          </a:xfrm>
          <a:prstGeom prst="rect">
            <a:avLst/>
          </a:prstGeom>
        </p:spPr>
      </p:pic>
      <p:sp>
        <p:nvSpPr>
          <p:cNvPr id="2" name="Arrow: Up 1">
            <a:extLst>
              <a:ext uri="{FF2B5EF4-FFF2-40B4-BE49-F238E27FC236}">
                <a16:creationId xmlns:a16="http://schemas.microsoft.com/office/drawing/2014/main" id="{025216D1-1384-41A9-A1DC-4B91846E0B0D}"/>
              </a:ext>
            </a:extLst>
          </p:cNvPr>
          <p:cNvSpPr/>
          <p:nvPr/>
        </p:nvSpPr>
        <p:spPr>
          <a:xfrm>
            <a:off x="9732821" y="2680856"/>
            <a:ext cx="284018" cy="567001"/>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3" name="Arrow: Up 32">
            <a:extLst>
              <a:ext uri="{FF2B5EF4-FFF2-40B4-BE49-F238E27FC236}">
                <a16:creationId xmlns:a16="http://schemas.microsoft.com/office/drawing/2014/main" id="{1C4B2AEC-C3AC-4AA5-9557-1A55B843F240}"/>
              </a:ext>
            </a:extLst>
          </p:cNvPr>
          <p:cNvSpPr/>
          <p:nvPr/>
        </p:nvSpPr>
        <p:spPr>
          <a:xfrm>
            <a:off x="11140790" y="2680756"/>
            <a:ext cx="284018" cy="567001"/>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1FC04B57-5D15-418A-8477-024C11B1A011}"/>
              </a:ext>
            </a:extLst>
          </p:cNvPr>
          <p:cNvSpPr/>
          <p:nvPr/>
        </p:nvSpPr>
        <p:spPr>
          <a:xfrm>
            <a:off x="9085450" y="4346070"/>
            <a:ext cx="2969406" cy="976403"/>
          </a:xfrm>
          <a:prstGeom prst="rect">
            <a:avLst/>
          </a:prstGeom>
          <a:solidFill>
            <a:schemeClr val="bg2"/>
          </a:solidFill>
          <a:ln w="28575">
            <a:solidFill>
              <a:srgbClr val="C00000"/>
            </a:solidFill>
          </a:ln>
        </p:spPr>
        <p:txBody>
          <a:bodyPr wrap="square" lIns="72000" tIns="72000" rIns="72000" bIns="72000" rtlCol="0" anchor="t" anchorCtr="0">
            <a:spAutoFit/>
          </a:bodyPr>
          <a:lstStyle/>
          <a:p>
            <a:r>
              <a:rPr lang="en-GB" i="1" dirty="0"/>
              <a:t>Warning! A volume shares lifecycle with the Pod, so are not persistent</a:t>
            </a:r>
          </a:p>
        </p:txBody>
      </p:sp>
      <p:sp>
        <p:nvSpPr>
          <p:cNvPr id="14" name="3D" title="Icon of a 3D box with square points on each corner">
            <a:extLst>
              <a:ext uri="{FF2B5EF4-FFF2-40B4-BE49-F238E27FC236}">
                <a16:creationId xmlns:a16="http://schemas.microsoft.com/office/drawing/2014/main" id="{8989E375-D1A9-4EBB-9A37-798098705DEA}"/>
              </a:ext>
            </a:extLst>
          </p:cNvPr>
          <p:cNvSpPr>
            <a:spLocks noChangeAspect="1" noEditPoints="1"/>
          </p:cNvSpPr>
          <p:nvPr/>
        </p:nvSpPr>
        <p:spPr bwMode="auto">
          <a:xfrm>
            <a:off x="9243959" y="1266818"/>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136695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 grpId="0" animBg="1"/>
      <p:bldP spid="33"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Handling State &amp; Data</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999001"/>
            <a:ext cx="11416145" cy="692739"/>
          </a:xfrm>
          <a:prstGeom prst="roundRect">
            <a:avLst>
              <a:gd name="adj" fmla="val 3805"/>
            </a:avLst>
          </a:prstGeom>
          <a:solidFill>
            <a:schemeClr val="bg2"/>
          </a:solidFill>
          <a:ln w="19050">
            <a:solidFill>
              <a:srgbClr val="0078D7"/>
            </a:solidFill>
          </a:ln>
        </p:spPr>
        <p:txBody>
          <a:bodyPr anchor="ctr"/>
          <a:lstStyle/>
          <a:p>
            <a:pPr algn="ctr"/>
            <a:r>
              <a:rPr lang="en-GB" sz="2800" dirty="0"/>
              <a:t>Persistent Volumes retain data long term, outside of Pods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Persistent Volumes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665476"/>
            <a:ext cx="8353270" cy="3764282"/>
          </a:xfrm>
        </p:spPr>
        <p:txBody>
          <a:bodyPr/>
          <a:lstStyle/>
          <a:p>
            <a:r>
              <a:rPr lang="en-GB" b="0" dirty="0">
                <a:latin typeface="+mj-lt"/>
              </a:rPr>
              <a:t>A </a:t>
            </a:r>
            <a:r>
              <a:rPr lang="en-GB" b="0" i="1" dirty="0" err="1">
                <a:latin typeface="+mj-lt"/>
              </a:rPr>
              <a:t>PersistentVolume</a:t>
            </a:r>
            <a:r>
              <a:rPr lang="en-GB" b="0" dirty="0">
                <a:latin typeface="+mj-lt"/>
              </a:rPr>
              <a:t> allows you to </a:t>
            </a:r>
            <a:r>
              <a:rPr lang="en-GB" dirty="0">
                <a:latin typeface="+mj-lt"/>
              </a:rPr>
              <a:t>hold data independent of Pod lifecycle </a:t>
            </a:r>
          </a:p>
          <a:p>
            <a:r>
              <a:rPr lang="en-GB" b="0" dirty="0">
                <a:latin typeface="+mj-lt"/>
              </a:rPr>
              <a:t>A pod uses a </a:t>
            </a:r>
            <a:r>
              <a:rPr lang="en-GB" b="0" i="1" dirty="0" err="1">
                <a:latin typeface="+mj-lt"/>
              </a:rPr>
              <a:t>PersistentVolumeClaim</a:t>
            </a:r>
            <a:r>
              <a:rPr lang="en-GB" b="0" dirty="0">
                <a:latin typeface="+mj-lt"/>
              </a:rPr>
              <a:t> to bind to a </a:t>
            </a:r>
            <a:r>
              <a:rPr lang="en-GB" b="0" i="1" dirty="0" err="1">
                <a:latin typeface="+mj-lt"/>
              </a:rPr>
              <a:t>PersistentVolume</a:t>
            </a:r>
            <a:br>
              <a:rPr lang="en-GB" b="0" i="1" dirty="0">
                <a:latin typeface="+mj-lt"/>
              </a:rPr>
            </a:br>
            <a:r>
              <a:rPr lang="en-GB" b="0" dirty="0">
                <a:latin typeface="+mj-lt"/>
              </a:rPr>
              <a:t>- </a:t>
            </a:r>
            <a:r>
              <a:rPr lang="en-GB" dirty="0" err="1">
                <a:latin typeface="+mj-lt"/>
              </a:rPr>
              <a:t>ReadWriteOnce</a:t>
            </a:r>
            <a:r>
              <a:rPr lang="en-GB" b="0" dirty="0">
                <a:latin typeface="+mj-lt"/>
              </a:rPr>
              <a:t> - mounted on a single Node (e.g. </a:t>
            </a:r>
            <a:r>
              <a:rPr lang="en-GB" b="0" dirty="0" err="1">
                <a:latin typeface="+mj-lt"/>
              </a:rPr>
              <a:t>db</a:t>
            </a:r>
            <a:r>
              <a:rPr lang="en-GB" b="0" dirty="0">
                <a:latin typeface="+mj-lt"/>
              </a:rPr>
              <a:t>)</a:t>
            </a:r>
            <a:br>
              <a:rPr lang="en-GB" b="0" dirty="0">
                <a:latin typeface="+mj-lt"/>
              </a:rPr>
            </a:br>
            <a:r>
              <a:rPr lang="en-GB" b="0" dirty="0">
                <a:latin typeface="+mj-lt"/>
              </a:rPr>
              <a:t>- </a:t>
            </a:r>
            <a:r>
              <a:rPr lang="en-GB" dirty="0" err="1">
                <a:latin typeface="+mj-lt"/>
              </a:rPr>
              <a:t>ReadWriteMany</a:t>
            </a:r>
            <a:r>
              <a:rPr lang="en-GB" b="0" dirty="0">
                <a:latin typeface="+mj-lt"/>
              </a:rPr>
              <a:t> - mounted on multiple Nodes </a:t>
            </a:r>
          </a:p>
          <a:p>
            <a:r>
              <a:rPr lang="en-GB" b="0" dirty="0">
                <a:latin typeface="+mj-lt"/>
              </a:rPr>
              <a:t>Many </a:t>
            </a:r>
            <a:r>
              <a:rPr lang="en-GB" dirty="0">
                <a:latin typeface="+mj-lt"/>
              </a:rPr>
              <a:t>storage plugins </a:t>
            </a:r>
            <a:r>
              <a:rPr lang="en-GB" b="0" dirty="0">
                <a:latin typeface="+mj-lt"/>
              </a:rPr>
              <a:t>exist: NFS, iSCSI, Azure (Disk &amp; Files), </a:t>
            </a:r>
            <a:r>
              <a:rPr lang="en-GB" b="0" dirty="0" err="1">
                <a:latin typeface="+mj-lt"/>
              </a:rPr>
              <a:t>Flocker</a:t>
            </a:r>
            <a:r>
              <a:rPr lang="en-GB" b="0" dirty="0">
                <a:latin typeface="+mj-lt"/>
              </a:rPr>
              <a:t>, </a:t>
            </a:r>
            <a:r>
              <a:rPr lang="en-GB" b="0" dirty="0" err="1">
                <a:latin typeface="+mj-lt"/>
              </a:rPr>
              <a:t>Ceph</a:t>
            </a:r>
            <a:r>
              <a:rPr lang="en-GB" b="0" dirty="0">
                <a:latin typeface="+mj-lt"/>
              </a:rPr>
              <a:t>, </a:t>
            </a:r>
            <a:r>
              <a:rPr lang="en-GB" b="0" dirty="0" err="1">
                <a:latin typeface="+mj-lt"/>
              </a:rPr>
              <a:t>Gluster</a:t>
            </a:r>
            <a:r>
              <a:rPr lang="en-GB" b="0" dirty="0">
                <a:latin typeface="+mj-lt"/>
              </a:rPr>
              <a:t>, AWS</a:t>
            </a:r>
          </a:p>
        </p:txBody>
      </p:sp>
      <p:sp>
        <p:nvSpPr>
          <p:cNvPr id="7" name="Rectangle: Rounded Corners 6">
            <a:extLst>
              <a:ext uri="{FF2B5EF4-FFF2-40B4-BE49-F238E27FC236}">
                <a16:creationId xmlns:a16="http://schemas.microsoft.com/office/drawing/2014/main" id="{85729BF9-160E-49D1-9538-36443BA30D75}"/>
              </a:ext>
            </a:extLst>
          </p:cNvPr>
          <p:cNvSpPr/>
          <p:nvPr/>
        </p:nvSpPr>
        <p:spPr>
          <a:xfrm>
            <a:off x="9057409" y="458204"/>
            <a:ext cx="3030681" cy="2823399"/>
          </a:xfrm>
          <a:prstGeom prst="roundRect">
            <a:avLst>
              <a:gd name="adj" fmla="val 1210"/>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GB" sz="2800" b="1" dirty="0">
                <a:solidFill>
                  <a:srgbClr val="0078D7"/>
                </a:solidFill>
              </a:rPr>
              <a:t>Pod</a:t>
            </a:r>
          </a:p>
        </p:txBody>
      </p:sp>
      <p:sp>
        <p:nvSpPr>
          <p:cNvPr id="8" name="Rectangle: Rounded Corners 7">
            <a:extLst>
              <a:ext uri="{FF2B5EF4-FFF2-40B4-BE49-F238E27FC236}">
                <a16:creationId xmlns:a16="http://schemas.microsoft.com/office/drawing/2014/main" id="{BBAF2732-AB61-4BFB-9B52-FF35AEDF9494}"/>
              </a:ext>
            </a:extLst>
          </p:cNvPr>
          <p:cNvSpPr/>
          <p:nvPr/>
        </p:nvSpPr>
        <p:spPr>
          <a:xfrm>
            <a:off x="9266960" y="1018049"/>
            <a:ext cx="1198418" cy="1268803"/>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Container</a:t>
            </a:r>
          </a:p>
          <a:p>
            <a:pPr algn="ctr"/>
            <a:endParaRPr lang="en-GB" dirty="0">
              <a:solidFill>
                <a:srgbClr val="0078D7"/>
              </a:solidFill>
            </a:endParaRPr>
          </a:p>
          <a:p>
            <a:pPr algn="ctr"/>
            <a:r>
              <a:rPr lang="en-GB" dirty="0">
                <a:solidFill>
                  <a:schemeClr val="bg1">
                    <a:lumMod val="25000"/>
                  </a:schemeClr>
                </a:solidFill>
              </a:rPr>
              <a:t>/opt/data</a:t>
            </a:r>
          </a:p>
        </p:txBody>
      </p:sp>
      <p:sp>
        <p:nvSpPr>
          <p:cNvPr id="9" name="Rectangle: Rounded Corners 8">
            <a:extLst>
              <a:ext uri="{FF2B5EF4-FFF2-40B4-BE49-F238E27FC236}">
                <a16:creationId xmlns:a16="http://schemas.microsoft.com/office/drawing/2014/main" id="{10508042-94B8-498F-9790-EB4E9E74BA88}"/>
              </a:ext>
            </a:extLst>
          </p:cNvPr>
          <p:cNvSpPr/>
          <p:nvPr/>
        </p:nvSpPr>
        <p:spPr>
          <a:xfrm>
            <a:off x="10674929" y="1018049"/>
            <a:ext cx="1198418" cy="1268803"/>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Container</a:t>
            </a:r>
          </a:p>
          <a:p>
            <a:pPr algn="ctr"/>
            <a:endParaRPr lang="en-GB" dirty="0">
              <a:solidFill>
                <a:srgbClr val="0078D7"/>
              </a:solidFill>
            </a:endParaRPr>
          </a:p>
          <a:p>
            <a:pPr algn="ctr"/>
            <a:r>
              <a:rPr lang="en-GB" dirty="0">
                <a:solidFill>
                  <a:schemeClr val="bg1">
                    <a:lumMod val="25000"/>
                  </a:schemeClr>
                </a:solidFill>
              </a:rPr>
              <a:t>/var/www</a:t>
            </a:r>
          </a:p>
          <a:p>
            <a:pPr algn="ctr"/>
            <a:endParaRPr lang="en-GB" dirty="0">
              <a:solidFill>
                <a:srgbClr val="0078D7"/>
              </a:solidFill>
            </a:endParaRPr>
          </a:p>
        </p:txBody>
      </p:sp>
      <p:sp>
        <p:nvSpPr>
          <p:cNvPr id="10" name="Rectangle: Rounded Corners 9">
            <a:extLst>
              <a:ext uri="{FF2B5EF4-FFF2-40B4-BE49-F238E27FC236}">
                <a16:creationId xmlns:a16="http://schemas.microsoft.com/office/drawing/2014/main" id="{3F08152F-59A4-4A7B-8B87-BDFB349699D8}"/>
              </a:ext>
            </a:extLst>
          </p:cNvPr>
          <p:cNvSpPr/>
          <p:nvPr/>
        </p:nvSpPr>
        <p:spPr>
          <a:xfrm>
            <a:off x="9266960" y="2431474"/>
            <a:ext cx="2606387" cy="692739"/>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rgbClr val="0078D7"/>
                </a:solidFill>
              </a:rPr>
              <a:t>Volume</a:t>
            </a:r>
          </a:p>
          <a:p>
            <a:pPr algn="ctr"/>
            <a:r>
              <a:rPr lang="en-GB" dirty="0" err="1"/>
              <a:t>datavol</a:t>
            </a:r>
            <a:endParaRPr lang="en-GB" dirty="0"/>
          </a:p>
        </p:txBody>
      </p:sp>
      <p:pic>
        <p:nvPicPr>
          <p:cNvPr id="11" name="Graphic 10">
            <a:extLst>
              <a:ext uri="{FF2B5EF4-FFF2-40B4-BE49-F238E27FC236}">
                <a16:creationId xmlns:a16="http://schemas.microsoft.com/office/drawing/2014/main" id="{4BF96DDE-E434-4151-B755-A404C2F78F7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8872" y="2561113"/>
            <a:ext cx="342522" cy="448564"/>
          </a:xfrm>
          <a:prstGeom prst="rect">
            <a:avLst/>
          </a:prstGeom>
        </p:spPr>
      </p:pic>
      <p:sp>
        <p:nvSpPr>
          <p:cNvPr id="12" name="Arrow: Up 11">
            <a:extLst>
              <a:ext uri="{FF2B5EF4-FFF2-40B4-BE49-F238E27FC236}">
                <a16:creationId xmlns:a16="http://schemas.microsoft.com/office/drawing/2014/main" id="{2770C08C-8185-4FD9-AEB0-F6587DB14741}"/>
              </a:ext>
            </a:extLst>
          </p:cNvPr>
          <p:cNvSpPr/>
          <p:nvPr/>
        </p:nvSpPr>
        <p:spPr>
          <a:xfrm>
            <a:off x="9732821" y="1981201"/>
            <a:ext cx="284018" cy="567001"/>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Arrow: Up 12">
            <a:extLst>
              <a:ext uri="{FF2B5EF4-FFF2-40B4-BE49-F238E27FC236}">
                <a16:creationId xmlns:a16="http://schemas.microsoft.com/office/drawing/2014/main" id="{B71B1C84-44A5-44D8-BC02-BB6632989D9C}"/>
              </a:ext>
            </a:extLst>
          </p:cNvPr>
          <p:cNvSpPr/>
          <p:nvPr/>
        </p:nvSpPr>
        <p:spPr>
          <a:xfrm>
            <a:off x="11140790" y="1981101"/>
            <a:ext cx="284018" cy="567001"/>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2BBBF52-9626-4A7E-9CB3-8335B5EF1242}"/>
              </a:ext>
            </a:extLst>
          </p:cNvPr>
          <p:cNvSpPr/>
          <p:nvPr/>
        </p:nvSpPr>
        <p:spPr>
          <a:xfrm>
            <a:off x="9266959" y="3476100"/>
            <a:ext cx="2606387" cy="692739"/>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solidFill>
                  <a:srgbClr val="0078D7"/>
                </a:solidFill>
              </a:rPr>
              <a:t>PersistentVolumeClaim</a:t>
            </a:r>
            <a:endParaRPr lang="en-GB" dirty="0">
              <a:solidFill>
                <a:srgbClr val="0078D7"/>
              </a:solidFill>
            </a:endParaRPr>
          </a:p>
        </p:txBody>
      </p:sp>
      <p:sp>
        <p:nvSpPr>
          <p:cNvPr id="16" name="Rectangle: Rounded Corners 15">
            <a:extLst>
              <a:ext uri="{FF2B5EF4-FFF2-40B4-BE49-F238E27FC236}">
                <a16:creationId xmlns:a16="http://schemas.microsoft.com/office/drawing/2014/main" id="{083D3DAB-FC82-4426-AC13-D70841C5527F}"/>
              </a:ext>
            </a:extLst>
          </p:cNvPr>
          <p:cNvSpPr/>
          <p:nvPr/>
        </p:nvSpPr>
        <p:spPr>
          <a:xfrm>
            <a:off x="9266958" y="4520726"/>
            <a:ext cx="2606387" cy="692739"/>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rgbClr val="0078D7"/>
                </a:solidFill>
              </a:rPr>
              <a:t>      </a:t>
            </a:r>
            <a:r>
              <a:rPr lang="en-GB" dirty="0" err="1">
                <a:solidFill>
                  <a:srgbClr val="0078D7"/>
                </a:solidFill>
              </a:rPr>
              <a:t>PersistentVolume</a:t>
            </a:r>
            <a:endParaRPr lang="en-GB" dirty="0">
              <a:solidFill>
                <a:srgbClr val="0078D7"/>
              </a:solidFill>
            </a:endParaRPr>
          </a:p>
          <a:p>
            <a:pPr algn="ctr"/>
            <a:r>
              <a:rPr lang="en-GB" dirty="0"/>
              <a:t>pv1</a:t>
            </a:r>
          </a:p>
        </p:txBody>
      </p:sp>
      <p:pic>
        <p:nvPicPr>
          <p:cNvPr id="17" name="Graphic 16">
            <a:extLst>
              <a:ext uri="{FF2B5EF4-FFF2-40B4-BE49-F238E27FC236}">
                <a16:creationId xmlns:a16="http://schemas.microsoft.com/office/drawing/2014/main" id="{72938FB4-F493-4166-B8C5-BD723788713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8872" y="4642659"/>
            <a:ext cx="342522" cy="448564"/>
          </a:xfrm>
          <a:prstGeom prst="rect">
            <a:avLst/>
          </a:prstGeom>
        </p:spPr>
      </p:pic>
      <p:sp>
        <p:nvSpPr>
          <p:cNvPr id="18" name="Arrow: Up 17">
            <a:extLst>
              <a:ext uri="{FF2B5EF4-FFF2-40B4-BE49-F238E27FC236}">
                <a16:creationId xmlns:a16="http://schemas.microsoft.com/office/drawing/2014/main" id="{877DC9C9-1C2A-48E3-9575-8B6E4FD2B3E7}"/>
              </a:ext>
            </a:extLst>
          </p:cNvPr>
          <p:cNvSpPr/>
          <p:nvPr/>
        </p:nvSpPr>
        <p:spPr>
          <a:xfrm rot="10800000">
            <a:off x="10428142" y="3061855"/>
            <a:ext cx="284018" cy="503249"/>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9" name="Arrow: Up 18">
            <a:extLst>
              <a:ext uri="{FF2B5EF4-FFF2-40B4-BE49-F238E27FC236}">
                <a16:creationId xmlns:a16="http://schemas.microsoft.com/office/drawing/2014/main" id="{3988DDA0-C024-433F-9454-E0FEB97277AF}"/>
              </a:ext>
            </a:extLst>
          </p:cNvPr>
          <p:cNvSpPr/>
          <p:nvPr/>
        </p:nvSpPr>
        <p:spPr>
          <a:xfrm rot="10800000">
            <a:off x="10428142" y="4093158"/>
            <a:ext cx="284018" cy="503249"/>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3D" title="Icon of a 3D box with square points on each corner">
            <a:extLst>
              <a:ext uri="{FF2B5EF4-FFF2-40B4-BE49-F238E27FC236}">
                <a16:creationId xmlns:a16="http://schemas.microsoft.com/office/drawing/2014/main" id="{B23BAB09-DC1B-4675-87B9-174B9F4ACB9B}"/>
              </a:ext>
            </a:extLst>
          </p:cNvPr>
          <p:cNvSpPr>
            <a:spLocks noChangeAspect="1" noEditPoints="1"/>
          </p:cNvSpPr>
          <p:nvPr/>
        </p:nvSpPr>
        <p:spPr bwMode="auto">
          <a:xfrm>
            <a:off x="9266958" y="568886"/>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163228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Handling Stateful workloads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Use a </a:t>
            </a:r>
            <a:r>
              <a:rPr lang="en-GB" sz="2800" dirty="0" err="1"/>
              <a:t>StatefulSet</a:t>
            </a:r>
            <a:r>
              <a:rPr lang="en-GB" sz="2800" dirty="0"/>
              <a:t> rather than Deployment for stateful workloads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Stateful Sets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720892"/>
            <a:ext cx="8214730" cy="3764282"/>
          </a:xfrm>
        </p:spPr>
        <p:txBody>
          <a:bodyPr/>
          <a:lstStyle/>
          <a:p>
            <a:r>
              <a:rPr lang="en-GB" b="0" dirty="0">
                <a:latin typeface="+mj-lt"/>
              </a:rPr>
              <a:t>A </a:t>
            </a:r>
            <a:r>
              <a:rPr lang="en-GB" b="0" i="1" dirty="0" err="1">
                <a:latin typeface="+mj-lt"/>
              </a:rPr>
              <a:t>StatefulSet</a:t>
            </a:r>
            <a:r>
              <a:rPr lang="en-GB" b="0" dirty="0">
                <a:latin typeface="+mj-lt"/>
              </a:rPr>
              <a:t> is like a </a:t>
            </a:r>
            <a:r>
              <a:rPr lang="en-GB" b="0" i="1" dirty="0">
                <a:latin typeface="+mj-lt"/>
              </a:rPr>
              <a:t>Deployment</a:t>
            </a:r>
            <a:r>
              <a:rPr lang="en-GB" b="0" dirty="0">
                <a:latin typeface="+mj-lt"/>
              </a:rPr>
              <a:t> except </a:t>
            </a:r>
            <a:r>
              <a:rPr lang="en-GB" b="0" i="1" dirty="0">
                <a:latin typeface="+mj-lt"/>
              </a:rPr>
              <a:t>Pods</a:t>
            </a:r>
            <a:r>
              <a:rPr lang="en-GB" b="0" dirty="0">
                <a:latin typeface="+mj-lt"/>
              </a:rPr>
              <a:t> get well defined names and replicas start in </a:t>
            </a:r>
            <a:r>
              <a:rPr lang="en-GB" dirty="0">
                <a:latin typeface="+mj-lt"/>
              </a:rPr>
              <a:t>ordered sequence </a:t>
            </a:r>
          </a:p>
          <a:p>
            <a:r>
              <a:rPr lang="en-GB" b="0" i="1" dirty="0" err="1">
                <a:latin typeface="+mj-lt"/>
              </a:rPr>
              <a:t>StatefulSets</a:t>
            </a:r>
            <a:r>
              <a:rPr lang="en-GB" b="0" dirty="0">
                <a:latin typeface="+mj-lt"/>
              </a:rPr>
              <a:t> </a:t>
            </a:r>
            <a:r>
              <a:rPr lang="en-GB" dirty="0">
                <a:latin typeface="+mj-lt"/>
              </a:rPr>
              <a:t>retain identity </a:t>
            </a:r>
            <a:r>
              <a:rPr lang="en-GB" b="0" dirty="0">
                <a:latin typeface="+mj-lt"/>
              </a:rPr>
              <a:t>regardless of which </a:t>
            </a:r>
            <a:r>
              <a:rPr lang="en-GB" b="0" i="1" dirty="0">
                <a:latin typeface="+mj-lt"/>
              </a:rPr>
              <a:t>Node</a:t>
            </a:r>
            <a:r>
              <a:rPr lang="en-GB" b="0" dirty="0">
                <a:latin typeface="+mj-lt"/>
              </a:rPr>
              <a:t> they run on</a:t>
            </a:r>
          </a:p>
          <a:p>
            <a:r>
              <a:rPr lang="en-GB" b="0" dirty="0">
                <a:latin typeface="+mj-lt"/>
              </a:rPr>
              <a:t>Each </a:t>
            </a:r>
            <a:r>
              <a:rPr lang="en-GB" b="0" i="1" dirty="0">
                <a:latin typeface="+mj-lt"/>
              </a:rPr>
              <a:t>Pod</a:t>
            </a:r>
            <a:r>
              <a:rPr lang="en-GB" b="0" dirty="0">
                <a:latin typeface="+mj-lt"/>
              </a:rPr>
              <a:t> in a </a:t>
            </a:r>
            <a:r>
              <a:rPr lang="en-GB" b="0" i="1" dirty="0" err="1">
                <a:latin typeface="+mj-lt"/>
              </a:rPr>
              <a:t>StatefulSet</a:t>
            </a:r>
            <a:r>
              <a:rPr lang="en-GB" b="0" dirty="0">
                <a:latin typeface="+mj-lt"/>
              </a:rPr>
              <a:t> will bind to the same defined </a:t>
            </a:r>
            <a:r>
              <a:rPr lang="en-GB" b="0" i="1" dirty="0" err="1">
                <a:latin typeface="+mj-lt"/>
              </a:rPr>
              <a:t>PersistentVolumeClaim</a:t>
            </a:r>
            <a:endParaRPr lang="en-GB" b="0" i="1" dirty="0">
              <a:latin typeface="+mj-lt"/>
            </a:endParaRPr>
          </a:p>
          <a:p>
            <a:endParaRPr lang="en-GB" b="0" dirty="0">
              <a:latin typeface="+mj-lt"/>
            </a:endParaRPr>
          </a:p>
        </p:txBody>
      </p:sp>
      <p:sp>
        <p:nvSpPr>
          <p:cNvPr id="18" name="TextBox 17">
            <a:extLst>
              <a:ext uri="{FF2B5EF4-FFF2-40B4-BE49-F238E27FC236}">
                <a16:creationId xmlns:a16="http://schemas.microsoft.com/office/drawing/2014/main" id="{CB87924D-D7F8-47E9-84AB-BD0DDDB18FE8}"/>
              </a:ext>
            </a:extLst>
          </p:cNvPr>
          <p:cNvSpPr txBox="1"/>
          <p:nvPr/>
        </p:nvSpPr>
        <p:spPr>
          <a:xfrm>
            <a:off x="8818422" y="1051560"/>
            <a:ext cx="3214256" cy="1329529"/>
          </a:xfrm>
          <a:prstGeom prst="rect">
            <a:avLst/>
          </a:prstGeom>
          <a:solidFill>
            <a:schemeClr val="bg1">
              <a:lumMod val="10000"/>
            </a:schemeClr>
          </a:solidFill>
        </p:spPr>
        <p:txBody>
          <a:bodyPr wrap="square" lIns="72000" tIns="72000" rIns="72000" bIns="72000" rtlCol="0" anchor="ctr" anchorCtr="0">
            <a:noAutofit/>
          </a:bodyPr>
          <a:lstStyle/>
          <a:p>
            <a:r>
              <a:rPr lang="en-GB" dirty="0" err="1">
                <a:solidFill>
                  <a:srgbClr val="92D050"/>
                </a:solidFill>
                <a:latin typeface="Consolas" panose="020B0609020204030204" pitchFamily="49" charset="0"/>
              </a:rPr>
              <a:t>StatefulSet</a:t>
            </a:r>
            <a:endParaRPr lang="en-GB" dirty="0">
              <a:solidFill>
                <a:srgbClr val="92D050"/>
              </a:solidFill>
              <a:latin typeface="Consolas" panose="020B0609020204030204" pitchFamily="49" charset="0"/>
            </a:endParaRPr>
          </a:p>
          <a:p>
            <a:r>
              <a:rPr lang="en-GB" dirty="0">
                <a:solidFill>
                  <a:srgbClr val="92D050"/>
                </a:solidFill>
                <a:latin typeface="Consolas" panose="020B0609020204030204" pitchFamily="49" charset="0"/>
              </a:rPr>
              <a:t>- name: </a:t>
            </a:r>
            <a:r>
              <a:rPr lang="en-GB" dirty="0" err="1">
                <a:solidFill>
                  <a:srgbClr val="92D050"/>
                </a:solidFill>
                <a:latin typeface="Consolas" panose="020B0609020204030204" pitchFamily="49" charset="0"/>
              </a:rPr>
              <a:t>MyDbSet</a:t>
            </a:r>
            <a:br>
              <a:rPr lang="en-GB" dirty="0">
                <a:solidFill>
                  <a:srgbClr val="92D050"/>
                </a:solidFill>
                <a:latin typeface="Consolas" panose="020B0609020204030204" pitchFamily="49" charset="0"/>
              </a:rPr>
            </a:br>
            <a:r>
              <a:rPr lang="en-GB" dirty="0">
                <a:solidFill>
                  <a:srgbClr val="92D050"/>
                </a:solidFill>
                <a:latin typeface="Consolas" panose="020B0609020204030204" pitchFamily="49" charset="0"/>
              </a:rPr>
              <a:t>- </a:t>
            </a:r>
            <a:r>
              <a:rPr lang="en-GB" dirty="0" err="1">
                <a:solidFill>
                  <a:srgbClr val="92D050"/>
                </a:solidFill>
                <a:latin typeface="Consolas" panose="020B0609020204030204" pitchFamily="49" charset="0"/>
              </a:rPr>
              <a:t>serviceName</a:t>
            </a:r>
            <a:r>
              <a:rPr lang="en-GB" dirty="0">
                <a:solidFill>
                  <a:srgbClr val="92D050"/>
                </a:solidFill>
                <a:latin typeface="Consolas" panose="020B0609020204030204" pitchFamily="49" charset="0"/>
              </a:rPr>
              <a:t>: "mongo"</a:t>
            </a:r>
          </a:p>
          <a:p>
            <a:r>
              <a:rPr lang="en-GB" dirty="0">
                <a:solidFill>
                  <a:srgbClr val="92D050"/>
                </a:solidFill>
                <a:latin typeface="Consolas" panose="020B0609020204030204" pitchFamily="49" charset="0"/>
              </a:rPr>
              <a:t>- replicas: 2</a:t>
            </a:r>
          </a:p>
        </p:txBody>
      </p:sp>
      <p:grpSp>
        <p:nvGrpSpPr>
          <p:cNvPr id="3" name="Group 2">
            <a:extLst>
              <a:ext uri="{FF2B5EF4-FFF2-40B4-BE49-F238E27FC236}">
                <a16:creationId xmlns:a16="http://schemas.microsoft.com/office/drawing/2014/main" id="{6D136315-5660-47F7-977C-92142712E0F8}"/>
              </a:ext>
            </a:extLst>
          </p:cNvPr>
          <p:cNvGrpSpPr/>
          <p:nvPr/>
        </p:nvGrpSpPr>
        <p:grpSpPr>
          <a:xfrm>
            <a:off x="9089908" y="2541868"/>
            <a:ext cx="2619195" cy="1447136"/>
            <a:chOff x="9089908" y="2541868"/>
            <a:chExt cx="2619195" cy="1447136"/>
          </a:xfrm>
        </p:grpSpPr>
        <p:sp>
          <p:nvSpPr>
            <p:cNvPr id="21" name="3D" title="Icon of a 3D box with square points on each corner">
              <a:extLst>
                <a:ext uri="{FF2B5EF4-FFF2-40B4-BE49-F238E27FC236}">
                  <a16:creationId xmlns:a16="http://schemas.microsoft.com/office/drawing/2014/main" id="{C6F13CFB-0BB0-4670-858E-1D36C0DD47C1}"/>
                </a:ext>
              </a:extLst>
            </p:cNvPr>
            <p:cNvSpPr>
              <a:spLocks noChangeAspect="1" noEditPoints="1"/>
            </p:cNvSpPr>
            <p:nvPr/>
          </p:nvSpPr>
          <p:spPr bwMode="auto">
            <a:xfrm>
              <a:off x="9259386" y="2905066"/>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4" name="3D" title="Icon of a 3D box with square points on each corner">
              <a:extLst>
                <a:ext uri="{FF2B5EF4-FFF2-40B4-BE49-F238E27FC236}">
                  <a16:creationId xmlns:a16="http://schemas.microsoft.com/office/drawing/2014/main" id="{07C48928-946A-4114-9F2E-466CA13397EA}"/>
                </a:ext>
              </a:extLst>
            </p:cNvPr>
            <p:cNvSpPr>
              <a:spLocks noChangeAspect="1" noEditPoints="1"/>
            </p:cNvSpPr>
            <p:nvPr/>
          </p:nvSpPr>
          <p:spPr bwMode="auto">
            <a:xfrm>
              <a:off x="10926397" y="2905066"/>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5" name="Arrow: Right 24">
              <a:extLst>
                <a:ext uri="{FF2B5EF4-FFF2-40B4-BE49-F238E27FC236}">
                  <a16:creationId xmlns:a16="http://schemas.microsoft.com/office/drawing/2014/main" id="{139A2E2E-25B0-4147-9226-F801D3D63081}"/>
                </a:ext>
              </a:extLst>
            </p:cNvPr>
            <p:cNvSpPr/>
            <p:nvPr/>
          </p:nvSpPr>
          <p:spPr>
            <a:xfrm rot="5400000">
              <a:off x="10262758" y="2396395"/>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DEE0A33D-6149-4926-ACD8-0C95967B468A}"/>
                </a:ext>
              </a:extLst>
            </p:cNvPr>
            <p:cNvSpPr txBox="1"/>
            <p:nvPr/>
          </p:nvSpPr>
          <p:spPr>
            <a:xfrm>
              <a:off x="9089908" y="3712005"/>
              <a:ext cx="952184" cy="276999"/>
            </a:xfrm>
            <a:prstGeom prst="rect">
              <a:avLst/>
            </a:prstGeom>
          </p:spPr>
          <p:txBody>
            <a:bodyPr wrap="none" lIns="0" tIns="0" rIns="0" bIns="0" rtlCol="0" anchor="t" anchorCtr="0">
              <a:spAutoFit/>
            </a:bodyPr>
            <a:lstStyle/>
            <a:p>
              <a:pPr algn="ctr"/>
              <a:r>
                <a:rPr lang="en-GB" dirty="0"/>
                <a:t>mongo-0</a:t>
              </a:r>
            </a:p>
          </p:txBody>
        </p:sp>
        <p:sp>
          <p:nvSpPr>
            <p:cNvPr id="27" name="TextBox 26">
              <a:extLst>
                <a:ext uri="{FF2B5EF4-FFF2-40B4-BE49-F238E27FC236}">
                  <a16:creationId xmlns:a16="http://schemas.microsoft.com/office/drawing/2014/main" id="{6B687FF6-73A7-406D-BCE9-988E95462111}"/>
                </a:ext>
              </a:extLst>
            </p:cNvPr>
            <p:cNvSpPr txBox="1"/>
            <p:nvPr/>
          </p:nvSpPr>
          <p:spPr>
            <a:xfrm>
              <a:off x="10756919" y="3712005"/>
              <a:ext cx="952184" cy="276999"/>
            </a:xfrm>
            <a:prstGeom prst="rect">
              <a:avLst/>
            </a:prstGeom>
          </p:spPr>
          <p:txBody>
            <a:bodyPr wrap="none" lIns="0" tIns="0" rIns="0" bIns="0" rtlCol="0" anchor="t" anchorCtr="0">
              <a:spAutoFit/>
            </a:bodyPr>
            <a:lstStyle/>
            <a:p>
              <a:pPr algn="ctr"/>
              <a:r>
                <a:rPr lang="en-GB" dirty="0"/>
                <a:t>mongo-1</a:t>
              </a:r>
            </a:p>
          </p:txBody>
        </p:sp>
      </p:grpSp>
      <p:grpSp>
        <p:nvGrpSpPr>
          <p:cNvPr id="7" name="Group 6">
            <a:extLst>
              <a:ext uri="{FF2B5EF4-FFF2-40B4-BE49-F238E27FC236}">
                <a16:creationId xmlns:a16="http://schemas.microsoft.com/office/drawing/2014/main" id="{74C1B4B7-C27D-43C8-826F-811F0CF41422}"/>
              </a:ext>
            </a:extLst>
          </p:cNvPr>
          <p:cNvGrpSpPr/>
          <p:nvPr/>
        </p:nvGrpSpPr>
        <p:grpSpPr>
          <a:xfrm>
            <a:off x="8909882" y="4133596"/>
            <a:ext cx="3026152" cy="1237609"/>
            <a:chOff x="8909882" y="4133596"/>
            <a:chExt cx="3026152" cy="1237609"/>
          </a:xfrm>
        </p:grpSpPr>
        <p:sp>
          <p:nvSpPr>
            <p:cNvPr id="28" name="Arrow: Right 27">
              <a:extLst>
                <a:ext uri="{FF2B5EF4-FFF2-40B4-BE49-F238E27FC236}">
                  <a16:creationId xmlns:a16="http://schemas.microsoft.com/office/drawing/2014/main" id="{18292A2A-C925-4CB8-BF4F-387CE995E234}"/>
                </a:ext>
              </a:extLst>
            </p:cNvPr>
            <p:cNvSpPr/>
            <p:nvPr/>
          </p:nvSpPr>
          <p:spPr>
            <a:xfrm rot="5400000">
              <a:off x="9403209" y="3994753"/>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31" name="Graphic 30">
              <a:extLst>
                <a:ext uri="{FF2B5EF4-FFF2-40B4-BE49-F238E27FC236}">
                  <a16:creationId xmlns:a16="http://schemas.microsoft.com/office/drawing/2014/main" id="{A702AC04-365F-4B47-B0C6-CEAAE16DDC2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94739" y="4606562"/>
              <a:ext cx="342522" cy="448564"/>
            </a:xfrm>
            <a:prstGeom prst="rect">
              <a:avLst/>
            </a:prstGeom>
          </p:spPr>
        </p:pic>
        <p:sp>
          <p:nvSpPr>
            <p:cNvPr id="32" name="TextBox 31">
              <a:extLst>
                <a:ext uri="{FF2B5EF4-FFF2-40B4-BE49-F238E27FC236}">
                  <a16:creationId xmlns:a16="http://schemas.microsoft.com/office/drawing/2014/main" id="{A0875689-62CD-4FF2-8D58-C7B1E48B5F0B}"/>
                </a:ext>
              </a:extLst>
            </p:cNvPr>
            <p:cNvSpPr txBox="1"/>
            <p:nvPr/>
          </p:nvSpPr>
          <p:spPr>
            <a:xfrm>
              <a:off x="8909882" y="5094206"/>
              <a:ext cx="1398076" cy="276999"/>
            </a:xfrm>
            <a:prstGeom prst="rect">
              <a:avLst/>
            </a:prstGeom>
          </p:spPr>
          <p:txBody>
            <a:bodyPr wrap="none" lIns="0" tIns="0" rIns="0" bIns="0" rtlCol="0" anchor="t" anchorCtr="0">
              <a:spAutoFit/>
            </a:bodyPr>
            <a:lstStyle/>
            <a:p>
              <a:pPr algn="ctr"/>
              <a:r>
                <a:rPr lang="en-GB" dirty="0"/>
                <a:t>pvc-mongo-0</a:t>
              </a:r>
            </a:p>
          </p:txBody>
        </p:sp>
        <p:sp>
          <p:nvSpPr>
            <p:cNvPr id="33" name="Arrow: Right 32">
              <a:extLst>
                <a:ext uri="{FF2B5EF4-FFF2-40B4-BE49-F238E27FC236}">
                  <a16:creationId xmlns:a16="http://schemas.microsoft.com/office/drawing/2014/main" id="{5FBBAF82-1AEB-45B2-B596-AF6D87A1BCEB}"/>
                </a:ext>
              </a:extLst>
            </p:cNvPr>
            <p:cNvSpPr/>
            <p:nvPr/>
          </p:nvSpPr>
          <p:spPr>
            <a:xfrm rot="5400000">
              <a:off x="11071869" y="3988123"/>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44" name="Graphic 43">
              <a:extLst>
                <a:ext uri="{FF2B5EF4-FFF2-40B4-BE49-F238E27FC236}">
                  <a16:creationId xmlns:a16="http://schemas.microsoft.com/office/drawing/2014/main" id="{83E6D9BA-AB3C-4422-AC24-E26FA41E169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63399" y="4599932"/>
              <a:ext cx="342522" cy="448564"/>
            </a:xfrm>
            <a:prstGeom prst="rect">
              <a:avLst/>
            </a:prstGeom>
          </p:spPr>
        </p:pic>
        <p:sp>
          <p:nvSpPr>
            <p:cNvPr id="45" name="TextBox 44">
              <a:extLst>
                <a:ext uri="{FF2B5EF4-FFF2-40B4-BE49-F238E27FC236}">
                  <a16:creationId xmlns:a16="http://schemas.microsoft.com/office/drawing/2014/main" id="{D9F0273A-BA92-4F57-B6C7-D50C6C826DEC}"/>
                </a:ext>
              </a:extLst>
            </p:cNvPr>
            <p:cNvSpPr txBox="1"/>
            <p:nvPr/>
          </p:nvSpPr>
          <p:spPr>
            <a:xfrm>
              <a:off x="10537958" y="5087577"/>
              <a:ext cx="1398076" cy="276999"/>
            </a:xfrm>
            <a:prstGeom prst="rect">
              <a:avLst/>
            </a:prstGeom>
          </p:spPr>
          <p:txBody>
            <a:bodyPr wrap="none" lIns="0" tIns="0" rIns="0" bIns="0" rtlCol="0" anchor="t" anchorCtr="0">
              <a:spAutoFit/>
            </a:bodyPr>
            <a:lstStyle/>
            <a:p>
              <a:pPr algn="ctr"/>
              <a:r>
                <a:rPr lang="en-GB" dirty="0"/>
                <a:t>pvc-mongo-1</a:t>
              </a:r>
            </a:p>
          </p:txBody>
        </p:sp>
      </p:grpSp>
    </p:spTree>
    <p:extLst>
      <p:ext uri="{BB962C8B-B14F-4D97-AF65-F5344CB8AC3E}">
        <p14:creationId xmlns:p14="http://schemas.microsoft.com/office/powerpoint/2010/main" val="213400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Running Pods across all Nodes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err="1"/>
              <a:t>DaemonSets</a:t>
            </a:r>
            <a:r>
              <a:rPr lang="en-GB" sz="2800" dirty="0"/>
              <a:t> run system Pods for monitoring &amp; network</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Daemon Sets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720892"/>
            <a:ext cx="8214730" cy="3764282"/>
          </a:xfrm>
        </p:spPr>
        <p:txBody>
          <a:bodyPr/>
          <a:lstStyle/>
          <a:p>
            <a:r>
              <a:rPr lang="en-GB" b="0" dirty="0">
                <a:latin typeface="+mj-lt"/>
              </a:rPr>
              <a:t>A </a:t>
            </a:r>
            <a:r>
              <a:rPr lang="en-GB" b="0" i="1" dirty="0" err="1">
                <a:latin typeface="+mj-lt"/>
              </a:rPr>
              <a:t>DaemonSet</a:t>
            </a:r>
            <a:r>
              <a:rPr lang="en-GB" b="0" dirty="0">
                <a:latin typeface="+mj-lt"/>
              </a:rPr>
              <a:t> ensures that all </a:t>
            </a:r>
            <a:r>
              <a:rPr lang="en-GB" b="0" i="1" dirty="0">
                <a:latin typeface="+mj-lt"/>
              </a:rPr>
              <a:t>Nodes</a:t>
            </a:r>
            <a:r>
              <a:rPr lang="en-GB" b="0" dirty="0">
                <a:latin typeface="+mj-lt"/>
              </a:rPr>
              <a:t> in the cluster run a given </a:t>
            </a:r>
            <a:r>
              <a:rPr lang="en-GB" b="0" i="1" dirty="0">
                <a:latin typeface="+mj-lt"/>
              </a:rPr>
              <a:t>Pod</a:t>
            </a:r>
            <a:r>
              <a:rPr lang="en-GB" b="0" dirty="0">
                <a:latin typeface="+mj-lt"/>
              </a:rPr>
              <a:t>. </a:t>
            </a:r>
            <a:r>
              <a:rPr lang="en-GB" b="0" i="1" dirty="0">
                <a:latin typeface="+mj-lt"/>
              </a:rPr>
              <a:t>Pods</a:t>
            </a:r>
            <a:r>
              <a:rPr lang="en-GB" b="0" dirty="0">
                <a:latin typeface="+mj-lt"/>
              </a:rPr>
              <a:t> will be </a:t>
            </a:r>
            <a:r>
              <a:rPr lang="en-GB" dirty="0">
                <a:latin typeface="+mj-lt"/>
              </a:rPr>
              <a:t>created/removed as </a:t>
            </a:r>
            <a:r>
              <a:rPr lang="en-GB" i="1" dirty="0">
                <a:latin typeface="+mj-lt"/>
              </a:rPr>
              <a:t>Nodes</a:t>
            </a:r>
            <a:r>
              <a:rPr lang="en-GB" dirty="0">
                <a:latin typeface="+mj-lt"/>
              </a:rPr>
              <a:t> are added/removed</a:t>
            </a:r>
          </a:p>
          <a:p>
            <a:r>
              <a:rPr lang="en-GB" b="0" dirty="0">
                <a:latin typeface="+mj-lt"/>
              </a:rPr>
              <a:t>Used for special system and cluster daemons, logging, storage, etc.</a:t>
            </a:r>
          </a:p>
          <a:p>
            <a:r>
              <a:rPr lang="en-GB" b="0" i="1" dirty="0" err="1">
                <a:latin typeface="+mj-lt"/>
              </a:rPr>
              <a:t>DaemonSets</a:t>
            </a:r>
            <a:r>
              <a:rPr lang="en-GB" b="0" dirty="0">
                <a:latin typeface="+mj-lt"/>
              </a:rPr>
              <a:t> are </a:t>
            </a:r>
            <a:r>
              <a:rPr lang="en-GB" dirty="0">
                <a:latin typeface="+mj-lt"/>
              </a:rPr>
              <a:t>not often used for normal app workloads</a:t>
            </a:r>
            <a:endParaRPr lang="en-GB" i="1" dirty="0">
              <a:latin typeface="+mj-lt"/>
            </a:endParaRPr>
          </a:p>
          <a:p>
            <a:endParaRPr lang="en-GB" b="0" dirty="0">
              <a:latin typeface="+mj-lt"/>
            </a:endParaRPr>
          </a:p>
        </p:txBody>
      </p:sp>
      <p:sp>
        <p:nvSpPr>
          <p:cNvPr id="41" name="Rectangle: Rounded Corners 40">
            <a:extLst>
              <a:ext uri="{FF2B5EF4-FFF2-40B4-BE49-F238E27FC236}">
                <a16:creationId xmlns:a16="http://schemas.microsoft.com/office/drawing/2014/main" id="{82D54878-1200-4C74-A8BA-814BA457EDCE}"/>
              </a:ext>
            </a:extLst>
          </p:cNvPr>
          <p:cNvSpPr/>
          <p:nvPr/>
        </p:nvSpPr>
        <p:spPr>
          <a:xfrm>
            <a:off x="8950963" y="1884776"/>
            <a:ext cx="904005" cy="1745754"/>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Node</a:t>
            </a:r>
          </a:p>
          <a:p>
            <a:pPr algn="ctr"/>
            <a:r>
              <a:rPr lang="en-GB" dirty="0">
                <a:solidFill>
                  <a:schemeClr val="bg1">
                    <a:lumMod val="25000"/>
                  </a:schemeClr>
                </a:solidFill>
              </a:rPr>
              <a:t>1</a:t>
            </a:r>
          </a:p>
        </p:txBody>
      </p:sp>
      <p:sp>
        <p:nvSpPr>
          <p:cNvPr id="42" name="Rectangle: Rounded Corners 41">
            <a:extLst>
              <a:ext uri="{FF2B5EF4-FFF2-40B4-BE49-F238E27FC236}">
                <a16:creationId xmlns:a16="http://schemas.microsoft.com/office/drawing/2014/main" id="{EAA34B96-C95D-4AE1-BE2E-0AFC44E2CBE5}"/>
              </a:ext>
            </a:extLst>
          </p:cNvPr>
          <p:cNvSpPr/>
          <p:nvPr/>
        </p:nvSpPr>
        <p:spPr>
          <a:xfrm>
            <a:off x="9977935" y="1884774"/>
            <a:ext cx="904005" cy="1745754"/>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Node</a:t>
            </a:r>
          </a:p>
          <a:p>
            <a:pPr algn="ctr"/>
            <a:r>
              <a:rPr lang="en-GB" dirty="0">
                <a:solidFill>
                  <a:schemeClr val="bg1">
                    <a:lumMod val="25000"/>
                  </a:schemeClr>
                </a:solidFill>
              </a:rPr>
              <a:t>2</a:t>
            </a:r>
          </a:p>
        </p:txBody>
      </p:sp>
      <p:sp>
        <p:nvSpPr>
          <p:cNvPr id="43" name="Rectangle: Rounded Corners 42">
            <a:extLst>
              <a:ext uri="{FF2B5EF4-FFF2-40B4-BE49-F238E27FC236}">
                <a16:creationId xmlns:a16="http://schemas.microsoft.com/office/drawing/2014/main" id="{8976D346-1693-4F25-9BF7-262FA240E523}"/>
              </a:ext>
            </a:extLst>
          </p:cNvPr>
          <p:cNvSpPr/>
          <p:nvPr/>
        </p:nvSpPr>
        <p:spPr>
          <a:xfrm>
            <a:off x="11006628" y="1884774"/>
            <a:ext cx="904005" cy="1745754"/>
          </a:xfrm>
          <a:prstGeom prst="roundRect">
            <a:avLst>
              <a:gd name="adj" fmla="val 1210"/>
            </a:avLst>
          </a:prstGeom>
          <a:solidFill>
            <a:schemeClr val="bg2">
              <a:lumMod val="95000"/>
            </a:schemeClr>
          </a:solidFill>
          <a:ln w="19050">
            <a:solidFill>
              <a:srgbClr val="0078D7"/>
            </a:solidFill>
            <a:prstDash val="sysDash"/>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Node</a:t>
            </a:r>
          </a:p>
          <a:p>
            <a:pPr algn="ctr"/>
            <a:r>
              <a:rPr lang="en-GB" dirty="0">
                <a:solidFill>
                  <a:schemeClr val="bg1">
                    <a:lumMod val="25000"/>
                  </a:schemeClr>
                </a:solidFill>
              </a:rPr>
              <a:t>n</a:t>
            </a:r>
          </a:p>
        </p:txBody>
      </p:sp>
      <p:grpSp>
        <p:nvGrpSpPr>
          <p:cNvPr id="29" name="Group 28">
            <a:extLst>
              <a:ext uri="{FF2B5EF4-FFF2-40B4-BE49-F238E27FC236}">
                <a16:creationId xmlns:a16="http://schemas.microsoft.com/office/drawing/2014/main" id="{98FAFA73-5F69-4A16-974D-8CDB37219F75}"/>
              </a:ext>
            </a:extLst>
          </p:cNvPr>
          <p:cNvGrpSpPr/>
          <p:nvPr/>
        </p:nvGrpSpPr>
        <p:grpSpPr>
          <a:xfrm>
            <a:off x="9105122" y="2757651"/>
            <a:ext cx="595685" cy="482737"/>
            <a:chOff x="9175177" y="3560617"/>
            <a:chExt cx="595685" cy="482737"/>
          </a:xfrm>
          <a:solidFill>
            <a:schemeClr val="bg1">
              <a:lumMod val="90000"/>
            </a:schemeClr>
          </a:solidFill>
        </p:grpSpPr>
        <p:sp>
          <p:nvSpPr>
            <p:cNvPr id="30" name="Rectangle: Rounded Corners 29">
              <a:extLst>
                <a:ext uri="{FF2B5EF4-FFF2-40B4-BE49-F238E27FC236}">
                  <a16:creationId xmlns:a16="http://schemas.microsoft.com/office/drawing/2014/main" id="{2EE1ABA9-656F-4AD8-85CF-E99391A82BD1}"/>
                </a:ext>
              </a:extLst>
            </p:cNvPr>
            <p:cNvSpPr/>
            <p:nvPr/>
          </p:nvSpPr>
          <p:spPr>
            <a:xfrm>
              <a:off x="9175177" y="3560617"/>
              <a:ext cx="595685" cy="482737"/>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a:t>
              </a:r>
            </a:p>
          </p:txBody>
        </p:sp>
        <p:sp>
          <p:nvSpPr>
            <p:cNvPr id="34" name="3D" title="Icon of a 3D box with square points on each corner">
              <a:extLst>
                <a:ext uri="{FF2B5EF4-FFF2-40B4-BE49-F238E27FC236}">
                  <a16:creationId xmlns:a16="http://schemas.microsoft.com/office/drawing/2014/main" id="{43651B2D-180E-468E-86FA-74D5A53883A2}"/>
                </a:ext>
              </a:extLst>
            </p:cNvPr>
            <p:cNvSpPr>
              <a:spLocks noChangeAspect="1" noEditPoints="1"/>
            </p:cNvSpPr>
            <p:nvPr/>
          </p:nvSpPr>
          <p:spPr bwMode="auto">
            <a:xfrm>
              <a:off x="9333156" y="3652431"/>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grpSp>
        <p:nvGrpSpPr>
          <p:cNvPr id="48" name="Group 47">
            <a:extLst>
              <a:ext uri="{FF2B5EF4-FFF2-40B4-BE49-F238E27FC236}">
                <a16:creationId xmlns:a16="http://schemas.microsoft.com/office/drawing/2014/main" id="{EDFF54DC-0F61-432B-80E6-61380BACA083}"/>
              </a:ext>
            </a:extLst>
          </p:cNvPr>
          <p:cNvGrpSpPr/>
          <p:nvPr/>
        </p:nvGrpSpPr>
        <p:grpSpPr>
          <a:xfrm>
            <a:off x="10132955" y="2757650"/>
            <a:ext cx="595685" cy="482737"/>
            <a:chOff x="9175177" y="3560617"/>
            <a:chExt cx="595685" cy="482737"/>
          </a:xfrm>
          <a:solidFill>
            <a:schemeClr val="bg1">
              <a:lumMod val="90000"/>
            </a:schemeClr>
          </a:solidFill>
        </p:grpSpPr>
        <p:sp>
          <p:nvSpPr>
            <p:cNvPr id="49" name="Rectangle: Rounded Corners 48">
              <a:extLst>
                <a:ext uri="{FF2B5EF4-FFF2-40B4-BE49-F238E27FC236}">
                  <a16:creationId xmlns:a16="http://schemas.microsoft.com/office/drawing/2014/main" id="{917C2C1E-D547-4351-9A22-C0249038EF11}"/>
                </a:ext>
              </a:extLst>
            </p:cNvPr>
            <p:cNvSpPr/>
            <p:nvPr/>
          </p:nvSpPr>
          <p:spPr>
            <a:xfrm>
              <a:off x="9175177" y="3560617"/>
              <a:ext cx="595685" cy="482737"/>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a:t>
              </a:r>
            </a:p>
          </p:txBody>
        </p:sp>
        <p:sp>
          <p:nvSpPr>
            <p:cNvPr id="50" name="3D" title="Icon of a 3D box with square points on each corner">
              <a:extLst>
                <a:ext uri="{FF2B5EF4-FFF2-40B4-BE49-F238E27FC236}">
                  <a16:creationId xmlns:a16="http://schemas.microsoft.com/office/drawing/2014/main" id="{F47F2277-DCD4-4418-BEB6-03DB45192093}"/>
                </a:ext>
              </a:extLst>
            </p:cNvPr>
            <p:cNvSpPr>
              <a:spLocks noChangeAspect="1" noEditPoints="1"/>
            </p:cNvSpPr>
            <p:nvPr/>
          </p:nvSpPr>
          <p:spPr bwMode="auto">
            <a:xfrm>
              <a:off x="9333156" y="3652431"/>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grpSp>
        <p:nvGrpSpPr>
          <p:cNvPr id="51" name="Group 50">
            <a:extLst>
              <a:ext uri="{FF2B5EF4-FFF2-40B4-BE49-F238E27FC236}">
                <a16:creationId xmlns:a16="http://schemas.microsoft.com/office/drawing/2014/main" id="{5960800B-EECD-4A56-ACBD-B72D5BC02DF8}"/>
              </a:ext>
            </a:extLst>
          </p:cNvPr>
          <p:cNvGrpSpPr/>
          <p:nvPr/>
        </p:nvGrpSpPr>
        <p:grpSpPr>
          <a:xfrm>
            <a:off x="11160788" y="2757649"/>
            <a:ext cx="595685" cy="482737"/>
            <a:chOff x="9175177" y="3560617"/>
            <a:chExt cx="595685" cy="482737"/>
          </a:xfrm>
          <a:solidFill>
            <a:schemeClr val="bg1">
              <a:lumMod val="90000"/>
            </a:schemeClr>
          </a:solidFill>
        </p:grpSpPr>
        <p:sp>
          <p:nvSpPr>
            <p:cNvPr id="52" name="Rectangle: Rounded Corners 51">
              <a:extLst>
                <a:ext uri="{FF2B5EF4-FFF2-40B4-BE49-F238E27FC236}">
                  <a16:creationId xmlns:a16="http://schemas.microsoft.com/office/drawing/2014/main" id="{BD4746FB-9B19-4C71-918F-894FE25DCC52}"/>
                </a:ext>
              </a:extLst>
            </p:cNvPr>
            <p:cNvSpPr/>
            <p:nvPr/>
          </p:nvSpPr>
          <p:spPr>
            <a:xfrm>
              <a:off x="9175177" y="3560617"/>
              <a:ext cx="595685" cy="482737"/>
            </a:xfrm>
            <a:prstGeom prst="roundRect">
              <a:avLst>
                <a:gd name="adj" fmla="val 1210"/>
              </a:avLst>
            </a:prstGeom>
            <a:grpFill/>
            <a:ln w="19050">
              <a:solidFill>
                <a:srgbClr val="0078D7"/>
              </a:solidFill>
              <a:prstDash val="sysDash"/>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a:t>
              </a:r>
            </a:p>
          </p:txBody>
        </p:sp>
        <p:sp>
          <p:nvSpPr>
            <p:cNvPr id="53" name="3D" title="Icon of a 3D box with square points on each corner">
              <a:extLst>
                <a:ext uri="{FF2B5EF4-FFF2-40B4-BE49-F238E27FC236}">
                  <a16:creationId xmlns:a16="http://schemas.microsoft.com/office/drawing/2014/main" id="{F1036A13-EDD3-462A-A940-F47FDD44B703}"/>
                </a:ext>
              </a:extLst>
            </p:cNvPr>
            <p:cNvSpPr>
              <a:spLocks noChangeAspect="1" noEditPoints="1"/>
            </p:cNvSpPr>
            <p:nvPr/>
          </p:nvSpPr>
          <p:spPr bwMode="auto">
            <a:xfrm>
              <a:off x="9333156" y="3652431"/>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rgbClr val="0078D7"/>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54" name="Rectangle: Rounded Corners 53">
            <a:extLst>
              <a:ext uri="{FF2B5EF4-FFF2-40B4-BE49-F238E27FC236}">
                <a16:creationId xmlns:a16="http://schemas.microsoft.com/office/drawing/2014/main" id="{4379E45C-8234-4CD0-8F49-BAB34384683B}"/>
              </a:ext>
            </a:extLst>
          </p:cNvPr>
          <p:cNvSpPr/>
          <p:nvPr/>
        </p:nvSpPr>
        <p:spPr>
          <a:xfrm>
            <a:off x="8950963" y="4001175"/>
            <a:ext cx="2959670" cy="1004455"/>
          </a:xfrm>
          <a:prstGeom prst="roundRect">
            <a:avLst>
              <a:gd name="adj" fmla="val 1210"/>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solidFill>
                  <a:srgbClr val="0078D7"/>
                </a:solidFill>
              </a:rPr>
              <a:t>DaemonSet</a:t>
            </a:r>
            <a:endParaRPr lang="en-GB" dirty="0">
              <a:solidFill>
                <a:schemeClr val="bg1">
                  <a:lumMod val="25000"/>
                </a:schemeClr>
              </a:solidFill>
            </a:endParaRPr>
          </a:p>
        </p:txBody>
      </p:sp>
      <p:sp>
        <p:nvSpPr>
          <p:cNvPr id="55" name="Arrow: Up 54">
            <a:extLst>
              <a:ext uri="{FF2B5EF4-FFF2-40B4-BE49-F238E27FC236}">
                <a16:creationId xmlns:a16="http://schemas.microsoft.com/office/drawing/2014/main" id="{74C2D404-E8D4-4848-B4FA-70A70000FACD}"/>
              </a:ext>
            </a:extLst>
          </p:cNvPr>
          <p:cNvSpPr/>
          <p:nvPr/>
        </p:nvSpPr>
        <p:spPr>
          <a:xfrm>
            <a:off x="9273029" y="3450380"/>
            <a:ext cx="284018" cy="676626"/>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6" name="Arrow: Up 55">
            <a:extLst>
              <a:ext uri="{FF2B5EF4-FFF2-40B4-BE49-F238E27FC236}">
                <a16:creationId xmlns:a16="http://schemas.microsoft.com/office/drawing/2014/main" id="{99FFFF27-465C-44D7-8DEC-E88EA9AE8D3D}"/>
              </a:ext>
            </a:extLst>
          </p:cNvPr>
          <p:cNvSpPr/>
          <p:nvPr/>
        </p:nvSpPr>
        <p:spPr>
          <a:xfrm>
            <a:off x="10286642" y="3450380"/>
            <a:ext cx="284018" cy="676626"/>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7" name="Arrow: Up 56">
            <a:extLst>
              <a:ext uri="{FF2B5EF4-FFF2-40B4-BE49-F238E27FC236}">
                <a16:creationId xmlns:a16="http://schemas.microsoft.com/office/drawing/2014/main" id="{664545C5-00B3-4A26-9D66-CE340EC0D790}"/>
              </a:ext>
            </a:extLst>
          </p:cNvPr>
          <p:cNvSpPr/>
          <p:nvPr/>
        </p:nvSpPr>
        <p:spPr>
          <a:xfrm>
            <a:off x="11313235" y="3450380"/>
            <a:ext cx="284018" cy="676626"/>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6539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fade">
                                      <p:cBhvr>
                                        <p:cTn id="1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5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Workloads that run to completion</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Use Jobs for any workloads that run in batch or perform one off tasks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a:xfrm>
            <a:off x="457200" y="457201"/>
            <a:ext cx="7903029" cy="594359"/>
          </a:xfrm>
        </p:spPr>
        <p:txBody>
          <a:bodyPr>
            <a:normAutofit fontScale="90000"/>
          </a:bodyPr>
          <a:lstStyle/>
          <a:p>
            <a:r>
              <a:rPr lang="en-GB" dirty="0"/>
              <a:t>Jobs &amp; </a:t>
            </a:r>
            <a:r>
              <a:rPr lang="en-GB" b="0" dirty="0" err="1"/>
              <a:t>CronJobs</a:t>
            </a:r>
            <a:endParaRPr lang="en-GB" dirty="0"/>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720892"/>
            <a:ext cx="8214730" cy="3764282"/>
          </a:xfrm>
        </p:spPr>
        <p:txBody>
          <a:bodyPr/>
          <a:lstStyle/>
          <a:p>
            <a:r>
              <a:rPr lang="en-GB" b="0" dirty="0">
                <a:latin typeface="+mj-lt"/>
              </a:rPr>
              <a:t>A </a:t>
            </a:r>
            <a:r>
              <a:rPr lang="en-GB" b="0" i="1" dirty="0">
                <a:latin typeface="+mj-lt"/>
              </a:rPr>
              <a:t>Job </a:t>
            </a:r>
            <a:r>
              <a:rPr lang="en-GB" b="0" dirty="0">
                <a:latin typeface="+mj-lt"/>
              </a:rPr>
              <a:t>creates one or more pods and </a:t>
            </a:r>
            <a:r>
              <a:rPr lang="en-GB" dirty="0">
                <a:latin typeface="+mj-lt"/>
              </a:rPr>
              <a:t>ensures that a specified number of them successfully terminate</a:t>
            </a:r>
          </a:p>
          <a:p>
            <a:r>
              <a:rPr lang="en-GB" b="0" dirty="0">
                <a:latin typeface="+mj-lt"/>
              </a:rPr>
              <a:t>Jobs can run in </a:t>
            </a:r>
            <a:r>
              <a:rPr lang="en-GB" dirty="0">
                <a:latin typeface="+mj-lt"/>
              </a:rPr>
              <a:t>serial</a:t>
            </a:r>
            <a:r>
              <a:rPr lang="en-GB" b="0" dirty="0">
                <a:latin typeface="+mj-lt"/>
              </a:rPr>
              <a:t> or </a:t>
            </a:r>
            <a:r>
              <a:rPr lang="en-GB" dirty="0">
                <a:latin typeface="+mj-lt"/>
              </a:rPr>
              <a:t>parallel</a:t>
            </a:r>
          </a:p>
          <a:p>
            <a:r>
              <a:rPr lang="en-GB" b="0" dirty="0">
                <a:latin typeface="+mj-lt"/>
              </a:rPr>
              <a:t>Control of number of failures, completions, restart policy and level of parallelism</a:t>
            </a:r>
          </a:p>
          <a:p>
            <a:r>
              <a:rPr lang="en-GB" b="0" i="1" dirty="0" err="1">
                <a:latin typeface="+mj-lt"/>
              </a:rPr>
              <a:t>CronJobs</a:t>
            </a:r>
            <a:r>
              <a:rPr lang="en-GB" b="0" dirty="0">
                <a:latin typeface="+mj-lt"/>
              </a:rPr>
              <a:t> allows you to </a:t>
            </a:r>
            <a:r>
              <a:rPr lang="en-GB" dirty="0">
                <a:latin typeface="+mj-lt"/>
              </a:rPr>
              <a:t>schedule</a:t>
            </a:r>
            <a:r>
              <a:rPr lang="en-GB" b="0" dirty="0">
                <a:latin typeface="+mj-lt"/>
              </a:rPr>
              <a:t> </a:t>
            </a:r>
            <a:r>
              <a:rPr lang="en-GB" b="0" i="1" dirty="0">
                <a:latin typeface="+mj-lt"/>
              </a:rPr>
              <a:t>Jobs</a:t>
            </a:r>
            <a:r>
              <a:rPr lang="en-GB" b="0" dirty="0">
                <a:latin typeface="+mj-lt"/>
              </a:rPr>
              <a:t> to be run</a:t>
            </a:r>
          </a:p>
          <a:p>
            <a:endParaRPr lang="en-GB" b="0" dirty="0">
              <a:latin typeface="+mj-lt"/>
            </a:endParaRPr>
          </a:p>
        </p:txBody>
      </p:sp>
      <p:sp>
        <p:nvSpPr>
          <p:cNvPr id="30" name="TextBox 29">
            <a:extLst>
              <a:ext uri="{FF2B5EF4-FFF2-40B4-BE49-F238E27FC236}">
                <a16:creationId xmlns:a16="http://schemas.microsoft.com/office/drawing/2014/main" id="{1B0AE197-0DB7-417A-ACF4-0324D25BC9BA}"/>
              </a:ext>
            </a:extLst>
          </p:cNvPr>
          <p:cNvSpPr txBox="1"/>
          <p:nvPr/>
        </p:nvSpPr>
        <p:spPr>
          <a:xfrm>
            <a:off x="8818422" y="731520"/>
            <a:ext cx="3214256" cy="1649569"/>
          </a:xfrm>
          <a:prstGeom prst="rect">
            <a:avLst/>
          </a:prstGeom>
          <a:solidFill>
            <a:schemeClr val="bg1">
              <a:lumMod val="10000"/>
            </a:schemeClr>
          </a:solidFill>
        </p:spPr>
        <p:txBody>
          <a:bodyPr wrap="square" lIns="72000" tIns="72000" rIns="72000" bIns="72000" rtlCol="0" anchor="ctr" anchorCtr="0">
            <a:noAutofit/>
          </a:bodyPr>
          <a:lstStyle/>
          <a:p>
            <a:r>
              <a:rPr lang="en-GB" dirty="0">
                <a:solidFill>
                  <a:srgbClr val="92D050"/>
                </a:solidFill>
                <a:latin typeface="Consolas" panose="020B0609020204030204" pitchFamily="49" charset="0"/>
              </a:rPr>
              <a:t>kind: Job</a:t>
            </a:r>
          </a:p>
          <a:p>
            <a:r>
              <a:rPr lang="en-GB" dirty="0">
                <a:solidFill>
                  <a:srgbClr val="92D050"/>
                </a:solidFill>
                <a:latin typeface="Consolas" panose="020B0609020204030204" pitchFamily="49" charset="0"/>
              </a:rPr>
              <a:t>spec:</a:t>
            </a:r>
          </a:p>
          <a:p>
            <a:r>
              <a:rPr lang="en-GB" dirty="0">
                <a:solidFill>
                  <a:srgbClr val="92D050"/>
                </a:solidFill>
                <a:latin typeface="Consolas" panose="020B0609020204030204" pitchFamily="49" charset="0"/>
              </a:rPr>
              <a:t>  completions: 1</a:t>
            </a:r>
          </a:p>
          <a:p>
            <a:r>
              <a:rPr lang="en-GB" dirty="0">
                <a:solidFill>
                  <a:srgbClr val="92D050"/>
                </a:solidFill>
                <a:latin typeface="Consolas" panose="020B0609020204030204" pitchFamily="49" charset="0"/>
              </a:rPr>
              <a:t>  parallelism: 3</a:t>
            </a:r>
          </a:p>
        </p:txBody>
      </p:sp>
      <p:grpSp>
        <p:nvGrpSpPr>
          <p:cNvPr id="12" name="Group 11">
            <a:extLst>
              <a:ext uri="{FF2B5EF4-FFF2-40B4-BE49-F238E27FC236}">
                <a16:creationId xmlns:a16="http://schemas.microsoft.com/office/drawing/2014/main" id="{394B8138-AF37-4A79-8B25-5C89E80217C6}"/>
              </a:ext>
            </a:extLst>
          </p:cNvPr>
          <p:cNvGrpSpPr/>
          <p:nvPr/>
        </p:nvGrpSpPr>
        <p:grpSpPr>
          <a:xfrm>
            <a:off x="8811496" y="2622487"/>
            <a:ext cx="3221182" cy="1961091"/>
            <a:chOff x="8811496" y="2622487"/>
            <a:chExt cx="3221182" cy="1961091"/>
          </a:xfrm>
        </p:grpSpPr>
        <p:sp>
          <p:nvSpPr>
            <p:cNvPr id="34" name="Rectangle: Rounded Corners 33">
              <a:extLst>
                <a:ext uri="{FF2B5EF4-FFF2-40B4-BE49-F238E27FC236}">
                  <a16:creationId xmlns:a16="http://schemas.microsoft.com/office/drawing/2014/main" id="{E2DFEEF4-030B-4F6A-809E-F4909247418E}"/>
                </a:ext>
              </a:extLst>
            </p:cNvPr>
            <p:cNvSpPr/>
            <p:nvPr/>
          </p:nvSpPr>
          <p:spPr>
            <a:xfrm>
              <a:off x="8811496" y="2622487"/>
              <a:ext cx="3221182" cy="1961091"/>
            </a:xfrm>
            <a:prstGeom prst="roundRect">
              <a:avLst>
                <a:gd name="adj" fmla="val 1210"/>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GB" sz="2800" b="1" dirty="0">
                  <a:solidFill>
                    <a:srgbClr val="0078D7"/>
                  </a:solidFill>
                </a:rPr>
                <a:t>Job</a:t>
              </a:r>
            </a:p>
          </p:txBody>
        </p:sp>
        <p:sp>
          <p:nvSpPr>
            <p:cNvPr id="22" name="3D" title="Icon of a 3D box with square points on each corner">
              <a:extLst>
                <a:ext uri="{FF2B5EF4-FFF2-40B4-BE49-F238E27FC236}">
                  <a16:creationId xmlns:a16="http://schemas.microsoft.com/office/drawing/2014/main" id="{2E3048B3-FA15-4DEE-BE91-F71BD1D99553}"/>
                </a:ext>
              </a:extLst>
            </p:cNvPr>
            <p:cNvSpPr>
              <a:spLocks noChangeAspect="1" noEditPoints="1"/>
            </p:cNvSpPr>
            <p:nvPr/>
          </p:nvSpPr>
          <p:spPr bwMode="auto">
            <a:xfrm>
              <a:off x="9156046" y="3275173"/>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 name="3D" title="Icon of a 3D box with square points on each corner">
              <a:extLst>
                <a:ext uri="{FF2B5EF4-FFF2-40B4-BE49-F238E27FC236}">
                  <a16:creationId xmlns:a16="http://schemas.microsoft.com/office/drawing/2014/main" id="{AD2881CD-AB2F-4B47-BD2C-53E9679DD32D}"/>
                </a:ext>
              </a:extLst>
            </p:cNvPr>
            <p:cNvSpPr>
              <a:spLocks noChangeAspect="1" noEditPoints="1"/>
            </p:cNvSpPr>
            <p:nvPr/>
          </p:nvSpPr>
          <p:spPr bwMode="auto">
            <a:xfrm>
              <a:off x="10113823" y="3275173"/>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9" name="3D" title="Icon of a 3D box with square points on each corner">
              <a:extLst>
                <a:ext uri="{FF2B5EF4-FFF2-40B4-BE49-F238E27FC236}">
                  <a16:creationId xmlns:a16="http://schemas.microsoft.com/office/drawing/2014/main" id="{9AFB5BA3-E452-4BD7-AEB5-75C7F3ED8337}"/>
                </a:ext>
              </a:extLst>
            </p:cNvPr>
            <p:cNvSpPr>
              <a:spLocks noChangeAspect="1" noEditPoints="1"/>
            </p:cNvSpPr>
            <p:nvPr/>
          </p:nvSpPr>
          <p:spPr bwMode="auto">
            <a:xfrm>
              <a:off x="11065722" y="3275173"/>
              <a:ext cx="613228" cy="65571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solidFill>
              <a:srgbClr val="92D050"/>
            </a:solidFill>
            <a:ln w="15875" cap="sq">
              <a:solidFill>
                <a:srgbClr val="00B050"/>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9" name="TextBox 8">
              <a:extLst>
                <a:ext uri="{FF2B5EF4-FFF2-40B4-BE49-F238E27FC236}">
                  <a16:creationId xmlns:a16="http://schemas.microsoft.com/office/drawing/2014/main" id="{9D3300BC-3C99-4951-A0FA-8358B6058E85}"/>
                </a:ext>
              </a:extLst>
            </p:cNvPr>
            <p:cNvSpPr txBox="1"/>
            <p:nvPr/>
          </p:nvSpPr>
          <p:spPr>
            <a:xfrm>
              <a:off x="9346442" y="3980235"/>
              <a:ext cx="232436" cy="276999"/>
            </a:xfrm>
            <a:prstGeom prst="rect">
              <a:avLst/>
            </a:prstGeom>
          </p:spPr>
          <p:txBody>
            <a:bodyPr wrap="none" lIns="0" tIns="0" rIns="0" bIns="0" rtlCol="0" anchor="t" anchorCtr="0">
              <a:spAutoFit/>
            </a:bodyPr>
            <a:lstStyle/>
            <a:p>
              <a:pPr algn="ctr"/>
              <a:r>
                <a:rPr lang="en-GB" dirty="0"/>
                <a:t>c1</a:t>
              </a:r>
            </a:p>
          </p:txBody>
        </p:sp>
        <p:sp>
          <p:nvSpPr>
            <p:cNvPr id="36" name="TextBox 35">
              <a:extLst>
                <a:ext uri="{FF2B5EF4-FFF2-40B4-BE49-F238E27FC236}">
                  <a16:creationId xmlns:a16="http://schemas.microsoft.com/office/drawing/2014/main" id="{0A80397E-A6F5-4943-8E44-5C794CAE3563}"/>
                </a:ext>
              </a:extLst>
            </p:cNvPr>
            <p:cNvSpPr txBox="1"/>
            <p:nvPr/>
          </p:nvSpPr>
          <p:spPr>
            <a:xfrm>
              <a:off x="10304219" y="3994502"/>
              <a:ext cx="232436" cy="276999"/>
            </a:xfrm>
            <a:prstGeom prst="rect">
              <a:avLst/>
            </a:prstGeom>
          </p:spPr>
          <p:txBody>
            <a:bodyPr wrap="none" lIns="0" tIns="0" rIns="0" bIns="0" rtlCol="0" anchor="t" anchorCtr="0">
              <a:spAutoFit/>
            </a:bodyPr>
            <a:lstStyle/>
            <a:p>
              <a:pPr algn="ctr"/>
              <a:r>
                <a:rPr lang="en-GB" dirty="0"/>
                <a:t>c2</a:t>
              </a:r>
            </a:p>
          </p:txBody>
        </p:sp>
        <p:sp>
          <p:nvSpPr>
            <p:cNvPr id="37" name="TextBox 36">
              <a:extLst>
                <a:ext uri="{FF2B5EF4-FFF2-40B4-BE49-F238E27FC236}">
                  <a16:creationId xmlns:a16="http://schemas.microsoft.com/office/drawing/2014/main" id="{48519B91-3A14-42C0-BABA-611D9B678962}"/>
                </a:ext>
              </a:extLst>
            </p:cNvPr>
            <p:cNvSpPr txBox="1"/>
            <p:nvPr/>
          </p:nvSpPr>
          <p:spPr>
            <a:xfrm>
              <a:off x="11261996" y="4008769"/>
              <a:ext cx="232436" cy="276999"/>
            </a:xfrm>
            <a:prstGeom prst="rect">
              <a:avLst/>
            </a:prstGeom>
          </p:spPr>
          <p:txBody>
            <a:bodyPr wrap="none" lIns="0" tIns="0" rIns="0" bIns="0" rtlCol="0" anchor="t" anchorCtr="0">
              <a:spAutoFit/>
            </a:bodyPr>
            <a:lstStyle/>
            <a:p>
              <a:pPr algn="ctr"/>
              <a:r>
                <a:rPr lang="en-GB" dirty="0"/>
                <a:t>c3</a:t>
              </a:r>
            </a:p>
          </p:txBody>
        </p:sp>
      </p:grpSp>
      <p:sp>
        <p:nvSpPr>
          <p:cNvPr id="10" name="Arrow: Down 9">
            <a:extLst>
              <a:ext uri="{FF2B5EF4-FFF2-40B4-BE49-F238E27FC236}">
                <a16:creationId xmlns:a16="http://schemas.microsoft.com/office/drawing/2014/main" id="{E55746BE-134D-4C33-9606-795AC2E3D79D}"/>
              </a:ext>
            </a:extLst>
          </p:cNvPr>
          <p:cNvSpPr/>
          <p:nvPr/>
        </p:nvSpPr>
        <p:spPr>
          <a:xfrm>
            <a:off x="11184086" y="4387488"/>
            <a:ext cx="411148" cy="553998"/>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88AF8469-BED6-4017-9FA1-A5B1C1124960}"/>
              </a:ext>
            </a:extLst>
          </p:cNvPr>
          <p:cNvSpPr txBox="1"/>
          <p:nvPr/>
        </p:nvSpPr>
        <p:spPr>
          <a:xfrm>
            <a:off x="8910702" y="4975042"/>
            <a:ext cx="3068778" cy="553998"/>
          </a:xfrm>
          <a:prstGeom prst="rect">
            <a:avLst/>
          </a:prstGeom>
        </p:spPr>
        <p:txBody>
          <a:bodyPr wrap="square" lIns="0" tIns="0" rIns="0" bIns="0" rtlCol="0" anchor="t" anchorCtr="0">
            <a:spAutoFit/>
          </a:bodyPr>
          <a:lstStyle/>
          <a:p>
            <a:r>
              <a:rPr lang="en-GB" dirty="0"/>
              <a:t>c3 </a:t>
            </a:r>
            <a:r>
              <a:rPr lang="en-GB" dirty="0">
                <a:sym typeface="Wingdings" panose="05000000000000000000" pitchFamily="2" charset="2"/>
              </a:rPr>
              <a:t> </a:t>
            </a:r>
            <a:r>
              <a:rPr lang="en-GB" dirty="0"/>
              <a:t>Terminated: Complete</a:t>
            </a:r>
            <a:br>
              <a:rPr lang="en-GB" dirty="0"/>
            </a:br>
            <a:r>
              <a:rPr lang="en-GB" dirty="0"/>
              <a:t>Job </a:t>
            </a:r>
            <a:r>
              <a:rPr lang="en-GB" dirty="0">
                <a:sym typeface="Wingdings" panose="05000000000000000000" pitchFamily="2" charset="2"/>
              </a:rPr>
              <a:t> </a:t>
            </a:r>
            <a:r>
              <a:rPr lang="en-GB" dirty="0"/>
              <a:t>Successful </a:t>
            </a:r>
          </a:p>
        </p:txBody>
      </p:sp>
      <p:sp>
        <p:nvSpPr>
          <p:cNvPr id="35" name="Arrow: Right 34">
            <a:extLst>
              <a:ext uri="{FF2B5EF4-FFF2-40B4-BE49-F238E27FC236}">
                <a16:creationId xmlns:a16="http://schemas.microsoft.com/office/drawing/2014/main" id="{71170094-A8DB-4299-A816-3F761D32586A}"/>
              </a:ext>
            </a:extLst>
          </p:cNvPr>
          <p:cNvSpPr/>
          <p:nvPr/>
        </p:nvSpPr>
        <p:spPr>
          <a:xfrm rot="5400000">
            <a:off x="10047815" y="2313908"/>
            <a:ext cx="74854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79164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3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Multi tenancy</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When first learning Kubernetes use the default Namespace</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a:xfrm>
            <a:off x="457200" y="457201"/>
            <a:ext cx="9867900" cy="594359"/>
          </a:xfrm>
        </p:spPr>
        <p:txBody>
          <a:bodyPr>
            <a:normAutofit fontScale="90000"/>
          </a:bodyPr>
          <a:lstStyle/>
          <a:p>
            <a:r>
              <a:rPr lang="en-GB" dirty="0"/>
              <a:t>Namespaces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720892"/>
            <a:ext cx="7770773" cy="3764282"/>
          </a:xfrm>
        </p:spPr>
        <p:txBody>
          <a:bodyPr/>
          <a:lstStyle/>
          <a:p>
            <a:r>
              <a:rPr lang="en-GB" b="0" dirty="0">
                <a:latin typeface="+mj-lt"/>
              </a:rPr>
              <a:t>Most Kubernetes objects live inside a </a:t>
            </a:r>
            <a:r>
              <a:rPr lang="en-GB" b="0" i="1" dirty="0">
                <a:latin typeface="+mj-lt"/>
              </a:rPr>
              <a:t>Namespace</a:t>
            </a:r>
          </a:p>
          <a:p>
            <a:r>
              <a:rPr lang="en-GB" b="0" dirty="0">
                <a:latin typeface="+mj-lt"/>
              </a:rPr>
              <a:t>Kubernetes starts with two </a:t>
            </a:r>
            <a:r>
              <a:rPr lang="en-GB" b="0" i="1" dirty="0">
                <a:latin typeface="+mj-lt"/>
              </a:rPr>
              <a:t>Namespaces:</a:t>
            </a:r>
            <a:r>
              <a:rPr lang="en-GB" b="0" dirty="0">
                <a:latin typeface="+mj-lt"/>
              </a:rPr>
              <a:t> </a:t>
            </a:r>
            <a:r>
              <a:rPr lang="en-GB" b="0" dirty="0">
                <a:latin typeface="Consolas" panose="020B0609020204030204" pitchFamily="49" charset="0"/>
              </a:rPr>
              <a:t>default</a:t>
            </a:r>
            <a:r>
              <a:rPr lang="en-GB" b="0" dirty="0">
                <a:latin typeface="+mj-lt"/>
              </a:rPr>
              <a:t> and </a:t>
            </a:r>
            <a:r>
              <a:rPr lang="en-GB" b="0" dirty="0" err="1">
                <a:latin typeface="Consolas" panose="020B0609020204030204" pitchFamily="49" charset="0"/>
              </a:rPr>
              <a:t>kube</a:t>
            </a:r>
            <a:r>
              <a:rPr lang="en-GB" b="0" dirty="0">
                <a:latin typeface="Consolas" panose="020B0609020204030204" pitchFamily="49" charset="0"/>
              </a:rPr>
              <a:t>-system</a:t>
            </a:r>
          </a:p>
          <a:p>
            <a:r>
              <a:rPr lang="en-GB" b="0" dirty="0">
                <a:latin typeface="+mj-lt"/>
              </a:rPr>
              <a:t>You can create </a:t>
            </a:r>
            <a:r>
              <a:rPr lang="en-GB" b="0" i="1" dirty="0">
                <a:latin typeface="+mj-lt"/>
              </a:rPr>
              <a:t>Namespaces</a:t>
            </a:r>
            <a:r>
              <a:rPr lang="en-GB" b="0" dirty="0">
                <a:latin typeface="+mj-lt"/>
              </a:rPr>
              <a:t> to </a:t>
            </a:r>
            <a:r>
              <a:rPr lang="en-GB" dirty="0">
                <a:latin typeface="+mj-lt"/>
              </a:rPr>
              <a:t>logically partition </a:t>
            </a:r>
            <a:r>
              <a:rPr lang="en-GB" b="0" dirty="0">
                <a:latin typeface="+mj-lt"/>
              </a:rPr>
              <a:t>a cluster, e.g. for dev/test or different customers</a:t>
            </a:r>
          </a:p>
          <a:p>
            <a:r>
              <a:rPr lang="en-GB" dirty="0">
                <a:latin typeface="+mj-lt"/>
              </a:rPr>
              <a:t>Nodes will be shared </a:t>
            </a:r>
            <a:r>
              <a:rPr lang="en-GB" b="0" dirty="0">
                <a:latin typeface="+mj-lt"/>
              </a:rPr>
              <a:t>across </a:t>
            </a:r>
            <a:r>
              <a:rPr lang="en-GB" b="0" i="1" dirty="0">
                <a:latin typeface="+mj-lt"/>
              </a:rPr>
              <a:t>Namespaces</a:t>
            </a:r>
            <a:endParaRPr lang="en-GB" b="0" dirty="0">
              <a:latin typeface="+mj-lt"/>
            </a:endParaRPr>
          </a:p>
        </p:txBody>
      </p:sp>
      <p:sp>
        <p:nvSpPr>
          <p:cNvPr id="19" name="Rectangle: Rounded Corners 18">
            <a:extLst>
              <a:ext uri="{FF2B5EF4-FFF2-40B4-BE49-F238E27FC236}">
                <a16:creationId xmlns:a16="http://schemas.microsoft.com/office/drawing/2014/main" id="{6736F3D1-32B0-4567-B7D9-EF0A6FF8E8F5}"/>
              </a:ext>
            </a:extLst>
          </p:cNvPr>
          <p:cNvSpPr/>
          <p:nvPr/>
        </p:nvSpPr>
        <p:spPr>
          <a:xfrm>
            <a:off x="8486869" y="1249301"/>
            <a:ext cx="3207326" cy="3764282"/>
          </a:xfrm>
          <a:prstGeom prst="roundRect">
            <a:avLst>
              <a:gd name="adj" fmla="val 1210"/>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sz="2400" b="1" dirty="0">
                <a:solidFill>
                  <a:srgbClr val="0078D7"/>
                </a:solidFill>
              </a:rPr>
              <a:t>Kubernetes Cluster</a:t>
            </a:r>
          </a:p>
        </p:txBody>
      </p:sp>
      <p:sp>
        <p:nvSpPr>
          <p:cNvPr id="20" name="Rectangle: Rounded Corners 19">
            <a:extLst>
              <a:ext uri="{FF2B5EF4-FFF2-40B4-BE49-F238E27FC236}">
                <a16:creationId xmlns:a16="http://schemas.microsoft.com/office/drawing/2014/main" id="{FF86D4EB-54FE-45C4-A233-5BA1E46AEF91}"/>
              </a:ext>
            </a:extLst>
          </p:cNvPr>
          <p:cNvSpPr/>
          <p:nvPr/>
        </p:nvSpPr>
        <p:spPr>
          <a:xfrm>
            <a:off x="8628881" y="1806343"/>
            <a:ext cx="1411430" cy="2085369"/>
          </a:xfrm>
          <a:prstGeom prst="roundRect">
            <a:avLst>
              <a:gd name="adj" fmla="val 1210"/>
            </a:avLst>
          </a:prstGeom>
          <a:solidFill>
            <a:schemeClr val="bg2">
              <a:lumMod val="95000"/>
            </a:schemeClr>
          </a:solidFill>
          <a:ln w="19050">
            <a:solidFill>
              <a:srgbClr val="0078D7"/>
            </a:solidFill>
            <a:prstDash val="dash"/>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Namespace</a:t>
            </a:r>
          </a:p>
          <a:p>
            <a:pPr algn="ctr"/>
            <a:r>
              <a:rPr lang="en-GB" dirty="0">
                <a:solidFill>
                  <a:schemeClr val="bg1">
                    <a:lumMod val="25000"/>
                  </a:schemeClr>
                </a:solidFill>
              </a:rPr>
              <a:t>“alpha”</a:t>
            </a:r>
            <a:endParaRPr lang="en-GB" dirty="0">
              <a:solidFill>
                <a:srgbClr val="0078D7"/>
              </a:solidFill>
            </a:endParaRPr>
          </a:p>
        </p:txBody>
      </p:sp>
      <p:sp>
        <p:nvSpPr>
          <p:cNvPr id="22" name="Rectangle: Rounded Corners 21">
            <a:extLst>
              <a:ext uri="{FF2B5EF4-FFF2-40B4-BE49-F238E27FC236}">
                <a16:creationId xmlns:a16="http://schemas.microsoft.com/office/drawing/2014/main" id="{187B308F-C566-4582-9E1B-F9B159D972A6}"/>
              </a:ext>
            </a:extLst>
          </p:cNvPr>
          <p:cNvSpPr/>
          <p:nvPr/>
        </p:nvSpPr>
        <p:spPr>
          <a:xfrm>
            <a:off x="10182323" y="1806343"/>
            <a:ext cx="1411430" cy="2085369"/>
          </a:xfrm>
          <a:prstGeom prst="roundRect">
            <a:avLst>
              <a:gd name="adj" fmla="val 1210"/>
            </a:avLst>
          </a:prstGeom>
          <a:solidFill>
            <a:schemeClr val="bg2">
              <a:lumMod val="95000"/>
            </a:schemeClr>
          </a:solidFill>
          <a:ln w="19050">
            <a:solidFill>
              <a:srgbClr val="0078D7"/>
            </a:solidFill>
            <a:prstDash val="dash"/>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Namespace</a:t>
            </a:r>
          </a:p>
          <a:p>
            <a:pPr algn="ctr"/>
            <a:r>
              <a:rPr lang="en-GB" dirty="0">
                <a:solidFill>
                  <a:schemeClr val="bg1">
                    <a:lumMod val="25000"/>
                  </a:schemeClr>
                </a:solidFill>
              </a:rPr>
              <a:t>“beta”</a:t>
            </a:r>
            <a:endParaRPr lang="en-GB" dirty="0">
              <a:solidFill>
                <a:srgbClr val="0078D7"/>
              </a:solidFill>
            </a:endParaRPr>
          </a:p>
        </p:txBody>
      </p:sp>
      <p:grpSp>
        <p:nvGrpSpPr>
          <p:cNvPr id="3" name="Group 2">
            <a:extLst>
              <a:ext uri="{FF2B5EF4-FFF2-40B4-BE49-F238E27FC236}">
                <a16:creationId xmlns:a16="http://schemas.microsoft.com/office/drawing/2014/main" id="{961013E1-04EA-44A5-A76A-0218FA73ACC9}"/>
              </a:ext>
            </a:extLst>
          </p:cNvPr>
          <p:cNvGrpSpPr/>
          <p:nvPr/>
        </p:nvGrpSpPr>
        <p:grpSpPr>
          <a:xfrm>
            <a:off x="8809857" y="2709951"/>
            <a:ext cx="1049478" cy="392052"/>
            <a:chOff x="9175177" y="3560618"/>
            <a:chExt cx="1049478" cy="392052"/>
          </a:xfrm>
          <a:solidFill>
            <a:schemeClr val="bg1">
              <a:lumMod val="90000"/>
            </a:schemeClr>
          </a:solidFill>
        </p:grpSpPr>
        <p:sp>
          <p:nvSpPr>
            <p:cNvPr id="26" name="Rectangle: Rounded Corners 25">
              <a:extLst>
                <a:ext uri="{FF2B5EF4-FFF2-40B4-BE49-F238E27FC236}">
                  <a16:creationId xmlns:a16="http://schemas.microsoft.com/office/drawing/2014/main" id="{9B89E721-1AC3-4F85-A158-60C51516F67D}"/>
                </a:ext>
              </a:extLst>
            </p:cNvPr>
            <p:cNvSpPr/>
            <p:nvPr/>
          </p:nvSpPr>
          <p:spPr>
            <a:xfrm>
              <a:off x="9175177" y="3560618"/>
              <a:ext cx="1049478" cy="392052"/>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pod</a:t>
              </a:r>
            </a:p>
          </p:txBody>
        </p:sp>
        <p:sp>
          <p:nvSpPr>
            <p:cNvPr id="29" name="3D" title="Icon of a 3D box with square points on each corner">
              <a:extLst>
                <a:ext uri="{FF2B5EF4-FFF2-40B4-BE49-F238E27FC236}">
                  <a16:creationId xmlns:a16="http://schemas.microsoft.com/office/drawing/2014/main" id="{558A1609-5E8A-4796-9BC9-CF61BD827A59}"/>
                </a:ext>
              </a:extLst>
            </p:cNvPr>
            <p:cNvSpPr>
              <a:spLocks noChangeAspect="1" noEditPoints="1"/>
            </p:cNvSpPr>
            <p:nvPr/>
          </p:nvSpPr>
          <p:spPr bwMode="auto">
            <a:xfrm>
              <a:off x="9316283" y="362309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grpSp>
        <p:nvGrpSpPr>
          <p:cNvPr id="30" name="Group 29">
            <a:extLst>
              <a:ext uri="{FF2B5EF4-FFF2-40B4-BE49-F238E27FC236}">
                <a16:creationId xmlns:a16="http://schemas.microsoft.com/office/drawing/2014/main" id="{76CE92AC-2D9A-4581-A6E1-3BEAC72E45A3}"/>
              </a:ext>
            </a:extLst>
          </p:cNvPr>
          <p:cNvGrpSpPr/>
          <p:nvPr/>
        </p:nvGrpSpPr>
        <p:grpSpPr>
          <a:xfrm>
            <a:off x="8809857" y="3273642"/>
            <a:ext cx="1049478" cy="392052"/>
            <a:chOff x="9175177" y="3560618"/>
            <a:chExt cx="1049478" cy="392052"/>
          </a:xfrm>
          <a:solidFill>
            <a:schemeClr val="bg1">
              <a:lumMod val="90000"/>
            </a:schemeClr>
          </a:solidFill>
        </p:grpSpPr>
        <p:sp>
          <p:nvSpPr>
            <p:cNvPr id="34" name="Rectangle: Rounded Corners 33">
              <a:extLst>
                <a:ext uri="{FF2B5EF4-FFF2-40B4-BE49-F238E27FC236}">
                  <a16:creationId xmlns:a16="http://schemas.microsoft.com/office/drawing/2014/main" id="{948D664D-0CF3-456F-AAE6-58DA4C338BC9}"/>
                </a:ext>
              </a:extLst>
            </p:cNvPr>
            <p:cNvSpPr/>
            <p:nvPr/>
          </p:nvSpPr>
          <p:spPr>
            <a:xfrm>
              <a:off x="9175177" y="3560618"/>
              <a:ext cx="1049478" cy="392052"/>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pod</a:t>
              </a:r>
            </a:p>
          </p:txBody>
        </p:sp>
        <p:sp>
          <p:nvSpPr>
            <p:cNvPr id="35" name="3D" title="Icon of a 3D box with square points on each corner">
              <a:extLst>
                <a:ext uri="{FF2B5EF4-FFF2-40B4-BE49-F238E27FC236}">
                  <a16:creationId xmlns:a16="http://schemas.microsoft.com/office/drawing/2014/main" id="{6E08F541-8A56-45BD-973F-740825677BB7}"/>
                </a:ext>
              </a:extLst>
            </p:cNvPr>
            <p:cNvSpPr>
              <a:spLocks noChangeAspect="1" noEditPoints="1"/>
            </p:cNvSpPr>
            <p:nvPr/>
          </p:nvSpPr>
          <p:spPr bwMode="auto">
            <a:xfrm>
              <a:off x="9316283" y="362309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grpSp>
        <p:nvGrpSpPr>
          <p:cNvPr id="36" name="Group 35">
            <a:extLst>
              <a:ext uri="{FF2B5EF4-FFF2-40B4-BE49-F238E27FC236}">
                <a16:creationId xmlns:a16="http://schemas.microsoft.com/office/drawing/2014/main" id="{2903D212-E44F-4C0F-AA7F-CC1222CB83A1}"/>
              </a:ext>
            </a:extLst>
          </p:cNvPr>
          <p:cNvGrpSpPr/>
          <p:nvPr/>
        </p:nvGrpSpPr>
        <p:grpSpPr>
          <a:xfrm>
            <a:off x="10363299" y="2709951"/>
            <a:ext cx="1049478" cy="392052"/>
            <a:chOff x="9175177" y="3560618"/>
            <a:chExt cx="1049478" cy="392052"/>
          </a:xfrm>
          <a:solidFill>
            <a:schemeClr val="bg1">
              <a:lumMod val="90000"/>
            </a:schemeClr>
          </a:solidFill>
        </p:grpSpPr>
        <p:sp>
          <p:nvSpPr>
            <p:cNvPr id="37" name="Rectangle: Rounded Corners 36">
              <a:extLst>
                <a:ext uri="{FF2B5EF4-FFF2-40B4-BE49-F238E27FC236}">
                  <a16:creationId xmlns:a16="http://schemas.microsoft.com/office/drawing/2014/main" id="{53A5849A-ABE6-45F9-B03D-C3A9DB16A536}"/>
                </a:ext>
              </a:extLst>
            </p:cNvPr>
            <p:cNvSpPr/>
            <p:nvPr/>
          </p:nvSpPr>
          <p:spPr>
            <a:xfrm>
              <a:off x="9175177" y="3560618"/>
              <a:ext cx="1049478" cy="392052"/>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pod</a:t>
              </a:r>
            </a:p>
          </p:txBody>
        </p:sp>
        <p:sp>
          <p:nvSpPr>
            <p:cNvPr id="38" name="3D" title="Icon of a 3D box with square points on each corner">
              <a:extLst>
                <a:ext uri="{FF2B5EF4-FFF2-40B4-BE49-F238E27FC236}">
                  <a16:creationId xmlns:a16="http://schemas.microsoft.com/office/drawing/2014/main" id="{19ADA900-1A9C-4EAA-8112-2C25776A9415}"/>
                </a:ext>
              </a:extLst>
            </p:cNvPr>
            <p:cNvSpPr>
              <a:spLocks noChangeAspect="1" noEditPoints="1"/>
            </p:cNvSpPr>
            <p:nvPr/>
          </p:nvSpPr>
          <p:spPr bwMode="auto">
            <a:xfrm>
              <a:off x="9316283" y="362309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39" name="Rectangle: Rounded Corners 38">
            <a:extLst>
              <a:ext uri="{FF2B5EF4-FFF2-40B4-BE49-F238E27FC236}">
                <a16:creationId xmlns:a16="http://schemas.microsoft.com/office/drawing/2014/main" id="{F08840EA-9115-43B7-8D42-02D10C9124BE}"/>
              </a:ext>
            </a:extLst>
          </p:cNvPr>
          <p:cNvSpPr/>
          <p:nvPr/>
        </p:nvSpPr>
        <p:spPr>
          <a:xfrm>
            <a:off x="8628881" y="4114925"/>
            <a:ext cx="904005" cy="701497"/>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Node</a:t>
            </a:r>
          </a:p>
          <a:p>
            <a:pPr algn="ctr"/>
            <a:r>
              <a:rPr lang="en-GB" dirty="0">
                <a:solidFill>
                  <a:schemeClr val="bg1">
                    <a:lumMod val="25000"/>
                  </a:schemeClr>
                </a:solidFill>
              </a:rPr>
              <a:t>1</a:t>
            </a:r>
          </a:p>
        </p:txBody>
      </p:sp>
      <p:sp>
        <p:nvSpPr>
          <p:cNvPr id="40" name="Rectangle: Rounded Corners 39">
            <a:extLst>
              <a:ext uri="{FF2B5EF4-FFF2-40B4-BE49-F238E27FC236}">
                <a16:creationId xmlns:a16="http://schemas.microsoft.com/office/drawing/2014/main" id="{991A9984-B880-48E3-BEFD-C866981E8935}"/>
              </a:ext>
            </a:extLst>
          </p:cNvPr>
          <p:cNvSpPr/>
          <p:nvPr/>
        </p:nvSpPr>
        <p:spPr>
          <a:xfrm>
            <a:off x="9655853" y="4114923"/>
            <a:ext cx="904005" cy="701497"/>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Node</a:t>
            </a:r>
          </a:p>
          <a:p>
            <a:pPr algn="ctr"/>
            <a:r>
              <a:rPr lang="en-GB" dirty="0">
                <a:solidFill>
                  <a:schemeClr val="bg1">
                    <a:lumMod val="25000"/>
                  </a:schemeClr>
                </a:solidFill>
              </a:rPr>
              <a:t>2</a:t>
            </a:r>
          </a:p>
        </p:txBody>
      </p:sp>
      <p:sp>
        <p:nvSpPr>
          <p:cNvPr id="41" name="Rectangle: Rounded Corners 40">
            <a:extLst>
              <a:ext uri="{FF2B5EF4-FFF2-40B4-BE49-F238E27FC236}">
                <a16:creationId xmlns:a16="http://schemas.microsoft.com/office/drawing/2014/main" id="{A0F93167-7C3E-4CFB-B8BD-CCEEF5DA58AE}"/>
              </a:ext>
            </a:extLst>
          </p:cNvPr>
          <p:cNvSpPr/>
          <p:nvPr/>
        </p:nvSpPr>
        <p:spPr>
          <a:xfrm>
            <a:off x="10684546" y="4114923"/>
            <a:ext cx="904005" cy="701497"/>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Node</a:t>
            </a:r>
          </a:p>
          <a:p>
            <a:pPr algn="ctr"/>
            <a:r>
              <a:rPr lang="en-GB" dirty="0">
                <a:solidFill>
                  <a:schemeClr val="bg1">
                    <a:lumMod val="25000"/>
                  </a:schemeClr>
                </a:solidFill>
              </a:rPr>
              <a:t>3</a:t>
            </a:r>
          </a:p>
        </p:txBody>
      </p:sp>
      <p:sp>
        <p:nvSpPr>
          <p:cNvPr id="43" name="Rectangle: Rounded Corners 42">
            <a:extLst>
              <a:ext uri="{FF2B5EF4-FFF2-40B4-BE49-F238E27FC236}">
                <a16:creationId xmlns:a16="http://schemas.microsoft.com/office/drawing/2014/main" id="{0E7B9037-5BA1-45D0-9830-FC6D7BB2FD26}"/>
              </a:ext>
            </a:extLst>
          </p:cNvPr>
          <p:cNvSpPr/>
          <p:nvPr/>
        </p:nvSpPr>
        <p:spPr>
          <a:xfrm>
            <a:off x="10363299" y="3303294"/>
            <a:ext cx="1049478" cy="392052"/>
          </a:xfrm>
          <a:prstGeom prst="roundRect">
            <a:avLst>
              <a:gd name="adj" fmla="val 1210"/>
            </a:avLst>
          </a:prstGeom>
          <a:solidFill>
            <a:schemeClr val="bg1">
              <a:lumMod val="90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svc</a:t>
            </a:r>
          </a:p>
        </p:txBody>
      </p:sp>
      <p:sp>
        <p:nvSpPr>
          <p:cNvPr id="47" name="globe_2" title="Icon of a sphere made of lines">
            <a:extLst>
              <a:ext uri="{FF2B5EF4-FFF2-40B4-BE49-F238E27FC236}">
                <a16:creationId xmlns:a16="http://schemas.microsoft.com/office/drawing/2014/main" id="{B3C3953E-4B28-4144-AB8F-5432D4A270DD}"/>
              </a:ext>
            </a:extLst>
          </p:cNvPr>
          <p:cNvSpPr>
            <a:spLocks noChangeAspect="1" noEditPoints="1"/>
          </p:cNvSpPr>
          <p:nvPr/>
        </p:nvSpPr>
        <p:spPr bwMode="auto">
          <a:xfrm>
            <a:off x="10515668" y="3374463"/>
            <a:ext cx="252269" cy="25226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gradFill>
            </a:endParaRPr>
          </a:p>
        </p:txBody>
      </p:sp>
    </p:spTree>
    <p:extLst>
      <p:ext uri="{BB962C8B-B14F-4D97-AF65-F5344CB8AC3E}">
        <p14:creationId xmlns:p14="http://schemas.microsoft.com/office/powerpoint/2010/main" val="30232994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Regulating &amp; governing access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RBAC is optional, but is becoming standard for any cluster</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a:xfrm>
            <a:off x="457200" y="457201"/>
            <a:ext cx="9867900" cy="594359"/>
          </a:xfrm>
        </p:spPr>
        <p:txBody>
          <a:bodyPr>
            <a:normAutofit fontScale="90000"/>
          </a:bodyPr>
          <a:lstStyle/>
          <a:p>
            <a:r>
              <a:rPr lang="en-GB" dirty="0"/>
              <a:t>Role Based Access Control (RBAC)</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720892"/>
            <a:ext cx="6455193" cy="3764282"/>
          </a:xfrm>
        </p:spPr>
        <p:txBody>
          <a:bodyPr/>
          <a:lstStyle/>
          <a:p>
            <a:r>
              <a:rPr lang="en-GB" b="0" dirty="0">
                <a:latin typeface="+mj-lt"/>
              </a:rPr>
              <a:t>RBAC </a:t>
            </a:r>
            <a:r>
              <a:rPr lang="en-GB" dirty="0">
                <a:latin typeface="+mj-lt"/>
              </a:rPr>
              <a:t>controls user and system access </a:t>
            </a:r>
            <a:r>
              <a:rPr lang="en-GB" b="0" dirty="0">
                <a:latin typeface="+mj-lt"/>
              </a:rPr>
              <a:t>to the API and Kubernetes resources</a:t>
            </a:r>
          </a:p>
          <a:p>
            <a:r>
              <a:rPr lang="en-GB" b="0" i="1" dirty="0">
                <a:latin typeface="+mj-lt"/>
              </a:rPr>
              <a:t>Roles </a:t>
            </a:r>
            <a:r>
              <a:rPr lang="en-GB" b="0" dirty="0">
                <a:latin typeface="+mj-lt"/>
              </a:rPr>
              <a:t>define privileges as sets of </a:t>
            </a:r>
            <a:r>
              <a:rPr lang="en-GB" dirty="0">
                <a:latin typeface="+mj-lt"/>
              </a:rPr>
              <a:t>verbs</a:t>
            </a:r>
            <a:r>
              <a:rPr lang="en-GB" b="0" dirty="0">
                <a:latin typeface="+mj-lt"/>
              </a:rPr>
              <a:t> and </a:t>
            </a:r>
            <a:r>
              <a:rPr lang="en-GB" dirty="0">
                <a:latin typeface="+mj-lt"/>
              </a:rPr>
              <a:t>API resources</a:t>
            </a:r>
          </a:p>
          <a:p>
            <a:r>
              <a:rPr lang="en-GB" b="0" i="1" dirty="0" err="1">
                <a:latin typeface="+mj-lt"/>
              </a:rPr>
              <a:t>RoleBinding</a:t>
            </a:r>
            <a:r>
              <a:rPr lang="en-GB" b="0" i="1" dirty="0">
                <a:latin typeface="+mj-lt"/>
              </a:rPr>
              <a:t> </a:t>
            </a:r>
            <a:r>
              <a:rPr lang="en-GB" b="0" dirty="0">
                <a:latin typeface="+mj-lt"/>
              </a:rPr>
              <a:t>grants</a:t>
            </a:r>
            <a:r>
              <a:rPr lang="en-GB" b="0" i="1" dirty="0">
                <a:latin typeface="+mj-lt"/>
              </a:rPr>
              <a:t> Roles </a:t>
            </a:r>
            <a:br>
              <a:rPr lang="en-GB" b="0" i="1" dirty="0">
                <a:latin typeface="+mj-lt"/>
              </a:rPr>
            </a:br>
            <a:r>
              <a:rPr lang="en-GB" b="0" dirty="0">
                <a:latin typeface="+mj-lt"/>
              </a:rPr>
              <a:t>to </a:t>
            </a:r>
            <a:r>
              <a:rPr lang="en-GB" b="0" i="1" dirty="0">
                <a:latin typeface="+mj-lt"/>
              </a:rPr>
              <a:t>Users </a:t>
            </a:r>
            <a:r>
              <a:rPr lang="en-GB" b="0" dirty="0">
                <a:latin typeface="+mj-lt"/>
              </a:rPr>
              <a:t>and</a:t>
            </a:r>
            <a:r>
              <a:rPr lang="en-GB" b="0" i="1" dirty="0">
                <a:latin typeface="+mj-lt"/>
              </a:rPr>
              <a:t> </a:t>
            </a:r>
            <a:r>
              <a:rPr lang="en-GB" b="0" i="1" dirty="0" err="1">
                <a:latin typeface="+mj-lt"/>
              </a:rPr>
              <a:t>ServiceAccounts</a:t>
            </a:r>
            <a:r>
              <a:rPr lang="en-GB" b="0" i="1" dirty="0">
                <a:latin typeface="+mj-lt"/>
              </a:rPr>
              <a:t> </a:t>
            </a:r>
          </a:p>
        </p:txBody>
      </p:sp>
      <p:pic>
        <p:nvPicPr>
          <p:cNvPr id="8" name="Graphic 7">
            <a:extLst>
              <a:ext uri="{FF2B5EF4-FFF2-40B4-BE49-F238E27FC236}">
                <a16:creationId xmlns:a16="http://schemas.microsoft.com/office/drawing/2014/main" id="{558BF0C5-3493-47F0-9039-F45190E72F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82182" y="1072177"/>
            <a:ext cx="533228" cy="609404"/>
          </a:xfrm>
          <a:prstGeom prst="rect">
            <a:avLst/>
          </a:prstGeom>
        </p:spPr>
      </p:pic>
      <p:pic>
        <p:nvPicPr>
          <p:cNvPr id="17" name="Graphic 16">
            <a:extLst>
              <a:ext uri="{FF2B5EF4-FFF2-40B4-BE49-F238E27FC236}">
                <a16:creationId xmlns:a16="http://schemas.microsoft.com/office/drawing/2014/main" id="{CC4B8FE3-0AC0-4420-B935-B43E57BB8E0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16268" y="1070899"/>
            <a:ext cx="761755" cy="609404"/>
          </a:xfrm>
          <a:prstGeom prst="rect">
            <a:avLst/>
          </a:prstGeom>
        </p:spPr>
      </p:pic>
      <p:sp>
        <p:nvSpPr>
          <p:cNvPr id="27" name="TextBox 26">
            <a:extLst>
              <a:ext uri="{FF2B5EF4-FFF2-40B4-BE49-F238E27FC236}">
                <a16:creationId xmlns:a16="http://schemas.microsoft.com/office/drawing/2014/main" id="{4F63C726-B501-4978-9C98-F7C891A97FB1}"/>
              </a:ext>
            </a:extLst>
          </p:cNvPr>
          <p:cNvSpPr txBox="1"/>
          <p:nvPr/>
        </p:nvSpPr>
        <p:spPr>
          <a:xfrm>
            <a:off x="9258554" y="784869"/>
            <a:ext cx="407163" cy="246221"/>
          </a:xfrm>
          <a:prstGeom prst="rect">
            <a:avLst/>
          </a:prstGeom>
        </p:spPr>
        <p:txBody>
          <a:bodyPr wrap="none" lIns="0" tIns="0" rIns="0" bIns="0" rtlCol="0" anchor="t" anchorCtr="0">
            <a:spAutoFit/>
          </a:bodyPr>
          <a:lstStyle/>
          <a:p>
            <a:r>
              <a:rPr lang="en-GB" sz="1600" dirty="0"/>
              <a:t>User</a:t>
            </a:r>
          </a:p>
        </p:txBody>
      </p:sp>
      <p:sp>
        <p:nvSpPr>
          <p:cNvPr id="28" name="TextBox 27">
            <a:extLst>
              <a:ext uri="{FF2B5EF4-FFF2-40B4-BE49-F238E27FC236}">
                <a16:creationId xmlns:a16="http://schemas.microsoft.com/office/drawing/2014/main" id="{868272C3-33FE-42FC-8519-D82FDF9EDFD5}"/>
              </a:ext>
            </a:extLst>
          </p:cNvPr>
          <p:cNvSpPr txBox="1"/>
          <p:nvPr/>
        </p:nvSpPr>
        <p:spPr>
          <a:xfrm>
            <a:off x="10256155" y="784869"/>
            <a:ext cx="1388393" cy="246221"/>
          </a:xfrm>
          <a:prstGeom prst="rect">
            <a:avLst/>
          </a:prstGeom>
        </p:spPr>
        <p:txBody>
          <a:bodyPr wrap="none" lIns="0" tIns="0" rIns="0" bIns="0" rtlCol="0" anchor="t" anchorCtr="0">
            <a:spAutoFit/>
          </a:bodyPr>
          <a:lstStyle/>
          <a:p>
            <a:r>
              <a:rPr lang="en-GB" sz="1600" dirty="0" err="1"/>
              <a:t>ServiceAccount</a:t>
            </a:r>
            <a:endParaRPr lang="en-GB" sz="1600" dirty="0"/>
          </a:p>
        </p:txBody>
      </p:sp>
      <p:grpSp>
        <p:nvGrpSpPr>
          <p:cNvPr id="7" name="Group 6">
            <a:extLst>
              <a:ext uri="{FF2B5EF4-FFF2-40B4-BE49-F238E27FC236}">
                <a16:creationId xmlns:a16="http://schemas.microsoft.com/office/drawing/2014/main" id="{EC642836-5258-4136-BE03-188D089F64E5}"/>
              </a:ext>
            </a:extLst>
          </p:cNvPr>
          <p:cNvGrpSpPr/>
          <p:nvPr/>
        </p:nvGrpSpPr>
        <p:grpSpPr>
          <a:xfrm>
            <a:off x="8511088" y="3931758"/>
            <a:ext cx="3521590" cy="1610008"/>
            <a:chOff x="8511088" y="3931758"/>
            <a:chExt cx="3521590" cy="1610008"/>
          </a:xfrm>
        </p:grpSpPr>
        <p:sp>
          <p:nvSpPr>
            <p:cNvPr id="22" name="TextBox 21">
              <a:extLst>
                <a:ext uri="{FF2B5EF4-FFF2-40B4-BE49-F238E27FC236}">
                  <a16:creationId xmlns:a16="http://schemas.microsoft.com/office/drawing/2014/main" id="{7D27DA27-5883-4DA5-930B-710F601C3D90}"/>
                </a:ext>
              </a:extLst>
            </p:cNvPr>
            <p:cNvSpPr txBox="1"/>
            <p:nvPr/>
          </p:nvSpPr>
          <p:spPr>
            <a:xfrm>
              <a:off x="9182182" y="3931758"/>
              <a:ext cx="2835074" cy="717303"/>
            </a:xfrm>
            <a:prstGeom prst="rect">
              <a:avLst/>
            </a:prstGeom>
            <a:solidFill>
              <a:schemeClr val="bg1">
                <a:lumMod val="90000"/>
              </a:schemeClr>
            </a:solidFill>
          </p:spPr>
          <p:txBody>
            <a:bodyPr wrap="square" lIns="144000" tIns="0" rIns="144000" bIns="0" rtlCol="0" anchor="ctr" anchorCtr="0">
              <a:noAutofit/>
            </a:bodyPr>
            <a:lstStyle/>
            <a:p>
              <a:r>
                <a:rPr lang="en-GB" b="1" dirty="0"/>
                <a:t>get</a:t>
              </a:r>
              <a:r>
                <a:rPr lang="en-GB" dirty="0"/>
                <a:t>, </a:t>
              </a:r>
              <a:r>
                <a:rPr lang="en-GB" b="1" dirty="0"/>
                <a:t>delete</a:t>
              </a:r>
              <a:r>
                <a:rPr lang="en-GB" dirty="0"/>
                <a:t>, </a:t>
              </a:r>
              <a:r>
                <a:rPr lang="en-GB" b="1" dirty="0"/>
                <a:t>create</a:t>
              </a:r>
              <a:r>
                <a:rPr lang="en-GB" dirty="0"/>
                <a:t>, </a:t>
              </a:r>
              <a:r>
                <a:rPr lang="en-GB" b="1" dirty="0"/>
                <a:t>list</a:t>
              </a:r>
              <a:r>
                <a:rPr lang="en-GB" dirty="0"/>
                <a:t>, </a:t>
              </a:r>
              <a:r>
                <a:rPr lang="en-GB" b="1" dirty="0"/>
                <a:t>update</a:t>
              </a:r>
              <a:r>
                <a:rPr lang="en-GB" dirty="0"/>
                <a:t>, </a:t>
              </a:r>
              <a:r>
                <a:rPr lang="en-GB" b="1" dirty="0"/>
                <a:t>watch</a:t>
              </a:r>
            </a:p>
          </p:txBody>
        </p:sp>
        <p:sp>
          <p:nvSpPr>
            <p:cNvPr id="26" name="TextBox 25">
              <a:extLst>
                <a:ext uri="{FF2B5EF4-FFF2-40B4-BE49-F238E27FC236}">
                  <a16:creationId xmlns:a16="http://schemas.microsoft.com/office/drawing/2014/main" id="{E1C72B81-7BDB-4BC8-A76F-9DF23D67B903}"/>
                </a:ext>
              </a:extLst>
            </p:cNvPr>
            <p:cNvSpPr txBox="1"/>
            <p:nvPr/>
          </p:nvSpPr>
          <p:spPr>
            <a:xfrm>
              <a:off x="9182182" y="4824463"/>
              <a:ext cx="2850496" cy="717303"/>
            </a:xfrm>
            <a:prstGeom prst="rect">
              <a:avLst/>
            </a:prstGeom>
            <a:solidFill>
              <a:schemeClr val="bg1">
                <a:lumMod val="90000"/>
              </a:schemeClr>
            </a:solidFill>
          </p:spPr>
          <p:txBody>
            <a:bodyPr wrap="square" lIns="144000" tIns="0" rIns="144000" bIns="0" rtlCol="0" anchor="ctr" anchorCtr="0">
              <a:noAutofit/>
            </a:bodyPr>
            <a:lstStyle/>
            <a:p>
              <a:r>
                <a:rPr lang="en-GB" b="1" dirty="0"/>
                <a:t>pods</a:t>
              </a:r>
              <a:r>
                <a:rPr lang="en-GB" dirty="0"/>
                <a:t>, </a:t>
              </a:r>
              <a:r>
                <a:rPr lang="en-GB" b="1" dirty="0"/>
                <a:t>secrets, services</a:t>
              </a:r>
              <a:r>
                <a:rPr lang="en-GB" dirty="0"/>
                <a:t>, </a:t>
              </a:r>
            </a:p>
            <a:p>
              <a:r>
                <a:rPr lang="en-GB" b="1" dirty="0"/>
                <a:t>jobs, nodes, ingresses</a:t>
              </a:r>
            </a:p>
          </p:txBody>
        </p:sp>
        <p:sp>
          <p:nvSpPr>
            <p:cNvPr id="29" name="TextBox 28">
              <a:extLst>
                <a:ext uri="{FF2B5EF4-FFF2-40B4-BE49-F238E27FC236}">
                  <a16:creationId xmlns:a16="http://schemas.microsoft.com/office/drawing/2014/main" id="{09323BA1-8292-4DBF-8E43-9A22DD64D7EC}"/>
                </a:ext>
              </a:extLst>
            </p:cNvPr>
            <p:cNvSpPr txBox="1"/>
            <p:nvPr/>
          </p:nvSpPr>
          <p:spPr>
            <a:xfrm>
              <a:off x="8511088" y="4138555"/>
              <a:ext cx="514436" cy="276999"/>
            </a:xfrm>
            <a:prstGeom prst="rect">
              <a:avLst/>
            </a:prstGeom>
          </p:spPr>
          <p:txBody>
            <a:bodyPr wrap="none" lIns="0" tIns="0" rIns="0" bIns="0" rtlCol="0" anchor="t" anchorCtr="0">
              <a:spAutoFit/>
            </a:bodyPr>
            <a:lstStyle/>
            <a:p>
              <a:r>
                <a:rPr lang="en-GB" dirty="0"/>
                <a:t>Verb:</a:t>
              </a:r>
            </a:p>
          </p:txBody>
        </p:sp>
        <p:sp>
          <p:nvSpPr>
            <p:cNvPr id="30" name="TextBox 29">
              <a:extLst>
                <a:ext uri="{FF2B5EF4-FFF2-40B4-BE49-F238E27FC236}">
                  <a16:creationId xmlns:a16="http://schemas.microsoft.com/office/drawing/2014/main" id="{B58A0176-3647-4CBC-84F3-6ED4281D14C5}"/>
                </a:ext>
              </a:extLst>
            </p:cNvPr>
            <p:cNvSpPr txBox="1"/>
            <p:nvPr/>
          </p:nvSpPr>
          <p:spPr>
            <a:xfrm>
              <a:off x="8511088" y="5017279"/>
              <a:ext cx="389530" cy="276999"/>
            </a:xfrm>
            <a:prstGeom prst="rect">
              <a:avLst/>
            </a:prstGeom>
          </p:spPr>
          <p:txBody>
            <a:bodyPr wrap="none" lIns="0" tIns="0" rIns="0" bIns="0" rtlCol="0" anchor="t" anchorCtr="0">
              <a:spAutoFit/>
            </a:bodyPr>
            <a:lstStyle/>
            <a:p>
              <a:r>
                <a:rPr lang="en-GB" dirty="0"/>
                <a:t>API:</a:t>
              </a:r>
            </a:p>
          </p:txBody>
        </p:sp>
      </p:grpSp>
      <p:grpSp>
        <p:nvGrpSpPr>
          <p:cNvPr id="2" name="Group 1">
            <a:extLst>
              <a:ext uri="{FF2B5EF4-FFF2-40B4-BE49-F238E27FC236}">
                <a16:creationId xmlns:a16="http://schemas.microsoft.com/office/drawing/2014/main" id="{D201CC72-B7B4-489F-A381-08E51FBC6A80}"/>
              </a:ext>
            </a:extLst>
          </p:cNvPr>
          <p:cNvGrpSpPr/>
          <p:nvPr/>
        </p:nvGrpSpPr>
        <p:grpSpPr>
          <a:xfrm>
            <a:off x="8467720" y="1781034"/>
            <a:ext cx="3564958" cy="1948613"/>
            <a:chOff x="8467720" y="1781034"/>
            <a:chExt cx="3564958" cy="1948613"/>
          </a:xfrm>
        </p:grpSpPr>
        <p:sp>
          <p:nvSpPr>
            <p:cNvPr id="24" name="TextBox 23">
              <a:extLst>
                <a:ext uri="{FF2B5EF4-FFF2-40B4-BE49-F238E27FC236}">
                  <a16:creationId xmlns:a16="http://schemas.microsoft.com/office/drawing/2014/main" id="{6139CCD9-4247-4C59-81F4-9941FE3A4AA4}"/>
                </a:ext>
              </a:extLst>
            </p:cNvPr>
            <p:cNvSpPr txBox="1"/>
            <p:nvPr/>
          </p:nvSpPr>
          <p:spPr>
            <a:xfrm>
              <a:off x="8467720" y="2304903"/>
              <a:ext cx="3564958" cy="1424744"/>
            </a:xfrm>
            <a:prstGeom prst="rect">
              <a:avLst/>
            </a:prstGeom>
            <a:solidFill>
              <a:schemeClr val="bg1">
                <a:lumMod val="10000"/>
              </a:schemeClr>
            </a:solidFill>
          </p:spPr>
          <p:txBody>
            <a:bodyPr wrap="square" lIns="72000" tIns="72000" rIns="72000" bIns="72000" rtlCol="0" anchor="ctr" anchorCtr="0">
              <a:noAutofit/>
            </a:bodyPr>
            <a:lstStyle/>
            <a:p>
              <a:r>
                <a:rPr lang="en-GB" sz="1400" dirty="0">
                  <a:solidFill>
                    <a:srgbClr val="92D050"/>
                  </a:solidFill>
                  <a:latin typeface="Consolas" panose="020B0609020204030204" pitchFamily="49" charset="0"/>
                </a:rPr>
                <a:t>kind: Role</a:t>
              </a:r>
            </a:p>
            <a:p>
              <a:r>
                <a:rPr lang="en-GB" sz="1400" dirty="0">
                  <a:solidFill>
                    <a:srgbClr val="92D050"/>
                  </a:solidFill>
                  <a:latin typeface="Consolas" panose="020B0609020204030204" pitchFamily="49" charset="0"/>
                </a:rPr>
                <a:t>name: pod-reader</a:t>
              </a:r>
            </a:p>
            <a:p>
              <a:r>
                <a:rPr lang="en-GB" sz="1400" dirty="0">
                  <a:solidFill>
                    <a:srgbClr val="92D050"/>
                  </a:solidFill>
                  <a:latin typeface="Consolas" panose="020B0609020204030204" pitchFamily="49" charset="0"/>
                </a:rPr>
                <a:t>rules:</a:t>
              </a:r>
            </a:p>
            <a:p>
              <a:r>
                <a:rPr lang="en-GB" sz="1400" dirty="0">
                  <a:solidFill>
                    <a:srgbClr val="92D050"/>
                  </a:solidFill>
                  <a:latin typeface="Consolas" panose="020B0609020204030204" pitchFamily="49" charset="0"/>
                </a:rPr>
                <a:t>resources: ["pods"]</a:t>
              </a:r>
            </a:p>
            <a:p>
              <a:r>
                <a:rPr lang="en-GB" sz="1400" dirty="0">
                  <a:solidFill>
                    <a:srgbClr val="92D050"/>
                  </a:solidFill>
                  <a:latin typeface="Consolas" panose="020B0609020204030204" pitchFamily="49" charset="0"/>
                </a:rPr>
                <a:t>  verbs: ["get", "watch", "list"]</a:t>
              </a:r>
            </a:p>
          </p:txBody>
        </p:sp>
        <p:pic>
          <p:nvPicPr>
            <p:cNvPr id="20" name="Graphic 19">
              <a:extLst>
                <a:ext uri="{FF2B5EF4-FFF2-40B4-BE49-F238E27FC236}">
                  <a16:creationId xmlns:a16="http://schemas.microsoft.com/office/drawing/2014/main" id="{A2147880-4DEC-4659-BC2F-3033417679A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82010" y="2348224"/>
              <a:ext cx="631539" cy="561368"/>
            </a:xfrm>
            <a:prstGeom prst="rect">
              <a:avLst/>
            </a:prstGeom>
          </p:spPr>
        </p:pic>
        <p:sp>
          <p:nvSpPr>
            <p:cNvPr id="31" name="Arrow: Down 30">
              <a:extLst>
                <a:ext uri="{FF2B5EF4-FFF2-40B4-BE49-F238E27FC236}">
                  <a16:creationId xmlns:a16="http://schemas.microsoft.com/office/drawing/2014/main" id="{AC4DE77D-E4F2-4972-97DE-08080447285F}"/>
                </a:ext>
              </a:extLst>
            </p:cNvPr>
            <p:cNvSpPr/>
            <p:nvPr/>
          </p:nvSpPr>
          <p:spPr>
            <a:xfrm>
              <a:off x="10029381" y="2102792"/>
              <a:ext cx="349287" cy="414738"/>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2" name="TextBox 31">
              <a:extLst>
                <a:ext uri="{FF2B5EF4-FFF2-40B4-BE49-F238E27FC236}">
                  <a16:creationId xmlns:a16="http://schemas.microsoft.com/office/drawing/2014/main" id="{956C76F9-977B-4576-9EA7-1E28DA7D173F}"/>
                </a:ext>
              </a:extLst>
            </p:cNvPr>
            <p:cNvSpPr txBox="1"/>
            <p:nvPr/>
          </p:nvSpPr>
          <p:spPr>
            <a:xfrm>
              <a:off x="9594209" y="1781034"/>
              <a:ext cx="1219629" cy="276999"/>
            </a:xfrm>
            <a:prstGeom prst="rect">
              <a:avLst/>
            </a:prstGeom>
          </p:spPr>
          <p:txBody>
            <a:bodyPr wrap="none" lIns="0" tIns="0" rIns="0" bIns="0" rtlCol="0" anchor="t" anchorCtr="0">
              <a:spAutoFit/>
            </a:bodyPr>
            <a:lstStyle/>
            <a:p>
              <a:r>
                <a:rPr lang="en-GB" dirty="0" err="1"/>
                <a:t>RoleBinding</a:t>
              </a:r>
              <a:endParaRPr lang="en-GB" dirty="0"/>
            </a:p>
          </p:txBody>
        </p:sp>
      </p:grpSp>
      <p:sp>
        <p:nvSpPr>
          <p:cNvPr id="33" name="TextBox 32">
            <a:extLst>
              <a:ext uri="{FF2B5EF4-FFF2-40B4-BE49-F238E27FC236}">
                <a16:creationId xmlns:a16="http://schemas.microsoft.com/office/drawing/2014/main" id="{E1804AE8-AA85-4326-B547-C492D3633BF1}"/>
              </a:ext>
            </a:extLst>
          </p:cNvPr>
          <p:cNvSpPr txBox="1"/>
          <p:nvPr/>
        </p:nvSpPr>
        <p:spPr>
          <a:xfrm>
            <a:off x="5065458" y="3954773"/>
            <a:ext cx="3164066" cy="1530401"/>
          </a:xfrm>
          <a:prstGeom prst="rect">
            <a:avLst/>
          </a:prstGeom>
          <a:solidFill>
            <a:schemeClr val="bg2"/>
          </a:solidFill>
          <a:ln w="28575">
            <a:solidFill>
              <a:srgbClr val="C00000"/>
            </a:solidFill>
          </a:ln>
        </p:spPr>
        <p:txBody>
          <a:bodyPr wrap="square" lIns="72000" tIns="72000" rIns="72000" bIns="72000" rtlCol="0" anchor="t" anchorCtr="0">
            <a:spAutoFit/>
          </a:bodyPr>
          <a:lstStyle>
            <a:defPPr>
              <a:defRPr lang="en-US"/>
            </a:defPPr>
            <a:lvl1pPr>
              <a:defRPr i="1"/>
            </a:lvl1pPr>
          </a:lstStyle>
          <a:p>
            <a:r>
              <a:rPr lang="en-GB" i="0" dirty="0">
                <a:solidFill>
                  <a:schemeClr val="tx1">
                    <a:lumMod val="75000"/>
                    <a:lumOff val="25000"/>
                  </a:schemeClr>
                </a:solidFill>
              </a:rPr>
              <a:t>Kubernetes has many authentication and authorization schemes. </a:t>
            </a:r>
            <a:br>
              <a:rPr lang="en-GB" i="0" dirty="0">
                <a:solidFill>
                  <a:schemeClr val="tx1">
                    <a:lumMod val="75000"/>
                    <a:lumOff val="25000"/>
                  </a:schemeClr>
                </a:solidFill>
              </a:rPr>
            </a:br>
            <a:r>
              <a:rPr lang="en-GB" i="0" dirty="0">
                <a:solidFill>
                  <a:schemeClr val="tx1">
                    <a:lumMod val="75000"/>
                    <a:lumOff val="25000"/>
                  </a:schemeClr>
                </a:solidFill>
              </a:rPr>
              <a:t>This complex area is deemed out of scope for this guide</a:t>
            </a:r>
          </a:p>
        </p:txBody>
      </p:sp>
      <p:pic>
        <p:nvPicPr>
          <p:cNvPr id="3" name="Graphic 2" descr="Warning">
            <a:extLst>
              <a:ext uri="{FF2B5EF4-FFF2-40B4-BE49-F238E27FC236}">
                <a16:creationId xmlns:a16="http://schemas.microsoft.com/office/drawing/2014/main" id="{1C7EC0BF-A59C-4561-8AEC-672961D3ACA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43997" y="4052793"/>
            <a:ext cx="458011" cy="458011"/>
          </a:xfrm>
          <a:prstGeom prst="rect">
            <a:avLst/>
          </a:prstGeom>
        </p:spPr>
      </p:pic>
    </p:spTree>
    <p:extLst>
      <p:ext uri="{BB962C8B-B14F-4D97-AF65-F5344CB8AC3E}">
        <p14:creationId xmlns:p14="http://schemas.microsoft.com/office/powerpoint/2010/main" val="34137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7C15362-0BF8-4780-B8BE-048A188EAFCD}"/>
              </a:ext>
            </a:extLst>
          </p:cNvPr>
          <p:cNvSpPr/>
          <p:nvPr/>
        </p:nvSpPr>
        <p:spPr>
          <a:xfrm>
            <a:off x="250865" y="180142"/>
            <a:ext cx="3040380" cy="4462760"/>
          </a:xfrm>
          <a:prstGeom prst="rect">
            <a:avLst/>
          </a:prstGeom>
        </p:spPr>
        <p:txBody>
          <a:bodyPr wrap="square">
            <a:spAutoFit/>
          </a:bodyPr>
          <a:lstStyle/>
          <a:p>
            <a:r>
              <a:rPr lang="en-GB" sz="1600" b="1" dirty="0">
                <a:solidFill>
                  <a:srgbClr val="4DB0FF"/>
                </a:solidFill>
                <a:hlinkClick r:id="rId2" action="ppaction://hlinksldjump"/>
              </a:rPr>
              <a:t>Introduction To Kubernetes</a:t>
            </a:r>
            <a:endParaRPr lang="en-GB" sz="1600" b="1" dirty="0">
              <a:solidFill>
                <a:srgbClr val="4DB0FF"/>
              </a:solidFill>
            </a:endParaRPr>
          </a:p>
          <a:p>
            <a:r>
              <a:rPr lang="en-GB" sz="1050" dirty="0">
                <a:cs typeface="Segoe UI" panose="020B0502040204020203" pitchFamily="34" charset="0"/>
              </a:rPr>
              <a:t>What is Cloud Native?</a:t>
            </a:r>
          </a:p>
          <a:p>
            <a:r>
              <a:rPr lang="en-GB" sz="1050" dirty="0">
                <a:solidFill>
                  <a:srgbClr val="FFFFFF"/>
                </a:solidFill>
                <a:cs typeface="Segoe UI" panose="020B0502040204020203" pitchFamily="34" charset="0"/>
              </a:rPr>
              <a:t>The need for orchestration</a:t>
            </a:r>
          </a:p>
          <a:p>
            <a:r>
              <a:rPr lang="en-US" sz="1050" dirty="0">
                <a:solidFill>
                  <a:srgbClr val="FFFFFF"/>
                </a:solidFill>
                <a:cs typeface="Segoe UI" panose="020B0502040204020203" pitchFamily="34" charset="0"/>
              </a:rPr>
              <a:t>Kubernetes: the industry leading orchestrator</a:t>
            </a:r>
          </a:p>
          <a:p>
            <a:r>
              <a:rPr lang="en-US" sz="1050" dirty="0">
                <a:solidFill>
                  <a:srgbClr val="FFFFFF"/>
                </a:solidFill>
                <a:cs typeface="Segoe UI" panose="020B0502040204020203" pitchFamily="34" charset="0"/>
              </a:rPr>
              <a:t>The elements of orchestration</a:t>
            </a:r>
          </a:p>
          <a:p>
            <a:r>
              <a:rPr lang="en-GB" sz="1050" dirty="0">
                <a:cs typeface="Segoe UI" panose="020B0502040204020203" pitchFamily="34" charset="0"/>
              </a:rPr>
              <a:t>Why Choose Kubernetes?</a:t>
            </a:r>
          </a:p>
          <a:p>
            <a:r>
              <a:rPr lang="en-GB" sz="1050" dirty="0">
                <a:cs typeface="Segoe UI" panose="020B0502040204020203" pitchFamily="34" charset="0"/>
              </a:rPr>
              <a:t>Kubernetes – A Modern Orchestrator </a:t>
            </a:r>
          </a:p>
          <a:p>
            <a:r>
              <a:rPr lang="en-GB" sz="1050" dirty="0">
                <a:cs typeface="Segoe UI" panose="020B0502040204020203" pitchFamily="34" charset="0"/>
              </a:rPr>
              <a:t>Core Concepts and Terms</a:t>
            </a:r>
          </a:p>
          <a:p>
            <a:r>
              <a:rPr lang="en-GB" sz="1050" dirty="0">
                <a:cs typeface="Segoe UI" panose="020B0502040204020203" pitchFamily="34" charset="0"/>
              </a:rPr>
              <a:t>Simplified Architecture</a:t>
            </a:r>
          </a:p>
          <a:p>
            <a:r>
              <a:rPr lang="en-GB" sz="1050" dirty="0">
                <a:cs typeface="Segoe UI" panose="020B0502040204020203" pitchFamily="34" charset="0"/>
              </a:rPr>
              <a:t>Internal Architecture</a:t>
            </a:r>
          </a:p>
          <a:p>
            <a:r>
              <a:rPr lang="en-GB" sz="1050" dirty="0">
                <a:cs typeface="Segoe UI" panose="020B0502040204020203" pitchFamily="34" charset="0"/>
              </a:rPr>
              <a:t>Highly Extensible</a:t>
            </a:r>
          </a:p>
          <a:p>
            <a:endParaRPr lang="en-GB" sz="1050" dirty="0">
              <a:cs typeface="Segoe UI" panose="020B0502040204020203" pitchFamily="34" charset="0"/>
            </a:endParaRPr>
          </a:p>
          <a:p>
            <a:r>
              <a:rPr lang="en-GB" sz="1600" b="1" dirty="0">
                <a:solidFill>
                  <a:srgbClr val="4DB0FF"/>
                </a:solidFill>
                <a:hlinkClick r:id="rId3" action="ppaction://hlinksldjump"/>
              </a:rPr>
              <a:t>Core Components</a:t>
            </a:r>
            <a:endParaRPr lang="en-GB" sz="1600" b="1" dirty="0">
              <a:solidFill>
                <a:srgbClr val="4DB0FF"/>
              </a:solidFill>
            </a:endParaRPr>
          </a:p>
          <a:p>
            <a:r>
              <a:rPr lang="en-GB" sz="1050" dirty="0"/>
              <a:t>Pods</a:t>
            </a:r>
          </a:p>
          <a:p>
            <a:r>
              <a:rPr lang="en-GB" sz="1050" dirty="0"/>
              <a:t>Deployments &amp; Replica Sets</a:t>
            </a:r>
          </a:p>
          <a:p>
            <a:r>
              <a:rPr lang="en-GB" sz="1050" dirty="0"/>
              <a:t>Services</a:t>
            </a:r>
          </a:p>
          <a:p>
            <a:r>
              <a:rPr lang="en-GB" sz="1050" dirty="0"/>
              <a:t>Services – Illustrated</a:t>
            </a:r>
          </a:p>
          <a:p>
            <a:r>
              <a:rPr lang="en-GB" sz="1050" dirty="0"/>
              <a:t>DNS and Service Discovery</a:t>
            </a:r>
          </a:p>
          <a:p>
            <a:r>
              <a:rPr lang="en-GB" sz="1050" dirty="0"/>
              <a:t>Data Volumes &amp; Mounts</a:t>
            </a:r>
          </a:p>
          <a:p>
            <a:r>
              <a:rPr lang="en-GB" sz="1050" dirty="0"/>
              <a:t>Persistent Volumes</a:t>
            </a:r>
          </a:p>
          <a:p>
            <a:r>
              <a:rPr lang="en-GB" sz="1050" dirty="0"/>
              <a:t>Stateful Sets</a:t>
            </a:r>
          </a:p>
          <a:p>
            <a:r>
              <a:rPr lang="en-GB" sz="1050" dirty="0"/>
              <a:t>Daemon Sets</a:t>
            </a:r>
          </a:p>
          <a:p>
            <a:r>
              <a:rPr lang="en-GB" sz="1050" dirty="0"/>
              <a:t>Jobs &amp; </a:t>
            </a:r>
            <a:r>
              <a:rPr lang="en-GB" sz="1050" dirty="0" err="1"/>
              <a:t>CronJobs</a:t>
            </a:r>
            <a:endParaRPr lang="en-GB" sz="1050" dirty="0"/>
          </a:p>
          <a:p>
            <a:r>
              <a:rPr lang="en-GB" sz="1050" dirty="0"/>
              <a:t>Namespaces</a:t>
            </a:r>
          </a:p>
          <a:p>
            <a:r>
              <a:rPr lang="en-GB" sz="1050" dirty="0"/>
              <a:t>Role Based Access Control (RBAC)</a:t>
            </a:r>
          </a:p>
          <a:p>
            <a:r>
              <a:rPr lang="en-GB" sz="1050" dirty="0"/>
              <a:t>Putting It All Together</a:t>
            </a:r>
          </a:p>
        </p:txBody>
      </p:sp>
      <p:sp>
        <p:nvSpPr>
          <p:cNvPr id="13" name="Rectangle 12">
            <a:extLst>
              <a:ext uri="{FF2B5EF4-FFF2-40B4-BE49-F238E27FC236}">
                <a16:creationId xmlns:a16="http://schemas.microsoft.com/office/drawing/2014/main" id="{1C9D7595-92AE-48B0-A616-E70DE759DDF3}"/>
              </a:ext>
            </a:extLst>
          </p:cNvPr>
          <p:cNvSpPr/>
          <p:nvPr/>
        </p:nvSpPr>
        <p:spPr>
          <a:xfrm>
            <a:off x="7353300" y="180142"/>
            <a:ext cx="3040380" cy="3416320"/>
          </a:xfrm>
          <a:prstGeom prst="rect">
            <a:avLst/>
          </a:prstGeom>
        </p:spPr>
        <p:txBody>
          <a:bodyPr wrap="square">
            <a:spAutoFit/>
          </a:bodyPr>
          <a:lstStyle/>
          <a:p>
            <a:r>
              <a:rPr lang="en-GB" sz="1600" b="1" dirty="0">
                <a:solidFill>
                  <a:srgbClr val="4DB0FF"/>
                </a:solidFill>
                <a:hlinkClick r:id="rId4" action="ppaction://hlinksldjump"/>
              </a:rPr>
              <a:t>DevOps</a:t>
            </a:r>
            <a:endParaRPr lang="en-GB" sz="1600" b="1" dirty="0">
              <a:solidFill>
                <a:srgbClr val="4DB0FF"/>
              </a:solidFill>
            </a:endParaRPr>
          </a:p>
          <a:p>
            <a:r>
              <a:rPr lang="en-GB" sz="1050" dirty="0"/>
              <a:t>Modern Infrastructure</a:t>
            </a:r>
          </a:p>
          <a:p>
            <a:r>
              <a:rPr lang="en-US" sz="1050" dirty="0"/>
              <a:t>DevOps Containers Lifecycle Loop</a:t>
            </a:r>
          </a:p>
          <a:p>
            <a:r>
              <a:rPr lang="fr-FR" sz="1050" dirty="0">
                <a:solidFill>
                  <a:srgbClr val="FFFFFF"/>
                </a:solidFill>
              </a:rPr>
              <a:t>Cluster Isolation Patterns: Physical Isolation</a:t>
            </a:r>
            <a:endParaRPr lang="en-GB" sz="1050" dirty="0">
              <a:solidFill>
                <a:srgbClr val="FFFFFF"/>
              </a:solidFill>
            </a:endParaRPr>
          </a:p>
          <a:p>
            <a:r>
              <a:rPr lang="en-GB" sz="1050" spc="-50" dirty="0">
                <a:ln w="3175">
                  <a:noFill/>
                </a:ln>
                <a:solidFill>
                  <a:srgbClr val="FFFFFF"/>
                </a:solidFill>
                <a:cs typeface="Segoe UI" pitchFamily="34" charset="0"/>
              </a:rPr>
              <a:t>Cluster Isolation Patterns: </a:t>
            </a:r>
            <a:r>
              <a:rPr lang="en-US" sz="1050" spc="-50" dirty="0">
                <a:ln w="3175">
                  <a:noFill/>
                </a:ln>
                <a:solidFill>
                  <a:srgbClr val="FFFFFF"/>
                </a:solidFill>
                <a:cs typeface="Segoe UI" pitchFamily="34" charset="0"/>
              </a:rPr>
              <a:t>Logical Isolation</a:t>
            </a:r>
            <a:endParaRPr lang="en-GB" sz="1050" dirty="0">
              <a:solidFill>
                <a:srgbClr val="FFFFFF"/>
              </a:solidFill>
            </a:endParaRPr>
          </a:p>
          <a:p>
            <a:r>
              <a:rPr lang="en-GB" sz="1050" dirty="0"/>
              <a:t>Helm Introduction</a:t>
            </a:r>
          </a:p>
          <a:p>
            <a:r>
              <a:rPr lang="en-GB" sz="1050" dirty="0"/>
              <a:t>Helm – The Basics</a:t>
            </a:r>
          </a:p>
          <a:p>
            <a:endParaRPr lang="en-GB" sz="1050" dirty="0"/>
          </a:p>
          <a:p>
            <a:r>
              <a:rPr lang="en-GB" sz="1600" b="1" dirty="0">
                <a:solidFill>
                  <a:srgbClr val="4DB0FF"/>
                </a:solidFill>
                <a:hlinkClick r:id="rId5" action="ppaction://hlinksldjump"/>
              </a:rPr>
              <a:t>Azure Kubernetes Service</a:t>
            </a:r>
            <a:endParaRPr lang="en-GB" sz="1600" b="1" dirty="0">
              <a:solidFill>
                <a:srgbClr val="4DB0FF"/>
              </a:solidFill>
            </a:endParaRPr>
          </a:p>
          <a:p>
            <a:r>
              <a:rPr lang="en-GB" sz="1050" dirty="0"/>
              <a:t>Managed Kubernetes on Azure – AKS</a:t>
            </a:r>
          </a:p>
          <a:p>
            <a:r>
              <a:rPr lang="en-GB" sz="1050" dirty="0"/>
              <a:t>AKS Virtual Nodes</a:t>
            </a:r>
          </a:p>
          <a:p>
            <a:r>
              <a:rPr lang="en-GB" sz="1050" dirty="0"/>
              <a:t>AKS Networking Models</a:t>
            </a:r>
          </a:p>
          <a:p>
            <a:r>
              <a:rPr lang="en-US" sz="1050" dirty="0"/>
              <a:t>AKS Advanced Networking</a:t>
            </a:r>
          </a:p>
          <a:p>
            <a:r>
              <a:rPr lang="en-GB" sz="1050" dirty="0"/>
              <a:t>Azure Active Directory</a:t>
            </a:r>
          </a:p>
          <a:p>
            <a:r>
              <a:rPr lang="en-GB" sz="1050" dirty="0"/>
              <a:t>‘HTTP application routing’ Add-On</a:t>
            </a:r>
          </a:p>
          <a:p>
            <a:r>
              <a:rPr lang="en-GB" sz="1050" dirty="0"/>
              <a:t>‘Monitoring’ Add-On</a:t>
            </a:r>
          </a:p>
          <a:p>
            <a:r>
              <a:rPr lang="en-GB" sz="1050" dirty="0"/>
              <a:t>Azure </a:t>
            </a:r>
            <a:r>
              <a:rPr lang="en-GB" sz="1050"/>
              <a:t>DevSpaces</a:t>
            </a:r>
            <a:endParaRPr lang="en-GB" sz="1050" dirty="0"/>
          </a:p>
          <a:p>
            <a:endParaRPr lang="en-GB" sz="1050" dirty="0"/>
          </a:p>
          <a:p>
            <a:r>
              <a:rPr lang="en-GB" sz="1600" b="1" dirty="0">
                <a:solidFill>
                  <a:srgbClr val="4DB0FF"/>
                </a:solidFill>
                <a:hlinkClick r:id="rId6" action="ppaction://hlinksldjump"/>
              </a:rPr>
              <a:t>Additional Resources</a:t>
            </a:r>
            <a:endParaRPr lang="en-GB" sz="1600" b="1" dirty="0">
              <a:solidFill>
                <a:srgbClr val="4DB0FF"/>
              </a:solidFill>
            </a:endParaRPr>
          </a:p>
        </p:txBody>
      </p:sp>
      <p:sp>
        <p:nvSpPr>
          <p:cNvPr id="14" name="TextBox 13">
            <a:extLst>
              <a:ext uri="{FF2B5EF4-FFF2-40B4-BE49-F238E27FC236}">
                <a16:creationId xmlns:a16="http://schemas.microsoft.com/office/drawing/2014/main" id="{1E3BF611-AFD5-4089-B9EF-6B6DD935715A}"/>
              </a:ext>
            </a:extLst>
          </p:cNvPr>
          <p:cNvSpPr txBox="1"/>
          <p:nvPr/>
        </p:nvSpPr>
        <p:spPr>
          <a:xfrm rot="5400000">
            <a:off x="8427887" y="2969150"/>
            <a:ext cx="6491905" cy="830997"/>
          </a:xfrm>
          <a:prstGeom prst="rect">
            <a:avLst/>
          </a:prstGeom>
        </p:spPr>
        <p:txBody>
          <a:bodyPr wrap="none" lIns="0" tIns="0" rIns="0" bIns="0" rtlCol="0" anchor="t" anchorCtr="0">
            <a:spAutoFit/>
          </a:bodyPr>
          <a:lstStyle/>
          <a:p>
            <a:r>
              <a:rPr lang="en-GB" sz="5400" dirty="0">
                <a:solidFill>
                  <a:schemeClr val="bg2">
                    <a:lumMod val="50000"/>
                  </a:schemeClr>
                </a:solidFill>
              </a:rPr>
              <a:t>TABLE OF CONTENTS</a:t>
            </a:r>
          </a:p>
        </p:txBody>
      </p:sp>
      <p:sp>
        <p:nvSpPr>
          <p:cNvPr id="15" name="Rectangle 14">
            <a:extLst>
              <a:ext uri="{FF2B5EF4-FFF2-40B4-BE49-F238E27FC236}">
                <a16:creationId xmlns:a16="http://schemas.microsoft.com/office/drawing/2014/main" id="{A6D55E10-D41A-4EE4-B5DF-8CB90EEB0266}"/>
              </a:ext>
            </a:extLst>
          </p:cNvPr>
          <p:cNvSpPr/>
          <p:nvPr/>
        </p:nvSpPr>
        <p:spPr>
          <a:xfrm>
            <a:off x="3825174" y="180142"/>
            <a:ext cx="3040380" cy="6886501"/>
          </a:xfrm>
          <a:prstGeom prst="rect">
            <a:avLst/>
          </a:prstGeom>
        </p:spPr>
        <p:txBody>
          <a:bodyPr wrap="square">
            <a:spAutoFit/>
          </a:bodyPr>
          <a:lstStyle/>
          <a:p>
            <a:r>
              <a:rPr lang="en-GB" sz="1600" b="1" dirty="0">
                <a:solidFill>
                  <a:srgbClr val="4DB0FF"/>
                </a:solidFill>
                <a:hlinkClick r:id="rId7" action="ppaction://hlinksldjump"/>
              </a:rPr>
              <a:t>Using Kubernetes</a:t>
            </a:r>
            <a:endParaRPr lang="en-GB" sz="1600" b="1" dirty="0">
              <a:solidFill>
                <a:srgbClr val="4DB0FF"/>
              </a:solidFill>
            </a:endParaRPr>
          </a:p>
          <a:p>
            <a:r>
              <a:rPr lang="en-GB" sz="1050" dirty="0"/>
              <a:t>Command Line - </a:t>
            </a:r>
            <a:r>
              <a:rPr lang="en-GB" sz="1050" dirty="0" err="1"/>
              <a:t>kubectl</a:t>
            </a:r>
            <a:endParaRPr lang="en-GB" sz="1050" dirty="0"/>
          </a:p>
          <a:p>
            <a:r>
              <a:rPr lang="en-GB" sz="1050" dirty="0" err="1"/>
              <a:t>Kubectl</a:t>
            </a:r>
            <a:r>
              <a:rPr lang="en-GB" sz="1050" dirty="0"/>
              <a:t> – Common Commands</a:t>
            </a:r>
          </a:p>
          <a:p>
            <a:r>
              <a:rPr lang="en-GB" sz="1050" dirty="0"/>
              <a:t>Dashboard</a:t>
            </a:r>
          </a:p>
          <a:p>
            <a:r>
              <a:rPr lang="en-GB" sz="1050" dirty="0"/>
              <a:t>Accessing the Dashboard</a:t>
            </a:r>
          </a:p>
          <a:p>
            <a:r>
              <a:rPr lang="en-GB" sz="1050" dirty="0"/>
              <a:t>Kubernetes Object Management</a:t>
            </a:r>
          </a:p>
          <a:p>
            <a:r>
              <a:rPr lang="en-GB" sz="1050" dirty="0"/>
              <a:t>Introduction to the Declarative Model </a:t>
            </a:r>
          </a:p>
          <a:p>
            <a:r>
              <a:rPr lang="en-GB" sz="1050" dirty="0"/>
              <a:t>Idempotent Updates &amp; Desired State</a:t>
            </a:r>
          </a:p>
          <a:p>
            <a:r>
              <a:rPr lang="en-GB" sz="1050" dirty="0"/>
              <a:t>Labels &amp; Selectors</a:t>
            </a:r>
          </a:p>
          <a:p>
            <a:r>
              <a:rPr lang="en-GB" sz="1050" b="1" dirty="0">
                <a:solidFill>
                  <a:srgbClr val="4DB0FF"/>
                </a:solidFill>
              </a:rPr>
              <a:t>Configuring Basic Workloads</a:t>
            </a:r>
          </a:p>
          <a:p>
            <a:r>
              <a:rPr lang="en-GB" sz="1050" dirty="0"/>
              <a:t>Environmental Variables</a:t>
            </a:r>
          </a:p>
          <a:p>
            <a:r>
              <a:rPr lang="en-GB" sz="1050" dirty="0"/>
              <a:t>Secrets</a:t>
            </a:r>
          </a:p>
          <a:p>
            <a:r>
              <a:rPr lang="en-GB" sz="1050" dirty="0" err="1"/>
              <a:t>ConfigMaps</a:t>
            </a:r>
            <a:endParaRPr lang="en-GB" sz="1050" dirty="0"/>
          </a:p>
          <a:p>
            <a:r>
              <a:rPr lang="en-GB" sz="1050" dirty="0"/>
              <a:t>Resource Management</a:t>
            </a:r>
          </a:p>
          <a:p>
            <a:r>
              <a:rPr lang="en-GB" sz="1050" dirty="0"/>
              <a:t>Liveness &amp; Readiness Probes</a:t>
            </a:r>
          </a:p>
          <a:p>
            <a:r>
              <a:rPr lang="en-GB" sz="1050" dirty="0"/>
              <a:t>Commands &amp; Arguments</a:t>
            </a:r>
          </a:p>
          <a:p>
            <a:endParaRPr lang="en-GB" sz="1050" dirty="0"/>
          </a:p>
          <a:p>
            <a:r>
              <a:rPr lang="en-GB" sz="1600" b="1" dirty="0">
                <a:solidFill>
                  <a:srgbClr val="4DB0FF"/>
                </a:solidFill>
                <a:hlinkClick r:id="rId8" action="ppaction://hlinksldjump"/>
              </a:rPr>
              <a:t>Beyond The Basics</a:t>
            </a:r>
            <a:endParaRPr lang="en-GB" sz="1600" b="1" dirty="0">
              <a:solidFill>
                <a:srgbClr val="4DB0FF"/>
              </a:solidFill>
            </a:endParaRPr>
          </a:p>
          <a:p>
            <a:r>
              <a:rPr lang="en-GB" sz="1050" dirty="0"/>
              <a:t>Service Mesh</a:t>
            </a:r>
          </a:p>
          <a:p>
            <a:r>
              <a:rPr lang="en-GB" sz="1050" dirty="0"/>
              <a:t>Kubernetes Ecosystem – Common Projects</a:t>
            </a:r>
          </a:p>
          <a:p>
            <a:r>
              <a:rPr lang="en-GB" sz="1050" dirty="0"/>
              <a:t>The Kubernetes API</a:t>
            </a:r>
          </a:p>
          <a:p>
            <a:r>
              <a:rPr lang="en-GB" sz="1050" b="1" dirty="0">
                <a:solidFill>
                  <a:srgbClr val="4DB0FF"/>
                </a:solidFill>
              </a:rPr>
              <a:t>Additional Network Services</a:t>
            </a:r>
          </a:p>
          <a:p>
            <a:r>
              <a:rPr lang="en-GB" sz="1050" dirty="0"/>
              <a:t>Ingress</a:t>
            </a:r>
          </a:p>
          <a:p>
            <a:r>
              <a:rPr lang="en-GB" sz="1050" dirty="0"/>
              <a:t>External DNS</a:t>
            </a:r>
          </a:p>
          <a:p>
            <a:r>
              <a:rPr lang="en-GB" sz="1050" dirty="0"/>
              <a:t>Cert Manager</a:t>
            </a:r>
          </a:p>
          <a:p>
            <a:r>
              <a:rPr lang="en-GB" sz="1050" dirty="0"/>
              <a:t>Putting It All Together </a:t>
            </a:r>
          </a:p>
          <a:p>
            <a:r>
              <a:rPr lang="en-GB" sz="1050" b="1" dirty="0">
                <a:solidFill>
                  <a:srgbClr val="4DB0FF"/>
                </a:solidFill>
              </a:rPr>
              <a:t>Debugging and Troubleshooting Workloads</a:t>
            </a:r>
          </a:p>
          <a:p>
            <a:r>
              <a:rPr lang="en-GB" sz="1050" dirty="0"/>
              <a:t>Describing Objects</a:t>
            </a:r>
          </a:p>
          <a:p>
            <a:r>
              <a:rPr lang="en-GB" sz="1050" dirty="0"/>
              <a:t>Container Logs</a:t>
            </a:r>
          </a:p>
          <a:p>
            <a:r>
              <a:rPr lang="en-GB" sz="1050" dirty="0"/>
              <a:t>Get Shell Access</a:t>
            </a:r>
          </a:p>
          <a:p>
            <a:r>
              <a:rPr lang="en-GB" sz="1050" b="1" dirty="0">
                <a:solidFill>
                  <a:srgbClr val="4DB0FF"/>
                </a:solidFill>
              </a:rPr>
              <a:t>Advanced Pod Configuration</a:t>
            </a:r>
          </a:p>
          <a:p>
            <a:r>
              <a:rPr lang="en-GB" sz="1050" dirty="0"/>
              <a:t>Deeper Dive on Manifests</a:t>
            </a:r>
          </a:p>
          <a:p>
            <a:r>
              <a:rPr lang="en-GB" sz="1050" dirty="0"/>
              <a:t>Init Containers</a:t>
            </a:r>
          </a:p>
          <a:p>
            <a:r>
              <a:rPr lang="en-GB" sz="1050" dirty="0"/>
              <a:t>Node Selector</a:t>
            </a:r>
          </a:p>
          <a:p>
            <a:r>
              <a:rPr lang="en-GB" sz="1050" dirty="0"/>
              <a:t>Affinity and Taints</a:t>
            </a:r>
          </a:p>
          <a:p>
            <a:r>
              <a:rPr lang="en-GB" sz="1050" dirty="0"/>
              <a:t>Sidecars</a:t>
            </a:r>
          </a:p>
          <a:p>
            <a:r>
              <a:rPr lang="en-GB" sz="1050" b="1" dirty="0">
                <a:solidFill>
                  <a:srgbClr val="4DB0FF"/>
                </a:solidFill>
              </a:rPr>
              <a:t>Scaling</a:t>
            </a:r>
          </a:p>
          <a:p>
            <a:r>
              <a:rPr lang="en-GB" sz="1050" dirty="0"/>
              <a:t>Manually Scaling</a:t>
            </a:r>
          </a:p>
          <a:p>
            <a:r>
              <a:rPr lang="en-GB" sz="1050" dirty="0"/>
              <a:t>Horizontal Pod </a:t>
            </a:r>
            <a:r>
              <a:rPr lang="en-GB" sz="1050" dirty="0" err="1"/>
              <a:t>Autoscaler</a:t>
            </a:r>
            <a:r>
              <a:rPr lang="en-GB" sz="1050" dirty="0"/>
              <a:t> (HPA)</a:t>
            </a:r>
          </a:p>
          <a:p>
            <a:r>
              <a:rPr lang="en-GB" sz="1050" dirty="0"/>
              <a:t>Cluster </a:t>
            </a:r>
            <a:r>
              <a:rPr lang="en-GB" sz="1050" dirty="0" err="1"/>
              <a:t>Autoscaler</a:t>
            </a:r>
            <a:r>
              <a:rPr lang="en-GB" sz="1050" dirty="0"/>
              <a:t> (CA)</a:t>
            </a:r>
          </a:p>
          <a:p>
            <a:endParaRPr lang="en-GB" sz="1050" dirty="0"/>
          </a:p>
        </p:txBody>
      </p:sp>
    </p:spTree>
    <p:extLst>
      <p:ext uri="{BB962C8B-B14F-4D97-AF65-F5344CB8AC3E}">
        <p14:creationId xmlns:p14="http://schemas.microsoft.com/office/powerpoint/2010/main" val="31734923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F82C02EF-5F57-4313-9783-6037A74A50F7}"/>
              </a:ext>
            </a:extLst>
          </p:cNvPr>
          <p:cNvSpPr/>
          <p:nvPr/>
        </p:nvSpPr>
        <p:spPr>
          <a:xfrm>
            <a:off x="4610099" y="2076450"/>
            <a:ext cx="7124700" cy="4486274"/>
          </a:xfrm>
          <a:prstGeom prst="roundRect">
            <a:avLst>
              <a:gd name="adj" fmla="val 2720"/>
            </a:avLst>
          </a:prstGeom>
          <a:solidFill>
            <a:schemeClr val="bg2"/>
          </a:solidFill>
          <a:ln w="1905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Title 3">
            <a:extLst>
              <a:ext uri="{FF2B5EF4-FFF2-40B4-BE49-F238E27FC236}">
                <a16:creationId xmlns:a16="http://schemas.microsoft.com/office/drawing/2014/main" id="{DA8D1F69-D7F3-4097-A85D-7D5522FF85EA}"/>
              </a:ext>
            </a:extLst>
          </p:cNvPr>
          <p:cNvSpPr>
            <a:spLocks noGrp="1"/>
          </p:cNvSpPr>
          <p:nvPr>
            <p:ph type="title"/>
          </p:nvPr>
        </p:nvSpPr>
        <p:spPr/>
        <p:txBody>
          <a:bodyPr>
            <a:normAutofit fontScale="90000"/>
          </a:bodyPr>
          <a:lstStyle/>
          <a:p>
            <a:r>
              <a:rPr lang="en-GB" dirty="0"/>
              <a:t>Putting It All Together </a:t>
            </a:r>
          </a:p>
        </p:txBody>
      </p:sp>
      <p:sp>
        <p:nvSpPr>
          <p:cNvPr id="28" name="Rectangle: Rounded Corners 27">
            <a:extLst>
              <a:ext uri="{FF2B5EF4-FFF2-40B4-BE49-F238E27FC236}">
                <a16:creationId xmlns:a16="http://schemas.microsoft.com/office/drawing/2014/main" id="{9A0256E9-4DC3-480C-9433-6615E99E76E0}"/>
              </a:ext>
            </a:extLst>
          </p:cNvPr>
          <p:cNvSpPr/>
          <p:nvPr/>
        </p:nvSpPr>
        <p:spPr>
          <a:xfrm>
            <a:off x="4926195" y="2689610"/>
            <a:ext cx="6515100" cy="3560570"/>
          </a:xfrm>
          <a:prstGeom prst="roundRect">
            <a:avLst>
              <a:gd name="adj" fmla="val 2720"/>
            </a:avLst>
          </a:prstGeom>
          <a:solidFill>
            <a:schemeClr val="bg2"/>
          </a:solidFill>
          <a:ln w="19050">
            <a:solidFill>
              <a:schemeClr val="bg1">
                <a:lumMod val="2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Subtitle 4">
            <a:extLst>
              <a:ext uri="{FF2B5EF4-FFF2-40B4-BE49-F238E27FC236}">
                <a16:creationId xmlns:a16="http://schemas.microsoft.com/office/drawing/2014/main" id="{07EE7710-DB22-42D9-8FAA-C665D6FB8DAC}"/>
              </a:ext>
            </a:extLst>
          </p:cNvPr>
          <p:cNvSpPr>
            <a:spLocks noGrp="1"/>
          </p:cNvSpPr>
          <p:nvPr>
            <p:ph type="subTitle" idx="27"/>
          </p:nvPr>
        </p:nvSpPr>
        <p:spPr/>
        <p:txBody>
          <a:bodyPr/>
          <a:lstStyle/>
          <a:p>
            <a:r>
              <a:rPr lang="en-GB" dirty="0">
                <a:solidFill>
                  <a:srgbClr val="0078D7"/>
                </a:solidFill>
              </a:rPr>
              <a:t>Sample Architecture – Simple App</a:t>
            </a:r>
          </a:p>
        </p:txBody>
      </p:sp>
      <p:pic>
        <p:nvPicPr>
          <p:cNvPr id="13" name="Graphic 12">
            <a:extLst>
              <a:ext uri="{FF2B5EF4-FFF2-40B4-BE49-F238E27FC236}">
                <a16:creationId xmlns:a16="http://schemas.microsoft.com/office/drawing/2014/main" id="{C0650CC4-C517-4DE1-91BF-C4E88824FA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31591" y="4005220"/>
            <a:ext cx="890182" cy="864000"/>
          </a:xfrm>
          <a:prstGeom prst="rect">
            <a:avLst/>
          </a:prstGeom>
        </p:spPr>
      </p:pic>
      <p:pic>
        <p:nvPicPr>
          <p:cNvPr id="15" name="Graphic 14">
            <a:extLst>
              <a:ext uri="{FF2B5EF4-FFF2-40B4-BE49-F238E27FC236}">
                <a16:creationId xmlns:a16="http://schemas.microsoft.com/office/drawing/2014/main" id="{59BFB632-62C6-4C87-BFE9-A42E485584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0882" y="2887855"/>
            <a:ext cx="890182" cy="864000"/>
          </a:xfrm>
          <a:prstGeom prst="rect">
            <a:avLst/>
          </a:prstGeom>
        </p:spPr>
      </p:pic>
      <p:pic>
        <p:nvPicPr>
          <p:cNvPr id="17" name="Graphic 16">
            <a:extLst>
              <a:ext uri="{FF2B5EF4-FFF2-40B4-BE49-F238E27FC236}">
                <a16:creationId xmlns:a16="http://schemas.microsoft.com/office/drawing/2014/main" id="{7B4F12B0-F4B4-485C-85BA-B473194E2AF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78449" y="4005220"/>
            <a:ext cx="890182" cy="864000"/>
          </a:xfrm>
          <a:prstGeom prst="rect">
            <a:avLst/>
          </a:prstGeom>
        </p:spPr>
      </p:pic>
      <p:pic>
        <p:nvPicPr>
          <p:cNvPr id="19" name="Graphic 18">
            <a:extLst>
              <a:ext uri="{FF2B5EF4-FFF2-40B4-BE49-F238E27FC236}">
                <a16:creationId xmlns:a16="http://schemas.microsoft.com/office/drawing/2014/main" id="{7E7892C0-2D0E-42A3-94C2-AE72F551B99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26413" y="4005220"/>
            <a:ext cx="890182" cy="864000"/>
          </a:xfrm>
          <a:prstGeom prst="rect">
            <a:avLst/>
          </a:prstGeom>
        </p:spPr>
      </p:pic>
      <p:pic>
        <p:nvPicPr>
          <p:cNvPr id="20" name="Graphic 19">
            <a:extLst>
              <a:ext uri="{FF2B5EF4-FFF2-40B4-BE49-F238E27FC236}">
                <a16:creationId xmlns:a16="http://schemas.microsoft.com/office/drawing/2014/main" id="{7DE915DE-BC48-4600-9D49-7C85A17BC3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02645" y="4005220"/>
            <a:ext cx="890182" cy="864000"/>
          </a:xfrm>
          <a:prstGeom prst="rect">
            <a:avLst/>
          </a:prstGeom>
        </p:spPr>
      </p:pic>
      <p:pic>
        <p:nvPicPr>
          <p:cNvPr id="21" name="Graphic 20">
            <a:extLst>
              <a:ext uri="{FF2B5EF4-FFF2-40B4-BE49-F238E27FC236}">
                <a16:creationId xmlns:a16="http://schemas.microsoft.com/office/drawing/2014/main" id="{57845F6C-9C1C-45A8-9919-2E74181524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02645" y="5122585"/>
            <a:ext cx="890182" cy="864000"/>
          </a:xfrm>
          <a:prstGeom prst="rect">
            <a:avLst/>
          </a:prstGeom>
        </p:spPr>
      </p:pic>
      <p:pic>
        <p:nvPicPr>
          <p:cNvPr id="23" name="Graphic 22">
            <a:extLst>
              <a:ext uri="{FF2B5EF4-FFF2-40B4-BE49-F238E27FC236}">
                <a16:creationId xmlns:a16="http://schemas.microsoft.com/office/drawing/2014/main" id="{FEF2EBD6-BF0D-4E18-B5A2-5CFC3F4E18F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843824" y="4005220"/>
            <a:ext cx="890182" cy="864000"/>
          </a:xfrm>
          <a:prstGeom prst="rect">
            <a:avLst/>
          </a:prstGeom>
        </p:spPr>
      </p:pic>
      <p:pic>
        <p:nvPicPr>
          <p:cNvPr id="25" name="Graphic 24">
            <a:extLst>
              <a:ext uri="{FF2B5EF4-FFF2-40B4-BE49-F238E27FC236}">
                <a16:creationId xmlns:a16="http://schemas.microsoft.com/office/drawing/2014/main" id="{F58EA0A0-764A-4DCF-B1B4-9BB87BF06D5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15344" y="2257610"/>
            <a:ext cx="890182" cy="864000"/>
          </a:xfrm>
          <a:prstGeom prst="rect">
            <a:avLst/>
          </a:prstGeom>
        </p:spPr>
      </p:pic>
      <p:pic>
        <p:nvPicPr>
          <p:cNvPr id="27" name="Graphic 26">
            <a:extLst>
              <a:ext uri="{FF2B5EF4-FFF2-40B4-BE49-F238E27FC236}">
                <a16:creationId xmlns:a16="http://schemas.microsoft.com/office/drawing/2014/main" id="{C74A9253-42C7-4A28-B9B1-1DB300C1BA1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288915" y="1578879"/>
            <a:ext cx="890182" cy="890182"/>
          </a:xfrm>
          <a:prstGeom prst="rect">
            <a:avLst/>
          </a:prstGeom>
        </p:spPr>
      </p:pic>
      <p:sp>
        <p:nvSpPr>
          <p:cNvPr id="29" name="TextBox 28">
            <a:extLst>
              <a:ext uri="{FF2B5EF4-FFF2-40B4-BE49-F238E27FC236}">
                <a16:creationId xmlns:a16="http://schemas.microsoft.com/office/drawing/2014/main" id="{374BEAFC-1879-42F7-9641-326ED6E043D0}"/>
              </a:ext>
            </a:extLst>
          </p:cNvPr>
          <p:cNvSpPr txBox="1"/>
          <p:nvPr/>
        </p:nvSpPr>
        <p:spPr>
          <a:xfrm>
            <a:off x="6105526" y="2322031"/>
            <a:ext cx="1963871" cy="276999"/>
          </a:xfrm>
          <a:prstGeom prst="rect">
            <a:avLst/>
          </a:prstGeom>
        </p:spPr>
        <p:txBody>
          <a:bodyPr wrap="none" lIns="0" tIns="0" rIns="0" bIns="0" rtlCol="0" anchor="t" anchorCtr="0">
            <a:spAutoFit/>
          </a:bodyPr>
          <a:lstStyle/>
          <a:p>
            <a:r>
              <a:rPr lang="en-GB" dirty="0"/>
              <a:t>namespace: default</a:t>
            </a:r>
          </a:p>
        </p:txBody>
      </p:sp>
      <p:cxnSp>
        <p:nvCxnSpPr>
          <p:cNvPr id="32" name="Straight Arrow Connector 31">
            <a:extLst>
              <a:ext uri="{FF2B5EF4-FFF2-40B4-BE49-F238E27FC236}">
                <a16:creationId xmlns:a16="http://schemas.microsoft.com/office/drawing/2014/main" id="{193F1DDB-F669-4353-851C-3FDD9EC089AB}"/>
              </a:ext>
            </a:extLst>
          </p:cNvPr>
          <p:cNvCxnSpPr>
            <a:stCxn id="13" idx="1"/>
            <a:endCxn id="20" idx="3"/>
          </p:cNvCxnSpPr>
          <p:nvPr/>
        </p:nvCxnSpPr>
        <p:spPr>
          <a:xfrm flipH="1">
            <a:off x="7892827" y="4437220"/>
            <a:ext cx="638764" cy="0"/>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73843F2-F7EB-4F02-979A-77B6116D92D3}"/>
              </a:ext>
            </a:extLst>
          </p:cNvPr>
          <p:cNvCxnSpPr>
            <a:cxnSpLocks/>
            <a:endCxn id="15" idx="3"/>
          </p:cNvCxnSpPr>
          <p:nvPr/>
        </p:nvCxnSpPr>
        <p:spPr>
          <a:xfrm flipH="1">
            <a:off x="7911064" y="3319855"/>
            <a:ext cx="423309" cy="0"/>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A636276-746C-4CD5-A63A-6A927270F77B}"/>
              </a:ext>
            </a:extLst>
          </p:cNvPr>
          <p:cNvCxnSpPr>
            <a:cxnSpLocks/>
            <a:endCxn id="21" idx="3"/>
          </p:cNvCxnSpPr>
          <p:nvPr/>
        </p:nvCxnSpPr>
        <p:spPr>
          <a:xfrm flipH="1">
            <a:off x="7892827" y="5554585"/>
            <a:ext cx="441546" cy="0"/>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881BC2D-AABA-463D-B9DD-A28823964693}"/>
              </a:ext>
            </a:extLst>
          </p:cNvPr>
          <p:cNvCxnSpPr/>
          <p:nvPr/>
        </p:nvCxnSpPr>
        <p:spPr>
          <a:xfrm>
            <a:off x="8334373" y="3319855"/>
            <a:ext cx="0" cy="2234730"/>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8B27756-4D28-4F26-8C6F-62AD6C044CF8}"/>
              </a:ext>
            </a:extLst>
          </p:cNvPr>
          <p:cNvCxnSpPr>
            <a:cxnSpLocks/>
            <a:stCxn id="17" idx="3"/>
            <a:endCxn id="20" idx="1"/>
          </p:cNvCxnSpPr>
          <p:nvPr/>
        </p:nvCxnSpPr>
        <p:spPr>
          <a:xfrm>
            <a:off x="6268631" y="4437220"/>
            <a:ext cx="734014" cy="0"/>
          </a:xfrm>
          <a:prstGeom prst="straightConnector1">
            <a:avLst/>
          </a:prstGeom>
          <a:ln w="3810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92974C2-3D80-44D6-948A-5F01CC17952F}"/>
              </a:ext>
            </a:extLst>
          </p:cNvPr>
          <p:cNvCxnSpPr>
            <a:cxnSpLocks/>
            <a:endCxn id="15" idx="1"/>
          </p:cNvCxnSpPr>
          <p:nvPr/>
        </p:nvCxnSpPr>
        <p:spPr>
          <a:xfrm>
            <a:off x="6515098" y="3319855"/>
            <a:ext cx="505784" cy="0"/>
          </a:xfrm>
          <a:prstGeom prst="straightConnector1">
            <a:avLst/>
          </a:prstGeom>
          <a:ln w="3810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E67E4ED-C32A-493B-B001-899E7A19FAEB}"/>
              </a:ext>
            </a:extLst>
          </p:cNvPr>
          <p:cNvCxnSpPr>
            <a:cxnSpLocks/>
            <a:endCxn id="21" idx="1"/>
          </p:cNvCxnSpPr>
          <p:nvPr/>
        </p:nvCxnSpPr>
        <p:spPr>
          <a:xfrm>
            <a:off x="6515098" y="5554584"/>
            <a:ext cx="487547" cy="1"/>
          </a:xfrm>
          <a:prstGeom prst="straightConnector1">
            <a:avLst/>
          </a:prstGeom>
          <a:ln w="3810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49A8450-9758-4EA0-A13B-773EE78FE8AB}"/>
              </a:ext>
            </a:extLst>
          </p:cNvPr>
          <p:cNvCxnSpPr>
            <a:cxnSpLocks/>
          </p:cNvCxnSpPr>
          <p:nvPr/>
        </p:nvCxnSpPr>
        <p:spPr>
          <a:xfrm>
            <a:off x="6515098" y="3319855"/>
            <a:ext cx="0" cy="2234729"/>
          </a:xfrm>
          <a:prstGeom prst="line">
            <a:avLst/>
          </a:prstGeom>
          <a:ln w="3810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BE7AB58-1A69-43D2-A40B-01BF2C416B66}"/>
              </a:ext>
            </a:extLst>
          </p:cNvPr>
          <p:cNvCxnSpPr>
            <a:cxnSpLocks/>
            <a:stCxn id="17" idx="1"/>
            <a:endCxn id="19" idx="3"/>
          </p:cNvCxnSpPr>
          <p:nvPr/>
        </p:nvCxnSpPr>
        <p:spPr>
          <a:xfrm flipH="1">
            <a:off x="4316595" y="4437220"/>
            <a:ext cx="1061854" cy="0"/>
          </a:xfrm>
          <a:prstGeom prst="straightConnector1">
            <a:avLst/>
          </a:prstGeom>
          <a:ln w="3810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C78789CF-47FA-4746-BD86-BA448FE77A01}"/>
              </a:ext>
            </a:extLst>
          </p:cNvPr>
          <p:cNvSpPr txBox="1"/>
          <p:nvPr/>
        </p:nvSpPr>
        <p:spPr>
          <a:xfrm>
            <a:off x="3342707" y="4984085"/>
            <a:ext cx="1055738" cy="276999"/>
          </a:xfrm>
          <a:prstGeom prst="rect">
            <a:avLst/>
          </a:prstGeom>
        </p:spPr>
        <p:txBody>
          <a:bodyPr wrap="none" lIns="0" tIns="0" rIns="0" bIns="0" rtlCol="0" anchor="t" anchorCtr="0">
            <a:spAutoFit/>
          </a:bodyPr>
          <a:lstStyle/>
          <a:p>
            <a:r>
              <a:rPr lang="en-GB" dirty="0"/>
              <a:t>External IP</a:t>
            </a:r>
          </a:p>
        </p:txBody>
      </p:sp>
      <p:cxnSp>
        <p:nvCxnSpPr>
          <p:cNvPr id="60" name="Straight Arrow Connector 59">
            <a:extLst>
              <a:ext uri="{FF2B5EF4-FFF2-40B4-BE49-F238E27FC236}">
                <a16:creationId xmlns:a16="http://schemas.microsoft.com/office/drawing/2014/main" id="{F05F1278-3825-49FB-8F1B-A92290F3362D}"/>
              </a:ext>
            </a:extLst>
          </p:cNvPr>
          <p:cNvCxnSpPr>
            <a:cxnSpLocks/>
            <a:stCxn id="23" idx="1"/>
          </p:cNvCxnSpPr>
          <p:nvPr/>
        </p:nvCxnSpPr>
        <p:spPr>
          <a:xfrm flipH="1">
            <a:off x="9418120" y="4437220"/>
            <a:ext cx="425704" cy="0"/>
          </a:xfrm>
          <a:prstGeom prst="straightConnector1">
            <a:avLst/>
          </a:prstGeom>
          <a:ln w="3810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140782E0-4B39-40C3-8C6C-BC418D468637}"/>
              </a:ext>
            </a:extLst>
          </p:cNvPr>
          <p:cNvSpPr txBox="1"/>
          <p:nvPr/>
        </p:nvSpPr>
        <p:spPr>
          <a:xfrm>
            <a:off x="477922" y="1979294"/>
            <a:ext cx="3558091" cy="2462213"/>
          </a:xfrm>
          <a:prstGeom prst="rect">
            <a:avLst/>
          </a:prstGeom>
        </p:spPr>
        <p:txBody>
          <a:bodyPr wrap="square" lIns="0" tIns="0" rIns="0" bIns="0" rtlCol="0" anchor="t" anchorCtr="0">
            <a:spAutoFit/>
          </a:bodyPr>
          <a:lstStyle/>
          <a:p>
            <a:r>
              <a:rPr lang="en-GB" sz="2000" b="1" dirty="0">
                <a:solidFill>
                  <a:srgbClr val="0078D7"/>
                </a:solidFill>
              </a:rPr>
              <a:t>Basic web application</a:t>
            </a:r>
          </a:p>
          <a:p>
            <a:endParaRPr lang="en-GB" sz="2000" dirty="0"/>
          </a:p>
          <a:p>
            <a:r>
              <a:rPr lang="en-GB" sz="2000" dirty="0"/>
              <a:t>Running in 3 pods via a Deployment and </a:t>
            </a:r>
            <a:r>
              <a:rPr lang="en-GB" sz="2000" dirty="0" err="1"/>
              <a:t>ReplicaSet</a:t>
            </a:r>
            <a:endParaRPr lang="en-GB" sz="2000" dirty="0"/>
          </a:p>
          <a:p>
            <a:endParaRPr lang="en-GB" sz="2000" dirty="0"/>
          </a:p>
          <a:p>
            <a:r>
              <a:rPr lang="en-GB" sz="2000" dirty="0"/>
              <a:t>With </a:t>
            </a:r>
            <a:r>
              <a:rPr lang="en-GB" sz="2000" dirty="0" err="1"/>
              <a:t>LoadBalancer</a:t>
            </a:r>
            <a:r>
              <a:rPr lang="en-GB" sz="2000" dirty="0"/>
              <a:t> service and external IP</a:t>
            </a:r>
          </a:p>
          <a:p>
            <a:endParaRPr lang="en-GB" sz="2000" dirty="0"/>
          </a:p>
        </p:txBody>
      </p:sp>
    </p:spTree>
    <p:extLst>
      <p:ext uri="{BB962C8B-B14F-4D97-AF65-F5344CB8AC3E}">
        <p14:creationId xmlns:p14="http://schemas.microsoft.com/office/powerpoint/2010/main" val="157234088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B3B9-415B-45DA-BCEA-8775D549C98B}"/>
              </a:ext>
            </a:extLst>
          </p:cNvPr>
          <p:cNvSpPr>
            <a:spLocks noGrp="1"/>
          </p:cNvSpPr>
          <p:nvPr>
            <p:ph type="title"/>
          </p:nvPr>
        </p:nvSpPr>
        <p:spPr>
          <a:xfrm>
            <a:off x="405636" y="2223655"/>
            <a:ext cx="9195564" cy="2455386"/>
          </a:xfrm>
        </p:spPr>
        <p:txBody>
          <a:bodyPr/>
          <a:lstStyle/>
          <a:p>
            <a:r>
              <a:rPr lang="en-GB" sz="7200" dirty="0">
                <a:solidFill>
                  <a:srgbClr val="4DB0FF"/>
                </a:solidFill>
              </a:rPr>
              <a:t>Using Kubernetes</a:t>
            </a:r>
          </a:p>
        </p:txBody>
      </p:sp>
      <p:pic>
        <p:nvPicPr>
          <p:cNvPr id="8" name="Graphic 7">
            <a:extLst>
              <a:ext uri="{FF2B5EF4-FFF2-40B4-BE49-F238E27FC236}">
                <a16:creationId xmlns:a16="http://schemas.microsoft.com/office/drawing/2014/main" id="{F9724B3E-38D5-4490-8F82-325FAE5B62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00654" y="2698711"/>
            <a:ext cx="4549486" cy="4549486"/>
          </a:xfrm>
          <a:prstGeom prst="rect">
            <a:avLst/>
          </a:prstGeom>
        </p:spPr>
      </p:pic>
    </p:spTree>
    <p:extLst>
      <p:ext uri="{BB962C8B-B14F-4D97-AF65-F5344CB8AC3E}">
        <p14:creationId xmlns:p14="http://schemas.microsoft.com/office/powerpoint/2010/main" val="41478990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B2741E-7A57-4630-8EEB-590BC95CFEC8}"/>
              </a:ext>
            </a:extLst>
          </p:cNvPr>
          <p:cNvSpPr>
            <a:spLocks noGrp="1"/>
          </p:cNvSpPr>
          <p:nvPr>
            <p:ph type="title"/>
          </p:nvPr>
        </p:nvSpPr>
        <p:spPr/>
        <p:txBody>
          <a:bodyPr/>
          <a:lstStyle/>
          <a:p>
            <a:r>
              <a:rPr lang="en-GB" dirty="0"/>
              <a:t>Command Line - </a:t>
            </a:r>
            <a:r>
              <a:rPr lang="en-GB" dirty="0" err="1">
                <a:latin typeface="Consolas" panose="020B0609020204030204" pitchFamily="49" charset="0"/>
              </a:rPr>
              <a:t>kubectl</a:t>
            </a:r>
            <a:endParaRPr lang="en-GB" dirty="0">
              <a:latin typeface="Consolas" panose="020B0609020204030204" pitchFamily="49" charset="0"/>
            </a:endParaRPr>
          </a:p>
        </p:txBody>
      </p:sp>
      <p:sp>
        <p:nvSpPr>
          <p:cNvPr id="10" name="Content Placeholder 9">
            <a:extLst>
              <a:ext uri="{FF2B5EF4-FFF2-40B4-BE49-F238E27FC236}">
                <a16:creationId xmlns:a16="http://schemas.microsoft.com/office/drawing/2014/main" id="{7A7C9827-4F26-4DD1-862F-9325989CB04B}"/>
              </a:ext>
            </a:extLst>
          </p:cNvPr>
          <p:cNvSpPr>
            <a:spLocks noGrp="1"/>
          </p:cNvSpPr>
          <p:nvPr>
            <p:ph idx="1"/>
          </p:nvPr>
        </p:nvSpPr>
        <p:spPr/>
        <p:txBody>
          <a:bodyPr/>
          <a:lstStyle/>
          <a:p>
            <a:r>
              <a:rPr lang="en-GB" sz="2600" b="0" dirty="0"/>
              <a:t>Main management &amp; control interface to Kubernetes</a:t>
            </a:r>
          </a:p>
          <a:p>
            <a:r>
              <a:rPr lang="en-GB" sz="2600" b="0" dirty="0"/>
              <a:t>Single executable binary</a:t>
            </a:r>
          </a:p>
          <a:p>
            <a:r>
              <a:rPr lang="en-GB" sz="2600" b="0" dirty="0"/>
              <a:t>Can manage several clusters</a:t>
            </a:r>
          </a:p>
          <a:p>
            <a:r>
              <a:rPr lang="en-GB" sz="2600" b="0" dirty="0"/>
              <a:t>Secure interface to Kubernetes API</a:t>
            </a:r>
          </a:p>
          <a:p>
            <a:r>
              <a:rPr lang="en-GB" sz="2600" b="0" dirty="0"/>
              <a:t>Used for cluster ops and application deployment &amp; management</a:t>
            </a:r>
          </a:p>
        </p:txBody>
      </p:sp>
      <p:pic>
        <p:nvPicPr>
          <p:cNvPr id="19" name="Picture 18" descr="A screen shot of a computer&#10;&#10;Description generated with high confidence">
            <a:extLst>
              <a:ext uri="{FF2B5EF4-FFF2-40B4-BE49-F238E27FC236}">
                <a16:creationId xmlns:a16="http://schemas.microsoft.com/office/drawing/2014/main" id="{2D55B7AB-9900-4463-83F3-D82AC6F6C924}"/>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816651" y="1839352"/>
            <a:ext cx="5436310" cy="4690988"/>
          </a:xfrm>
          <a:prstGeom prst="rect">
            <a:avLst/>
          </a:prstGeom>
        </p:spPr>
      </p:pic>
      <p:sp>
        <p:nvSpPr>
          <p:cNvPr id="20" name="Rectangle 19">
            <a:extLst>
              <a:ext uri="{FF2B5EF4-FFF2-40B4-BE49-F238E27FC236}">
                <a16:creationId xmlns:a16="http://schemas.microsoft.com/office/drawing/2014/main" id="{1C10398D-CA3A-4C78-815C-10F78AA8151C}"/>
              </a:ext>
            </a:extLst>
          </p:cNvPr>
          <p:cNvSpPr/>
          <p:nvPr/>
        </p:nvSpPr>
        <p:spPr>
          <a:xfrm>
            <a:off x="6816650" y="5615940"/>
            <a:ext cx="5375349" cy="124206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980567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336BCE-A324-447C-8746-F5F61529B07E}"/>
              </a:ext>
            </a:extLst>
          </p:cNvPr>
          <p:cNvSpPr>
            <a:spLocks noGrp="1"/>
          </p:cNvSpPr>
          <p:nvPr>
            <p:ph type="title"/>
          </p:nvPr>
        </p:nvSpPr>
        <p:spPr/>
        <p:txBody>
          <a:bodyPr>
            <a:normAutofit/>
          </a:bodyPr>
          <a:lstStyle/>
          <a:p>
            <a:r>
              <a:rPr lang="en-GB" dirty="0" err="1"/>
              <a:t>Kubectl</a:t>
            </a:r>
            <a:r>
              <a:rPr lang="en-GB" dirty="0"/>
              <a:t> – Common Commands</a:t>
            </a:r>
          </a:p>
        </p:txBody>
      </p:sp>
      <p:grpSp>
        <p:nvGrpSpPr>
          <p:cNvPr id="46" name="Group 45">
            <a:extLst>
              <a:ext uri="{FF2B5EF4-FFF2-40B4-BE49-F238E27FC236}">
                <a16:creationId xmlns:a16="http://schemas.microsoft.com/office/drawing/2014/main" id="{CFEC9049-B9BD-4B1B-9EC8-60AEF2F40326}"/>
              </a:ext>
            </a:extLst>
          </p:cNvPr>
          <p:cNvGrpSpPr/>
          <p:nvPr/>
        </p:nvGrpSpPr>
        <p:grpSpPr>
          <a:xfrm>
            <a:off x="561850" y="1438730"/>
            <a:ext cx="2144129" cy="4209222"/>
            <a:chOff x="268251" y="1897380"/>
            <a:chExt cx="1934262" cy="4209222"/>
          </a:xfrm>
        </p:grpSpPr>
        <p:sp>
          <p:nvSpPr>
            <p:cNvPr id="10" name="TextBox 9">
              <a:extLst>
                <a:ext uri="{FF2B5EF4-FFF2-40B4-BE49-F238E27FC236}">
                  <a16:creationId xmlns:a16="http://schemas.microsoft.com/office/drawing/2014/main" id="{8F212AA0-E1AF-4F64-946E-875494B1EEBA}"/>
                </a:ext>
              </a:extLst>
            </p:cNvPr>
            <p:cNvSpPr txBox="1"/>
            <p:nvPr/>
          </p:nvSpPr>
          <p:spPr>
            <a:xfrm>
              <a:off x="394584" y="1897380"/>
              <a:ext cx="65" cy="276999"/>
            </a:xfrm>
            <a:prstGeom prst="rect">
              <a:avLst/>
            </a:prstGeom>
          </p:spPr>
          <p:txBody>
            <a:bodyPr wrap="none" lIns="0" tIns="0" rIns="0" bIns="0" rtlCol="0" anchor="t" anchorCtr="0">
              <a:spAutoFit/>
            </a:bodyPr>
            <a:lstStyle/>
            <a:p>
              <a:endParaRPr lang="en-GB" dirty="0"/>
            </a:p>
          </p:txBody>
        </p:sp>
        <p:sp>
          <p:nvSpPr>
            <p:cNvPr id="29" name="TextBox 28">
              <a:extLst>
                <a:ext uri="{FF2B5EF4-FFF2-40B4-BE49-F238E27FC236}">
                  <a16:creationId xmlns:a16="http://schemas.microsoft.com/office/drawing/2014/main" id="{3615708A-234D-4C53-BE13-6B2EC27921B0}"/>
                </a:ext>
              </a:extLst>
            </p:cNvPr>
            <p:cNvSpPr txBox="1"/>
            <p:nvPr/>
          </p:nvSpPr>
          <p:spPr>
            <a:xfrm>
              <a:off x="268253" y="1897380"/>
              <a:ext cx="1934260" cy="553998"/>
            </a:xfrm>
            <a:prstGeom prst="rect">
              <a:avLst/>
            </a:prstGeom>
            <a:solidFill>
              <a:srgbClr val="0078D7"/>
            </a:solidFill>
          </p:spPr>
          <p:txBody>
            <a:bodyPr wrap="square" lIns="0" tIns="0" rIns="0" bIns="0" rtlCol="0" anchor="ctr" anchorCtr="0">
              <a:noAutofit/>
            </a:bodyPr>
            <a:lstStyle/>
            <a:p>
              <a:pPr algn="ctr"/>
              <a:r>
                <a:rPr lang="en-GB" sz="2400" dirty="0">
                  <a:solidFill>
                    <a:schemeClr val="bg2"/>
                  </a:solidFill>
                </a:rPr>
                <a:t>get</a:t>
              </a:r>
            </a:p>
          </p:txBody>
        </p:sp>
        <p:sp>
          <p:nvSpPr>
            <p:cNvPr id="32" name="TextBox 31">
              <a:extLst>
                <a:ext uri="{FF2B5EF4-FFF2-40B4-BE49-F238E27FC236}">
                  <a16:creationId xmlns:a16="http://schemas.microsoft.com/office/drawing/2014/main" id="{A869C765-1133-46FA-8DAC-F2DAC34A13C7}"/>
                </a:ext>
              </a:extLst>
            </p:cNvPr>
            <p:cNvSpPr txBox="1"/>
            <p:nvPr/>
          </p:nvSpPr>
          <p:spPr>
            <a:xfrm>
              <a:off x="268252" y="2598420"/>
              <a:ext cx="1934260" cy="553998"/>
            </a:xfrm>
            <a:prstGeom prst="rect">
              <a:avLst/>
            </a:prstGeom>
            <a:solidFill>
              <a:srgbClr val="4DB0FF"/>
            </a:solidFill>
          </p:spPr>
          <p:txBody>
            <a:bodyPr wrap="square" lIns="0" tIns="0" rIns="0" bIns="0" rtlCol="0" anchor="ctr" anchorCtr="0">
              <a:noAutofit/>
            </a:bodyPr>
            <a:lstStyle>
              <a:defPPr>
                <a:defRPr lang="en-US"/>
              </a:defPPr>
              <a:lvl1pPr algn="ctr"/>
            </a:lstStyle>
            <a:p>
              <a:r>
                <a:rPr lang="en-GB" dirty="0">
                  <a:solidFill>
                    <a:schemeClr val="accent4">
                      <a:lumMod val="75000"/>
                    </a:schemeClr>
                  </a:solidFill>
                </a:rPr>
                <a:t>Display one or many resources</a:t>
              </a:r>
            </a:p>
          </p:txBody>
        </p:sp>
        <p:sp>
          <p:nvSpPr>
            <p:cNvPr id="33" name="TextBox 32">
              <a:extLst>
                <a:ext uri="{FF2B5EF4-FFF2-40B4-BE49-F238E27FC236}">
                  <a16:creationId xmlns:a16="http://schemas.microsoft.com/office/drawing/2014/main" id="{2EF9907C-30BC-4A35-9094-B41D14775B16}"/>
                </a:ext>
              </a:extLst>
            </p:cNvPr>
            <p:cNvSpPr txBox="1"/>
            <p:nvPr/>
          </p:nvSpPr>
          <p:spPr>
            <a:xfrm>
              <a:off x="268251" y="3299459"/>
              <a:ext cx="1934261" cy="2807143"/>
            </a:xfrm>
            <a:prstGeom prst="rect">
              <a:avLst/>
            </a:prstGeom>
            <a:solidFill>
              <a:schemeClr val="bg1">
                <a:lumMod val="10000"/>
              </a:schemeClr>
            </a:solidFill>
          </p:spPr>
          <p:txBody>
            <a:bodyPr wrap="square" lIns="72000" tIns="72000" rIns="0" bIns="0" rtlCol="0" anchor="t" anchorCtr="0">
              <a:noAutofit/>
            </a:bodyPr>
            <a:lstStyle>
              <a:defPPr>
                <a:defRPr lang="en-US"/>
              </a:defPPr>
              <a:lvl1pPr algn="ctr"/>
            </a:lstStyle>
            <a:p>
              <a:pPr algn="l"/>
              <a:r>
                <a:rPr lang="en-GB" sz="1600" dirty="0">
                  <a:solidFill>
                    <a:schemeClr val="bg2"/>
                  </a:solidFill>
                  <a:latin typeface="Consolas" panose="020B0609020204030204" pitchFamily="49" charset="0"/>
                </a:rPr>
                <a:t>get nodes</a:t>
              </a:r>
            </a:p>
            <a:p>
              <a:pPr algn="l"/>
              <a:endParaRPr lang="en-GB" sz="1600" dirty="0">
                <a:solidFill>
                  <a:schemeClr val="bg2"/>
                </a:solidFill>
                <a:latin typeface="Consolas" panose="020B0609020204030204" pitchFamily="49" charset="0"/>
              </a:endParaRPr>
            </a:p>
            <a:p>
              <a:pPr algn="l"/>
              <a:r>
                <a:rPr lang="en-GB" sz="1600" dirty="0">
                  <a:solidFill>
                    <a:schemeClr val="bg2"/>
                  </a:solidFill>
                  <a:latin typeface="Consolas" panose="020B0609020204030204" pitchFamily="49" charset="0"/>
                </a:rPr>
                <a:t>get pods</a:t>
              </a:r>
            </a:p>
            <a:p>
              <a:pPr algn="l"/>
              <a:endParaRPr lang="en-GB" sz="1600" dirty="0">
                <a:solidFill>
                  <a:schemeClr val="bg2"/>
                </a:solidFill>
                <a:latin typeface="Consolas" panose="020B0609020204030204" pitchFamily="49" charset="0"/>
              </a:endParaRPr>
            </a:p>
            <a:p>
              <a:pPr algn="l"/>
              <a:r>
                <a:rPr lang="en-GB" sz="1600" dirty="0">
                  <a:solidFill>
                    <a:schemeClr val="bg2"/>
                  </a:solidFill>
                  <a:latin typeface="Consolas" panose="020B0609020204030204" pitchFamily="49" charset="0"/>
                </a:rPr>
                <a:t>get all</a:t>
              </a:r>
            </a:p>
            <a:p>
              <a:pPr algn="l"/>
              <a:endParaRPr lang="en-GB" sz="1600" dirty="0">
                <a:solidFill>
                  <a:schemeClr val="bg2"/>
                </a:solidFill>
                <a:latin typeface="Consolas" panose="020B0609020204030204" pitchFamily="49" charset="0"/>
              </a:endParaRPr>
            </a:p>
            <a:p>
              <a:pPr algn="l"/>
              <a:r>
                <a:rPr lang="en-GB" sz="1600" dirty="0">
                  <a:solidFill>
                    <a:schemeClr val="bg2"/>
                  </a:solidFill>
                  <a:latin typeface="Consolas" panose="020B0609020204030204" pitchFamily="49" charset="0"/>
                </a:rPr>
                <a:t>get pod/</a:t>
              </a:r>
              <a:r>
                <a:rPr lang="en-GB" sz="1600" dirty="0" err="1">
                  <a:solidFill>
                    <a:schemeClr val="bg2"/>
                  </a:solidFill>
                  <a:latin typeface="Consolas" panose="020B0609020204030204" pitchFamily="49" charset="0"/>
                </a:rPr>
                <a:t>myPod</a:t>
              </a:r>
              <a:endParaRPr lang="en-GB" sz="1600" dirty="0">
                <a:solidFill>
                  <a:schemeClr val="bg2"/>
                </a:solidFill>
                <a:latin typeface="Consolas" panose="020B0609020204030204" pitchFamily="49" charset="0"/>
              </a:endParaRPr>
            </a:p>
            <a:p>
              <a:pPr algn="l"/>
              <a:endParaRPr lang="en-GB" sz="1600" dirty="0">
                <a:solidFill>
                  <a:schemeClr val="bg2"/>
                </a:solidFill>
                <a:latin typeface="Consolas" panose="020B0609020204030204" pitchFamily="49" charset="0"/>
              </a:endParaRPr>
            </a:p>
            <a:p>
              <a:pPr algn="l"/>
              <a:r>
                <a:rPr lang="en-GB" sz="1600" dirty="0">
                  <a:solidFill>
                    <a:schemeClr val="bg2"/>
                  </a:solidFill>
                  <a:latin typeface="Consolas" panose="020B0609020204030204" pitchFamily="49" charset="0"/>
                </a:rPr>
                <a:t>get nodes -w</a:t>
              </a:r>
            </a:p>
          </p:txBody>
        </p:sp>
      </p:grpSp>
      <p:grpSp>
        <p:nvGrpSpPr>
          <p:cNvPr id="47" name="Group 46">
            <a:extLst>
              <a:ext uri="{FF2B5EF4-FFF2-40B4-BE49-F238E27FC236}">
                <a16:creationId xmlns:a16="http://schemas.microsoft.com/office/drawing/2014/main" id="{386CBFB7-FACF-4163-B5ED-8567701FA1E3}"/>
              </a:ext>
            </a:extLst>
          </p:cNvPr>
          <p:cNvGrpSpPr/>
          <p:nvPr/>
        </p:nvGrpSpPr>
        <p:grpSpPr>
          <a:xfrm>
            <a:off x="2819055" y="1438730"/>
            <a:ext cx="2144129" cy="4209222"/>
            <a:chOff x="268251" y="1897380"/>
            <a:chExt cx="1934262" cy="4209222"/>
          </a:xfrm>
        </p:grpSpPr>
        <p:sp>
          <p:nvSpPr>
            <p:cNvPr id="48" name="TextBox 47">
              <a:extLst>
                <a:ext uri="{FF2B5EF4-FFF2-40B4-BE49-F238E27FC236}">
                  <a16:creationId xmlns:a16="http://schemas.microsoft.com/office/drawing/2014/main" id="{5CEFE047-EBA1-4899-9959-E8DA8DA1AA55}"/>
                </a:ext>
              </a:extLst>
            </p:cNvPr>
            <p:cNvSpPr txBox="1"/>
            <p:nvPr/>
          </p:nvSpPr>
          <p:spPr>
            <a:xfrm>
              <a:off x="394584" y="1897380"/>
              <a:ext cx="65" cy="276999"/>
            </a:xfrm>
            <a:prstGeom prst="rect">
              <a:avLst/>
            </a:prstGeom>
          </p:spPr>
          <p:txBody>
            <a:bodyPr wrap="none" lIns="0" tIns="0" rIns="0" bIns="0" rtlCol="0" anchor="t" anchorCtr="0">
              <a:spAutoFit/>
            </a:bodyPr>
            <a:lstStyle/>
            <a:p>
              <a:endParaRPr lang="en-GB" dirty="0"/>
            </a:p>
          </p:txBody>
        </p:sp>
        <p:sp>
          <p:nvSpPr>
            <p:cNvPr id="49" name="TextBox 48">
              <a:extLst>
                <a:ext uri="{FF2B5EF4-FFF2-40B4-BE49-F238E27FC236}">
                  <a16:creationId xmlns:a16="http://schemas.microsoft.com/office/drawing/2014/main" id="{BD0D281F-715B-423B-977C-A415A9174259}"/>
                </a:ext>
              </a:extLst>
            </p:cNvPr>
            <p:cNvSpPr txBox="1"/>
            <p:nvPr/>
          </p:nvSpPr>
          <p:spPr>
            <a:xfrm>
              <a:off x="268253" y="1897380"/>
              <a:ext cx="1934260" cy="553998"/>
            </a:xfrm>
            <a:prstGeom prst="rect">
              <a:avLst/>
            </a:prstGeom>
            <a:solidFill>
              <a:srgbClr val="0078D7"/>
            </a:solidFill>
          </p:spPr>
          <p:txBody>
            <a:bodyPr wrap="square" lIns="0" tIns="0" rIns="0" bIns="0" rtlCol="0" anchor="ctr" anchorCtr="0">
              <a:noAutofit/>
            </a:bodyPr>
            <a:lstStyle/>
            <a:p>
              <a:pPr algn="ctr"/>
              <a:r>
                <a:rPr lang="en-GB" sz="2400" dirty="0">
                  <a:solidFill>
                    <a:schemeClr val="bg2"/>
                  </a:solidFill>
                </a:rPr>
                <a:t>delete</a:t>
              </a:r>
            </a:p>
          </p:txBody>
        </p:sp>
        <p:sp>
          <p:nvSpPr>
            <p:cNvPr id="50" name="TextBox 49">
              <a:extLst>
                <a:ext uri="{FF2B5EF4-FFF2-40B4-BE49-F238E27FC236}">
                  <a16:creationId xmlns:a16="http://schemas.microsoft.com/office/drawing/2014/main" id="{4833FECA-FFA5-40FC-9259-4D15CB6699CC}"/>
                </a:ext>
              </a:extLst>
            </p:cNvPr>
            <p:cNvSpPr txBox="1"/>
            <p:nvPr/>
          </p:nvSpPr>
          <p:spPr>
            <a:xfrm>
              <a:off x="268252" y="2598420"/>
              <a:ext cx="1934260" cy="553998"/>
            </a:xfrm>
            <a:prstGeom prst="rect">
              <a:avLst/>
            </a:prstGeom>
            <a:solidFill>
              <a:srgbClr val="4DB0FF"/>
            </a:solidFill>
          </p:spPr>
          <p:txBody>
            <a:bodyPr wrap="square" lIns="0" tIns="0" rIns="0" bIns="0" rtlCol="0" anchor="ctr" anchorCtr="0">
              <a:noAutofit/>
            </a:bodyPr>
            <a:lstStyle>
              <a:defPPr>
                <a:defRPr lang="en-US"/>
              </a:defPPr>
              <a:lvl1pPr algn="ctr"/>
            </a:lstStyle>
            <a:p>
              <a:r>
                <a:rPr lang="en-GB" dirty="0">
                  <a:solidFill>
                    <a:schemeClr val="accent4">
                      <a:lumMod val="75000"/>
                    </a:schemeClr>
                  </a:solidFill>
                </a:rPr>
                <a:t>Delete resources</a:t>
              </a:r>
            </a:p>
          </p:txBody>
        </p:sp>
        <p:sp>
          <p:nvSpPr>
            <p:cNvPr id="51" name="TextBox 50">
              <a:extLst>
                <a:ext uri="{FF2B5EF4-FFF2-40B4-BE49-F238E27FC236}">
                  <a16:creationId xmlns:a16="http://schemas.microsoft.com/office/drawing/2014/main" id="{8495C063-C4E6-4A16-938F-BDB6E083D0C4}"/>
                </a:ext>
              </a:extLst>
            </p:cNvPr>
            <p:cNvSpPr txBox="1"/>
            <p:nvPr/>
          </p:nvSpPr>
          <p:spPr>
            <a:xfrm>
              <a:off x="268251" y="3299459"/>
              <a:ext cx="1934261" cy="2807143"/>
            </a:xfrm>
            <a:prstGeom prst="rect">
              <a:avLst/>
            </a:prstGeom>
            <a:solidFill>
              <a:schemeClr val="bg1">
                <a:lumMod val="10000"/>
              </a:schemeClr>
            </a:solidFill>
          </p:spPr>
          <p:txBody>
            <a:bodyPr wrap="square" lIns="72000" tIns="72000" rIns="0" bIns="0" rtlCol="0" anchor="t" anchorCtr="0">
              <a:noAutofit/>
            </a:bodyPr>
            <a:lstStyle>
              <a:defPPr>
                <a:defRPr lang="en-US"/>
              </a:defPPr>
              <a:lvl1pPr algn="ctr"/>
            </a:lstStyle>
            <a:p>
              <a:pPr algn="l"/>
              <a:r>
                <a:rPr lang="en-GB" sz="1600" dirty="0">
                  <a:solidFill>
                    <a:schemeClr val="bg2"/>
                  </a:solidFill>
                  <a:latin typeface="Consolas" panose="020B0609020204030204" pitchFamily="49" charset="0"/>
                </a:rPr>
                <a:t>delete deploy/</a:t>
              </a:r>
              <a:r>
                <a:rPr lang="en-GB" sz="1600" dirty="0" err="1">
                  <a:solidFill>
                    <a:schemeClr val="bg2"/>
                  </a:solidFill>
                  <a:latin typeface="Consolas" panose="020B0609020204030204" pitchFamily="49" charset="0"/>
                </a:rPr>
                <a:t>mydeploy</a:t>
              </a:r>
              <a:endParaRPr lang="en-GB" sz="1600" dirty="0">
                <a:solidFill>
                  <a:schemeClr val="bg2"/>
                </a:solidFill>
                <a:latin typeface="Consolas" panose="020B0609020204030204" pitchFamily="49" charset="0"/>
              </a:endParaRPr>
            </a:p>
            <a:p>
              <a:pPr algn="l"/>
              <a:endParaRPr lang="en-GB" sz="1600" dirty="0">
                <a:solidFill>
                  <a:schemeClr val="bg2"/>
                </a:solidFill>
                <a:latin typeface="Consolas" panose="020B0609020204030204" pitchFamily="49" charset="0"/>
              </a:endParaRPr>
            </a:p>
            <a:p>
              <a:pPr algn="l"/>
              <a:r>
                <a:rPr lang="en-GB" sz="1600" dirty="0">
                  <a:solidFill>
                    <a:schemeClr val="bg2"/>
                  </a:solidFill>
                  <a:latin typeface="Consolas" panose="020B0609020204030204" pitchFamily="49" charset="0"/>
                </a:rPr>
                <a:t>delete -f </a:t>
              </a:r>
              <a:r>
                <a:rPr lang="en-GB" sz="1600" dirty="0" err="1">
                  <a:solidFill>
                    <a:schemeClr val="bg2"/>
                  </a:solidFill>
                  <a:latin typeface="Consolas" panose="020B0609020204030204" pitchFamily="49" charset="0"/>
                </a:rPr>
                <a:t>myapp.yaml</a:t>
              </a:r>
              <a:endParaRPr lang="en-GB" sz="1600" dirty="0">
                <a:solidFill>
                  <a:schemeClr val="bg2"/>
                </a:solidFill>
                <a:latin typeface="Consolas" panose="020B0609020204030204" pitchFamily="49" charset="0"/>
              </a:endParaRPr>
            </a:p>
            <a:p>
              <a:pPr algn="l"/>
              <a:endParaRPr lang="en-GB" sz="1600" dirty="0">
                <a:solidFill>
                  <a:schemeClr val="bg2"/>
                </a:solidFill>
                <a:latin typeface="Consolas" panose="020B0609020204030204" pitchFamily="49" charset="0"/>
              </a:endParaRPr>
            </a:p>
            <a:p>
              <a:pPr algn="l"/>
              <a:r>
                <a:rPr lang="en-GB" sz="1600" dirty="0">
                  <a:solidFill>
                    <a:schemeClr val="bg2"/>
                  </a:solidFill>
                  <a:latin typeface="Consolas" panose="020B0609020204030204" pitchFamily="49" charset="0"/>
                </a:rPr>
                <a:t>delete -l app=foo </a:t>
              </a:r>
            </a:p>
          </p:txBody>
        </p:sp>
      </p:grpSp>
      <p:grpSp>
        <p:nvGrpSpPr>
          <p:cNvPr id="52" name="Group 51">
            <a:extLst>
              <a:ext uri="{FF2B5EF4-FFF2-40B4-BE49-F238E27FC236}">
                <a16:creationId xmlns:a16="http://schemas.microsoft.com/office/drawing/2014/main" id="{956452E7-C28C-4192-8EC1-7E5D7725683B}"/>
              </a:ext>
            </a:extLst>
          </p:cNvPr>
          <p:cNvGrpSpPr/>
          <p:nvPr/>
        </p:nvGrpSpPr>
        <p:grpSpPr>
          <a:xfrm>
            <a:off x="5076260" y="1438730"/>
            <a:ext cx="2144129" cy="4209222"/>
            <a:chOff x="268251" y="1897380"/>
            <a:chExt cx="1934262" cy="4209222"/>
          </a:xfrm>
        </p:grpSpPr>
        <p:sp>
          <p:nvSpPr>
            <p:cNvPr id="53" name="TextBox 52">
              <a:extLst>
                <a:ext uri="{FF2B5EF4-FFF2-40B4-BE49-F238E27FC236}">
                  <a16:creationId xmlns:a16="http://schemas.microsoft.com/office/drawing/2014/main" id="{336FD46C-7DA2-4E18-BD41-1156A97A8203}"/>
                </a:ext>
              </a:extLst>
            </p:cNvPr>
            <p:cNvSpPr txBox="1"/>
            <p:nvPr/>
          </p:nvSpPr>
          <p:spPr>
            <a:xfrm>
              <a:off x="394584" y="1897380"/>
              <a:ext cx="65" cy="276999"/>
            </a:xfrm>
            <a:prstGeom prst="rect">
              <a:avLst/>
            </a:prstGeom>
          </p:spPr>
          <p:txBody>
            <a:bodyPr wrap="none" lIns="0" tIns="0" rIns="0" bIns="0" rtlCol="0" anchor="t" anchorCtr="0">
              <a:spAutoFit/>
            </a:bodyPr>
            <a:lstStyle/>
            <a:p>
              <a:endParaRPr lang="en-GB" dirty="0"/>
            </a:p>
          </p:txBody>
        </p:sp>
        <p:sp>
          <p:nvSpPr>
            <p:cNvPr id="54" name="TextBox 53">
              <a:extLst>
                <a:ext uri="{FF2B5EF4-FFF2-40B4-BE49-F238E27FC236}">
                  <a16:creationId xmlns:a16="http://schemas.microsoft.com/office/drawing/2014/main" id="{BF705650-2CC4-4CB6-A24D-1EE5BD2FDC98}"/>
                </a:ext>
              </a:extLst>
            </p:cNvPr>
            <p:cNvSpPr txBox="1"/>
            <p:nvPr/>
          </p:nvSpPr>
          <p:spPr>
            <a:xfrm>
              <a:off x="268253" y="1897380"/>
              <a:ext cx="1934260" cy="553998"/>
            </a:xfrm>
            <a:prstGeom prst="rect">
              <a:avLst/>
            </a:prstGeom>
            <a:solidFill>
              <a:srgbClr val="0078D7"/>
            </a:solidFill>
          </p:spPr>
          <p:txBody>
            <a:bodyPr wrap="square" lIns="0" tIns="0" rIns="0" bIns="0" rtlCol="0" anchor="ctr" anchorCtr="0">
              <a:noAutofit/>
            </a:bodyPr>
            <a:lstStyle/>
            <a:p>
              <a:pPr algn="ctr"/>
              <a:r>
                <a:rPr lang="en-GB" sz="2400" dirty="0">
                  <a:solidFill>
                    <a:schemeClr val="bg2"/>
                  </a:solidFill>
                </a:rPr>
                <a:t>apply</a:t>
              </a:r>
            </a:p>
          </p:txBody>
        </p:sp>
        <p:sp>
          <p:nvSpPr>
            <p:cNvPr id="55" name="TextBox 54">
              <a:extLst>
                <a:ext uri="{FF2B5EF4-FFF2-40B4-BE49-F238E27FC236}">
                  <a16:creationId xmlns:a16="http://schemas.microsoft.com/office/drawing/2014/main" id="{A67A5AEC-EBA5-4018-8663-7019D94582B1}"/>
                </a:ext>
              </a:extLst>
            </p:cNvPr>
            <p:cNvSpPr txBox="1"/>
            <p:nvPr/>
          </p:nvSpPr>
          <p:spPr>
            <a:xfrm>
              <a:off x="268252" y="2598420"/>
              <a:ext cx="1934260" cy="553998"/>
            </a:xfrm>
            <a:prstGeom prst="rect">
              <a:avLst/>
            </a:prstGeom>
            <a:solidFill>
              <a:srgbClr val="4DB0FF"/>
            </a:solidFill>
          </p:spPr>
          <p:txBody>
            <a:bodyPr wrap="square" lIns="0" tIns="0" rIns="0" bIns="0" rtlCol="0" anchor="ctr" anchorCtr="0">
              <a:noAutofit/>
            </a:bodyPr>
            <a:lstStyle>
              <a:defPPr>
                <a:defRPr lang="en-US"/>
              </a:defPPr>
              <a:lvl1pPr algn="ctr"/>
            </a:lstStyle>
            <a:p>
              <a:r>
                <a:rPr lang="en-GB" dirty="0">
                  <a:solidFill>
                    <a:schemeClr val="accent4">
                      <a:lumMod val="75000"/>
                    </a:schemeClr>
                  </a:solidFill>
                </a:rPr>
                <a:t>Create resources from YAML</a:t>
              </a:r>
            </a:p>
          </p:txBody>
        </p:sp>
        <p:sp>
          <p:nvSpPr>
            <p:cNvPr id="56" name="TextBox 55">
              <a:extLst>
                <a:ext uri="{FF2B5EF4-FFF2-40B4-BE49-F238E27FC236}">
                  <a16:creationId xmlns:a16="http://schemas.microsoft.com/office/drawing/2014/main" id="{BAC90F42-F678-49D1-8B3F-9F6AA8A93884}"/>
                </a:ext>
              </a:extLst>
            </p:cNvPr>
            <p:cNvSpPr txBox="1"/>
            <p:nvPr/>
          </p:nvSpPr>
          <p:spPr>
            <a:xfrm>
              <a:off x="268251" y="3299459"/>
              <a:ext cx="1934261" cy="2807143"/>
            </a:xfrm>
            <a:prstGeom prst="rect">
              <a:avLst/>
            </a:prstGeom>
            <a:solidFill>
              <a:schemeClr val="bg1">
                <a:lumMod val="10000"/>
              </a:schemeClr>
            </a:solidFill>
          </p:spPr>
          <p:txBody>
            <a:bodyPr wrap="square" lIns="72000" tIns="72000" rIns="0" bIns="0" rtlCol="0" anchor="t" anchorCtr="0">
              <a:noAutofit/>
            </a:bodyPr>
            <a:lstStyle>
              <a:defPPr>
                <a:defRPr lang="en-US"/>
              </a:defPPr>
              <a:lvl1pPr algn="ctr"/>
            </a:lstStyle>
            <a:p>
              <a:pPr algn="l"/>
              <a:r>
                <a:rPr lang="en-GB" sz="1600" dirty="0">
                  <a:solidFill>
                    <a:schemeClr val="bg2"/>
                  </a:solidFill>
                  <a:latin typeface="Consolas" panose="020B0609020204030204" pitchFamily="49" charset="0"/>
                </a:rPr>
                <a:t>apply -f </a:t>
              </a:r>
              <a:r>
                <a:rPr lang="en-GB" sz="1600" dirty="0" err="1">
                  <a:solidFill>
                    <a:schemeClr val="bg2"/>
                  </a:solidFill>
                  <a:latin typeface="Consolas" panose="020B0609020204030204" pitchFamily="49" charset="0"/>
                </a:rPr>
                <a:t>myapp.yaml</a:t>
              </a:r>
              <a:endParaRPr lang="en-GB" sz="1600" dirty="0">
                <a:solidFill>
                  <a:schemeClr val="bg2"/>
                </a:solidFill>
                <a:latin typeface="Consolas" panose="020B0609020204030204" pitchFamily="49" charset="0"/>
              </a:endParaRPr>
            </a:p>
          </p:txBody>
        </p:sp>
      </p:grpSp>
      <p:grpSp>
        <p:nvGrpSpPr>
          <p:cNvPr id="57" name="Group 56">
            <a:extLst>
              <a:ext uri="{FF2B5EF4-FFF2-40B4-BE49-F238E27FC236}">
                <a16:creationId xmlns:a16="http://schemas.microsoft.com/office/drawing/2014/main" id="{00635063-4D6A-4161-B86D-06C414CA82C1}"/>
              </a:ext>
            </a:extLst>
          </p:cNvPr>
          <p:cNvGrpSpPr/>
          <p:nvPr/>
        </p:nvGrpSpPr>
        <p:grpSpPr>
          <a:xfrm>
            <a:off x="7333465" y="1438730"/>
            <a:ext cx="2144129" cy="4209222"/>
            <a:chOff x="268251" y="1897380"/>
            <a:chExt cx="1934262" cy="4209222"/>
          </a:xfrm>
        </p:grpSpPr>
        <p:sp>
          <p:nvSpPr>
            <p:cNvPr id="58" name="TextBox 57">
              <a:extLst>
                <a:ext uri="{FF2B5EF4-FFF2-40B4-BE49-F238E27FC236}">
                  <a16:creationId xmlns:a16="http://schemas.microsoft.com/office/drawing/2014/main" id="{F4EB6074-3A5F-4F38-9722-509813A3F553}"/>
                </a:ext>
              </a:extLst>
            </p:cNvPr>
            <p:cNvSpPr txBox="1"/>
            <p:nvPr/>
          </p:nvSpPr>
          <p:spPr>
            <a:xfrm>
              <a:off x="394584" y="1897380"/>
              <a:ext cx="65" cy="276999"/>
            </a:xfrm>
            <a:prstGeom prst="rect">
              <a:avLst/>
            </a:prstGeom>
          </p:spPr>
          <p:txBody>
            <a:bodyPr wrap="none" lIns="0" tIns="0" rIns="0" bIns="0" rtlCol="0" anchor="t" anchorCtr="0">
              <a:spAutoFit/>
            </a:bodyPr>
            <a:lstStyle/>
            <a:p>
              <a:endParaRPr lang="en-GB" dirty="0"/>
            </a:p>
          </p:txBody>
        </p:sp>
        <p:sp>
          <p:nvSpPr>
            <p:cNvPr id="59" name="TextBox 58">
              <a:extLst>
                <a:ext uri="{FF2B5EF4-FFF2-40B4-BE49-F238E27FC236}">
                  <a16:creationId xmlns:a16="http://schemas.microsoft.com/office/drawing/2014/main" id="{3FDBB8D2-7825-4C31-968A-3148EDBDC9B8}"/>
                </a:ext>
              </a:extLst>
            </p:cNvPr>
            <p:cNvSpPr txBox="1"/>
            <p:nvPr/>
          </p:nvSpPr>
          <p:spPr>
            <a:xfrm>
              <a:off x="268253" y="1897380"/>
              <a:ext cx="1934260" cy="553998"/>
            </a:xfrm>
            <a:prstGeom prst="rect">
              <a:avLst/>
            </a:prstGeom>
            <a:solidFill>
              <a:srgbClr val="0078D7"/>
            </a:solidFill>
          </p:spPr>
          <p:txBody>
            <a:bodyPr wrap="square" lIns="0" tIns="0" rIns="0" bIns="0" rtlCol="0" anchor="ctr" anchorCtr="0">
              <a:noAutofit/>
            </a:bodyPr>
            <a:lstStyle/>
            <a:p>
              <a:pPr algn="ctr"/>
              <a:r>
                <a:rPr lang="en-GB" sz="2400" dirty="0">
                  <a:solidFill>
                    <a:schemeClr val="bg2"/>
                  </a:solidFill>
                </a:rPr>
                <a:t>run</a:t>
              </a:r>
            </a:p>
          </p:txBody>
        </p:sp>
        <p:sp>
          <p:nvSpPr>
            <p:cNvPr id="60" name="TextBox 59">
              <a:extLst>
                <a:ext uri="{FF2B5EF4-FFF2-40B4-BE49-F238E27FC236}">
                  <a16:creationId xmlns:a16="http://schemas.microsoft.com/office/drawing/2014/main" id="{D008B0B1-E691-482D-98AA-EA71EF3736A4}"/>
                </a:ext>
              </a:extLst>
            </p:cNvPr>
            <p:cNvSpPr txBox="1"/>
            <p:nvPr/>
          </p:nvSpPr>
          <p:spPr>
            <a:xfrm>
              <a:off x="268252" y="2598420"/>
              <a:ext cx="1934260" cy="553998"/>
            </a:xfrm>
            <a:prstGeom prst="rect">
              <a:avLst/>
            </a:prstGeom>
            <a:solidFill>
              <a:srgbClr val="4DB0FF"/>
            </a:solidFill>
          </p:spPr>
          <p:txBody>
            <a:bodyPr wrap="square" lIns="0" tIns="0" rIns="0" bIns="0" rtlCol="0" anchor="ctr" anchorCtr="0">
              <a:noAutofit/>
            </a:bodyPr>
            <a:lstStyle>
              <a:defPPr>
                <a:defRPr lang="en-US"/>
              </a:defPPr>
              <a:lvl1pPr algn="ctr"/>
            </a:lstStyle>
            <a:p>
              <a:r>
                <a:rPr lang="en-GB" dirty="0">
                  <a:solidFill>
                    <a:schemeClr val="accent4">
                      <a:lumMod val="75000"/>
                    </a:schemeClr>
                  </a:solidFill>
                </a:rPr>
                <a:t>Directly start </a:t>
              </a:r>
              <a:br>
                <a:rPr lang="en-GB" dirty="0">
                  <a:solidFill>
                    <a:schemeClr val="accent4">
                      <a:lumMod val="75000"/>
                    </a:schemeClr>
                  </a:solidFill>
                </a:rPr>
              </a:br>
              <a:r>
                <a:rPr lang="en-GB" dirty="0">
                  <a:solidFill>
                    <a:schemeClr val="accent4">
                      <a:lumMod val="75000"/>
                    </a:schemeClr>
                  </a:solidFill>
                </a:rPr>
                <a:t>and run pods</a:t>
              </a:r>
            </a:p>
          </p:txBody>
        </p:sp>
        <p:sp>
          <p:nvSpPr>
            <p:cNvPr id="61" name="TextBox 60">
              <a:extLst>
                <a:ext uri="{FF2B5EF4-FFF2-40B4-BE49-F238E27FC236}">
                  <a16:creationId xmlns:a16="http://schemas.microsoft.com/office/drawing/2014/main" id="{3B3D6E3C-385A-487A-9FBE-2FAFAA3942C9}"/>
                </a:ext>
              </a:extLst>
            </p:cNvPr>
            <p:cNvSpPr txBox="1"/>
            <p:nvPr/>
          </p:nvSpPr>
          <p:spPr>
            <a:xfrm>
              <a:off x="268251" y="3299459"/>
              <a:ext cx="1934261" cy="2807143"/>
            </a:xfrm>
            <a:prstGeom prst="rect">
              <a:avLst/>
            </a:prstGeom>
            <a:solidFill>
              <a:schemeClr val="bg1">
                <a:lumMod val="10000"/>
              </a:schemeClr>
            </a:solidFill>
          </p:spPr>
          <p:txBody>
            <a:bodyPr wrap="square" lIns="72000" tIns="72000" rIns="0" bIns="0" rtlCol="0" anchor="t" anchorCtr="0">
              <a:noAutofit/>
            </a:bodyPr>
            <a:lstStyle>
              <a:defPPr>
                <a:defRPr lang="en-US"/>
              </a:defPPr>
              <a:lvl1pPr algn="ctr"/>
            </a:lstStyle>
            <a:p>
              <a:pPr algn="l"/>
              <a:r>
                <a:rPr lang="en-GB" sz="1600" dirty="0">
                  <a:solidFill>
                    <a:schemeClr val="bg2"/>
                  </a:solidFill>
                  <a:latin typeface="Consolas" panose="020B0609020204030204" pitchFamily="49" charset="0"/>
                </a:rPr>
                <a:t>run </a:t>
              </a:r>
              <a:r>
                <a:rPr lang="en-GB" sz="1600" dirty="0" err="1">
                  <a:solidFill>
                    <a:schemeClr val="bg2"/>
                  </a:solidFill>
                  <a:latin typeface="Consolas" panose="020B0609020204030204" pitchFamily="49" charset="0"/>
                </a:rPr>
                <a:t>nginx</a:t>
              </a:r>
              <a:r>
                <a:rPr lang="en-GB" sz="1600" dirty="0">
                  <a:solidFill>
                    <a:schemeClr val="bg2"/>
                  </a:solidFill>
                  <a:latin typeface="Consolas" panose="020B0609020204030204" pitchFamily="49" charset="0"/>
                </a:rPr>
                <a:t> </a:t>
              </a:r>
              <a:br>
                <a:rPr lang="en-GB" sz="1600" dirty="0">
                  <a:solidFill>
                    <a:schemeClr val="bg2"/>
                  </a:solidFill>
                  <a:latin typeface="Consolas" panose="020B0609020204030204" pitchFamily="49" charset="0"/>
                </a:rPr>
              </a:br>
              <a:r>
                <a:rPr lang="en-GB" sz="1600" dirty="0">
                  <a:solidFill>
                    <a:schemeClr val="bg2"/>
                  </a:solidFill>
                  <a:latin typeface="Consolas" panose="020B0609020204030204" pitchFamily="49" charset="0"/>
                </a:rPr>
                <a:t>--image=</a:t>
              </a:r>
              <a:r>
                <a:rPr lang="en-GB" sz="1600" dirty="0" err="1">
                  <a:solidFill>
                    <a:schemeClr val="bg2"/>
                  </a:solidFill>
                  <a:latin typeface="Consolas" panose="020B0609020204030204" pitchFamily="49" charset="0"/>
                </a:rPr>
                <a:t>nginx</a:t>
              </a:r>
              <a:br>
                <a:rPr lang="en-GB" sz="1600" dirty="0">
                  <a:solidFill>
                    <a:schemeClr val="bg2"/>
                  </a:solidFill>
                  <a:latin typeface="Consolas" panose="020B0609020204030204" pitchFamily="49" charset="0"/>
                </a:rPr>
              </a:br>
              <a:r>
                <a:rPr lang="en-GB" sz="1600" dirty="0">
                  <a:solidFill>
                    <a:schemeClr val="bg2"/>
                  </a:solidFill>
                  <a:latin typeface="Consolas" panose="020B0609020204030204" pitchFamily="49" charset="0"/>
                </a:rPr>
                <a:t>--replicas=3</a:t>
              </a:r>
            </a:p>
            <a:p>
              <a:pPr algn="l"/>
              <a:endParaRPr lang="en-GB" sz="1600" dirty="0">
                <a:solidFill>
                  <a:schemeClr val="bg2"/>
                </a:solidFill>
                <a:latin typeface="Consolas" panose="020B0609020204030204" pitchFamily="49" charset="0"/>
              </a:endParaRPr>
            </a:p>
            <a:p>
              <a:pPr algn="l"/>
              <a:r>
                <a:rPr lang="en-GB" sz="1600" dirty="0">
                  <a:solidFill>
                    <a:schemeClr val="bg2"/>
                  </a:solidFill>
                  <a:latin typeface="Consolas" panose="020B0609020204030204" pitchFamily="49" charset="0"/>
                </a:rPr>
                <a:t>run </a:t>
              </a:r>
              <a:r>
                <a:rPr lang="en-GB" sz="1600" dirty="0" err="1">
                  <a:solidFill>
                    <a:schemeClr val="bg2"/>
                  </a:solidFill>
                  <a:latin typeface="Consolas" panose="020B0609020204030204" pitchFamily="49" charset="0"/>
                </a:rPr>
                <a:t>myapp</a:t>
              </a:r>
              <a:endParaRPr lang="en-GB" sz="1600" dirty="0">
                <a:solidFill>
                  <a:schemeClr val="bg2"/>
                </a:solidFill>
                <a:latin typeface="Consolas" panose="020B0609020204030204" pitchFamily="49" charset="0"/>
              </a:endParaRPr>
            </a:p>
            <a:p>
              <a:pPr algn="l"/>
              <a:r>
                <a:rPr lang="en-GB" sz="1600" dirty="0">
                  <a:solidFill>
                    <a:schemeClr val="bg2"/>
                  </a:solidFill>
                  <a:latin typeface="Consolas" panose="020B0609020204030204" pitchFamily="49" charset="0"/>
                </a:rPr>
                <a:t>--image=foo/</a:t>
              </a:r>
              <a:r>
                <a:rPr lang="en-GB" sz="1600" dirty="0" err="1">
                  <a:solidFill>
                    <a:schemeClr val="bg2"/>
                  </a:solidFill>
                  <a:latin typeface="Consolas" panose="020B0609020204030204" pitchFamily="49" charset="0"/>
                </a:rPr>
                <a:t>img</a:t>
              </a:r>
              <a:endParaRPr lang="en-GB" sz="1600" dirty="0">
                <a:solidFill>
                  <a:schemeClr val="bg2"/>
                </a:solidFill>
                <a:latin typeface="Consolas" panose="020B0609020204030204" pitchFamily="49" charset="0"/>
              </a:endParaRPr>
            </a:p>
            <a:p>
              <a:pPr algn="l"/>
              <a:r>
                <a:rPr lang="en-GB" sz="1600" dirty="0">
                  <a:solidFill>
                    <a:schemeClr val="bg2"/>
                  </a:solidFill>
                  <a:latin typeface="Consolas" panose="020B0609020204030204" pitchFamily="49" charset="0"/>
                </a:rPr>
                <a:t>--port=8080</a:t>
              </a:r>
            </a:p>
          </p:txBody>
        </p:sp>
      </p:grpSp>
      <p:grpSp>
        <p:nvGrpSpPr>
          <p:cNvPr id="62" name="Group 61">
            <a:extLst>
              <a:ext uri="{FF2B5EF4-FFF2-40B4-BE49-F238E27FC236}">
                <a16:creationId xmlns:a16="http://schemas.microsoft.com/office/drawing/2014/main" id="{8B0696D5-01E5-47B8-988F-B4D9E8A55625}"/>
              </a:ext>
            </a:extLst>
          </p:cNvPr>
          <p:cNvGrpSpPr/>
          <p:nvPr/>
        </p:nvGrpSpPr>
        <p:grpSpPr>
          <a:xfrm>
            <a:off x="9590670" y="1438730"/>
            <a:ext cx="2144129" cy="4209222"/>
            <a:chOff x="268251" y="1897380"/>
            <a:chExt cx="1934262" cy="4209222"/>
          </a:xfrm>
        </p:grpSpPr>
        <p:sp>
          <p:nvSpPr>
            <p:cNvPr id="63" name="TextBox 62">
              <a:extLst>
                <a:ext uri="{FF2B5EF4-FFF2-40B4-BE49-F238E27FC236}">
                  <a16:creationId xmlns:a16="http://schemas.microsoft.com/office/drawing/2014/main" id="{E7F49B6E-B578-4AF6-9342-902CC49C51D3}"/>
                </a:ext>
              </a:extLst>
            </p:cNvPr>
            <p:cNvSpPr txBox="1"/>
            <p:nvPr/>
          </p:nvSpPr>
          <p:spPr>
            <a:xfrm>
              <a:off x="394584" y="1897380"/>
              <a:ext cx="65" cy="276999"/>
            </a:xfrm>
            <a:prstGeom prst="rect">
              <a:avLst/>
            </a:prstGeom>
          </p:spPr>
          <p:txBody>
            <a:bodyPr wrap="none" lIns="0" tIns="0" rIns="0" bIns="0" rtlCol="0" anchor="t" anchorCtr="0">
              <a:spAutoFit/>
            </a:bodyPr>
            <a:lstStyle/>
            <a:p>
              <a:endParaRPr lang="en-GB" dirty="0"/>
            </a:p>
          </p:txBody>
        </p:sp>
        <p:sp>
          <p:nvSpPr>
            <p:cNvPr id="64" name="TextBox 63">
              <a:extLst>
                <a:ext uri="{FF2B5EF4-FFF2-40B4-BE49-F238E27FC236}">
                  <a16:creationId xmlns:a16="http://schemas.microsoft.com/office/drawing/2014/main" id="{55A8F60A-C4D0-48E1-B317-70DB7BB66CFE}"/>
                </a:ext>
              </a:extLst>
            </p:cNvPr>
            <p:cNvSpPr txBox="1"/>
            <p:nvPr/>
          </p:nvSpPr>
          <p:spPr>
            <a:xfrm>
              <a:off x="268253" y="1897380"/>
              <a:ext cx="1934260" cy="553998"/>
            </a:xfrm>
            <a:prstGeom prst="rect">
              <a:avLst/>
            </a:prstGeom>
            <a:solidFill>
              <a:srgbClr val="0078D7"/>
            </a:solidFill>
          </p:spPr>
          <p:txBody>
            <a:bodyPr wrap="square" lIns="0" tIns="0" rIns="0" bIns="0" rtlCol="0" anchor="ctr" anchorCtr="0">
              <a:noAutofit/>
            </a:bodyPr>
            <a:lstStyle/>
            <a:p>
              <a:pPr algn="ctr"/>
              <a:r>
                <a:rPr lang="en-GB" sz="2400" dirty="0">
                  <a:solidFill>
                    <a:schemeClr val="bg2"/>
                  </a:solidFill>
                </a:rPr>
                <a:t>describe</a:t>
              </a:r>
            </a:p>
          </p:txBody>
        </p:sp>
        <p:sp>
          <p:nvSpPr>
            <p:cNvPr id="65" name="TextBox 64">
              <a:extLst>
                <a:ext uri="{FF2B5EF4-FFF2-40B4-BE49-F238E27FC236}">
                  <a16:creationId xmlns:a16="http://schemas.microsoft.com/office/drawing/2014/main" id="{EDE5E1E3-CF09-4E20-B115-501DD039D4DB}"/>
                </a:ext>
              </a:extLst>
            </p:cNvPr>
            <p:cNvSpPr txBox="1"/>
            <p:nvPr/>
          </p:nvSpPr>
          <p:spPr>
            <a:xfrm>
              <a:off x="268252" y="2598420"/>
              <a:ext cx="1934260" cy="553998"/>
            </a:xfrm>
            <a:prstGeom prst="rect">
              <a:avLst/>
            </a:prstGeom>
            <a:solidFill>
              <a:srgbClr val="4DB0FF"/>
            </a:solidFill>
          </p:spPr>
          <p:txBody>
            <a:bodyPr wrap="square" lIns="0" tIns="0" rIns="0" bIns="0" rtlCol="0" anchor="ctr" anchorCtr="0">
              <a:noAutofit/>
            </a:bodyPr>
            <a:lstStyle>
              <a:defPPr>
                <a:defRPr lang="en-US"/>
              </a:defPPr>
              <a:lvl1pPr algn="ctr"/>
            </a:lstStyle>
            <a:p>
              <a:r>
                <a:rPr lang="en-GB" dirty="0">
                  <a:solidFill>
                    <a:schemeClr val="accent4">
                      <a:lumMod val="75000"/>
                    </a:schemeClr>
                  </a:solidFill>
                </a:rPr>
                <a:t>Get details of any resource</a:t>
              </a:r>
            </a:p>
          </p:txBody>
        </p:sp>
        <p:sp>
          <p:nvSpPr>
            <p:cNvPr id="66" name="TextBox 65">
              <a:extLst>
                <a:ext uri="{FF2B5EF4-FFF2-40B4-BE49-F238E27FC236}">
                  <a16:creationId xmlns:a16="http://schemas.microsoft.com/office/drawing/2014/main" id="{2C283EDD-528D-45D3-B36F-EF4A3F755586}"/>
                </a:ext>
              </a:extLst>
            </p:cNvPr>
            <p:cNvSpPr txBox="1"/>
            <p:nvPr/>
          </p:nvSpPr>
          <p:spPr>
            <a:xfrm>
              <a:off x="268251" y="3299459"/>
              <a:ext cx="1934261" cy="2807143"/>
            </a:xfrm>
            <a:prstGeom prst="rect">
              <a:avLst/>
            </a:prstGeom>
            <a:solidFill>
              <a:schemeClr val="bg1">
                <a:lumMod val="10000"/>
              </a:schemeClr>
            </a:solidFill>
          </p:spPr>
          <p:txBody>
            <a:bodyPr wrap="square" lIns="72000" tIns="72000" rIns="0" bIns="0" rtlCol="0" anchor="t" anchorCtr="0">
              <a:noAutofit/>
            </a:bodyPr>
            <a:lstStyle>
              <a:defPPr>
                <a:defRPr lang="en-US"/>
              </a:defPPr>
              <a:lvl1pPr algn="ctr"/>
            </a:lstStyle>
            <a:p>
              <a:pPr algn="l"/>
              <a:r>
                <a:rPr lang="en-GB" sz="1600" dirty="0">
                  <a:solidFill>
                    <a:schemeClr val="bg2"/>
                  </a:solidFill>
                  <a:latin typeface="Consolas" panose="020B0609020204030204" pitchFamily="49" charset="0"/>
                </a:rPr>
                <a:t>describe pod/pod138</a:t>
              </a:r>
            </a:p>
            <a:p>
              <a:pPr algn="l"/>
              <a:endParaRPr lang="en-GB" sz="1600" dirty="0">
                <a:solidFill>
                  <a:schemeClr val="bg2"/>
                </a:solidFill>
                <a:latin typeface="Consolas" panose="020B0609020204030204" pitchFamily="49" charset="0"/>
              </a:endParaRPr>
            </a:p>
            <a:p>
              <a:pPr algn="l"/>
              <a:r>
                <a:rPr lang="en-GB" sz="1600" dirty="0">
                  <a:solidFill>
                    <a:schemeClr val="bg2"/>
                  </a:solidFill>
                  <a:latin typeface="Consolas" panose="020B0609020204030204" pitchFamily="49" charset="0"/>
                </a:rPr>
                <a:t>describe svc/</a:t>
              </a:r>
              <a:r>
                <a:rPr lang="en-GB" sz="1600" dirty="0" err="1">
                  <a:solidFill>
                    <a:schemeClr val="bg2"/>
                  </a:solidFill>
                  <a:latin typeface="Consolas" panose="020B0609020204030204" pitchFamily="49" charset="0"/>
                </a:rPr>
                <a:t>myservice</a:t>
              </a:r>
              <a:endParaRPr lang="en-GB" sz="1600" dirty="0">
                <a:solidFill>
                  <a:schemeClr val="bg2"/>
                </a:solidFill>
                <a:latin typeface="Consolas" panose="020B0609020204030204" pitchFamily="49" charset="0"/>
              </a:endParaRPr>
            </a:p>
            <a:p>
              <a:pPr algn="l"/>
              <a:endParaRPr lang="en-GB" sz="1600" dirty="0">
                <a:solidFill>
                  <a:schemeClr val="bg2"/>
                </a:solidFill>
                <a:latin typeface="Consolas" panose="020B0609020204030204" pitchFamily="49" charset="0"/>
              </a:endParaRPr>
            </a:p>
            <a:p>
              <a:pPr algn="l"/>
              <a:r>
                <a:rPr lang="en-GB" sz="1600" dirty="0">
                  <a:solidFill>
                    <a:schemeClr val="bg2"/>
                  </a:solidFill>
                  <a:latin typeface="Consolas" panose="020B0609020204030204" pitchFamily="49" charset="0"/>
                </a:rPr>
                <a:t>describe pod -l app=</a:t>
              </a:r>
              <a:r>
                <a:rPr lang="en-GB" sz="1600" dirty="0" err="1">
                  <a:solidFill>
                    <a:schemeClr val="bg2"/>
                  </a:solidFill>
                  <a:latin typeface="Consolas" panose="020B0609020204030204" pitchFamily="49" charset="0"/>
                </a:rPr>
                <a:t>myapp</a:t>
              </a:r>
              <a:endParaRPr lang="en-GB" sz="1600" dirty="0">
                <a:solidFill>
                  <a:schemeClr val="bg2"/>
                </a:solidFill>
                <a:latin typeface="Consolas" panose="020B0609020204030204" pitchFamily="49" charset="0"/>
              </a:endParaRPr>
            </a:p>
          </p:txBody>
        </p:sp>
      </p:grpSp>
      <p:sp>
        <p:nvSpPr>
          <p:cNvPr id="2" name="Rectangle 1">
            <a:hlinkClick r:id="rId2"/>
            <a:extLst>
              <a:ext uri="{FF2B5EF4-FFF2-40B4-BE49-F238E27FC236}">
                <a16:creationId xmlns:a16="http://schemas.microsoft.com/office/drawing/2014/main" id="{FDF4C43D-1203-4E58-BA97-C64F09696C3B}"/>
              </a:ext>
            </a:extLst>
          </p:cNvPr>
          <p:cNvSpPr/>
          <p:nvPr/>
        </p:nvSpPr>
        <p:spPr>
          <a:xfrm>
            <a:off x="2483309" y="6294936"/>
            <a:ext cx="7307461" cy="461665"/>
          </a:xfrm>
          <a:prstGeom prst="rect">
            <a:avLst/>
          </a:prstGeom>
          <a:solidFill>
            <a:schemeClr val="bg2">
              <a:lumMod val="85000"/>
            </a:schemeClr>
          </a:solidFill>
        </p:spPr>
        <p:txBody>
          <a:bodyPr wrap="square">
            <a:spAutoFit/>
          </a:bodyPr>
          <a:lstStyle/>
          <a:p>
            <a:r>
              <a:rPr lang="en-GB" sz="2400" dirty="0">
                <a:solidFill>
                  <a:srgbClr val="0078D7"/>
                </a:solidFill>
              </a:rPr>
              <a:t>   kubernetes.io/docs/reference/kubectl/overview</a:t>
            </a:r>
          </a:p>
        </p:txBody>
      </p:sp>
      <p:sp>
        <p:nvSpPr>
          <p:cNvPr id="3" name="Rectangle 2">
            <a:hlinkClick r:id="rId3"/>
            <a:extLst>
              <a:ext uri="{FF2B5EF4-FFF2-40B4-BE49-F238E27FC236}">
                <a16:creationId xmlns:a16="http://schemas.microsoft.com/office/drawing/2014/main" id="{2CBD9133-9873-42C7-A470-6A3E7667EF0D}"/>
              </a:ext>
            </a:extLst>
          </p:cNvPr>
          <p:cNvSpPr/>
          <p:nvPr/>
        </p:nvSpPr>
        <p:spPr>
          <a:xfrm>
            <a:off x="2483310" y="5787104"/>
            <a:ext cx="7307460" cy="461665"/>
          </a:xfrm>
          <a:prstGeom prst="rect">
            <a:avLst/>
          </a:prstGeom>
          <a:solidFill>
            <a:schemeClr val="bg2">
              <a:lumMod val="85000"/>
            </a:schemeClr>
          </a:solidFill>
        </p:spPr>
        <p:txBody>
          <a:bodyPr wrap="square">
            <a:spAutoFit/>
          </a:bodyPr>
          <a:lstStyle/>
          <a:p>
            <a:r>
              <a:rPr lang="en-GB" sz="2400" dirty="0">
                <a:solidFill>
                  <a:srgbClr val="0078D7"/>
                </a:solidFill>
              </a:rPr>
              <a:t>   kubernetes.io/docs/reference/kubectl/</a:t>
            </a:r>
            <a:r>
              <a:rPr lang="en-GB" sz="2400" dirty="0" err="1">
                <a:solidFill>
                  <a:srgbClr val="0078D7"/>
                </a:solidFill>
              </a:rPr>
              <a:t>cheatsheet</a:t>
            </a:r>
            <a:endParaRPr lang="en-GB" sz="2400" dirty="0">
              <a:solidFill>
                <a:srgbClr val="0078D7"/>
              </a:solidFill>
            </a:endParaRPr>
          </a:p>
        </p:txBody>
      </p:sp>
      <p:pic>
        <p:nvPicPr>
          <p:cNvPr id="8" name="Graphic 7" descr="Open Book">
            <a:extLst>
              <a:ext uri="{FF2B5EF4-FFF2-40B4-BE49-F238E27FC236}">
                <a16:creationId xmlns:a16="http://schemas.microsoft.com/office/drawing/2014/main" id="{FFE998F8-3E92-423D-8195-344E5EF8025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86830" y="5824729"/>
            <a:ext cx="914400" cy="914400"/>
          </a:xfrm>
          <a:prstGeom prst="rect">
            <a:avLst/>
          </a:prstGeom>
        </p:spPr>
      </p:pic>
    </p:spTree>
    <p:extLst>
      <p:ext uri="{BB962C8B-B14F-4D97-AF65-F5344CB8AC3E}">
        <p14:creationId xmlns:p14="http://schemas.microsoft.com/office/powerpoint/2010/main" val="11601749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B2741E-7A57-4630-8EEB-590BC95CFEC8}"/>
              </a:ext>
            </a:extLst>
          </p:cNvPr>
          <p:cNvSpPr>
            <a:spLocks noGrp="1"/>
          </p:cNvSpPr>
          <p:nvPr>
            <p:ph type="title"/>
          </p:nvPr>
        </p:nvSpPr>
        <p:spPr/>
        <p:txBody>
          <a:bodyPr/>
          <a:lstStyle/>
          <a:p>
            <a:r>
              <a:rPr lang="en-GB" dirty="0"/>
              <a:t>Dashboard</a:t>
            </a:r>
          </a:p>
        </p:txBody>
      </p:sp>
      <p:sp>
        <p:nvSpPr>
          <p:cNvPr id="10" name="Content Placeholder 9">
            <a:extLst>
              <a:ext uri="{FF2B5EF4-FFF2-40B4-BE49-F238E27FC236}">
                <a16:creationId xmlns:a16="http://schemas.microsoft.com/office/drawing/2014/main" id="{7A7C9827-4F26-4DD1-862F-9325989CB04B}"/>
              </a:ext>
            </a:extLst>
          </p:cNvPr>
          <p:cNvSpPr>
            <a:spLocks noGrp="1"/>
          </p:cNvSpPr>
          <p:nvPr>
            <p:ph idx="1"/>
          </p:nvPr>
        </p:nvSpPr>
        <p:spPr/>
        <p:txBody>
          <a:bodyPr/>
          <a:lstStyle/>
          <a:p>
            <a:r>
              <a:rPr lang="en-GB" dirty="0"/>
              <a:t>Management web UI </a:t>
            </a:r>
          </a:p>
          <a:p>
            <a:r>
              <a:rPr lang="en-GB" dirty="0"/>
              <a:t>Runs inside Kubernetes as a pod</a:t>
            </a:r>
          </a:p>
          <a:p>
            <a:r>
              <a:rPr lang="en-GB" dirty="0"/>
              <a:t>Not secure, should never be exposed externally </a:t>
            </a:r>
          </a:p>
          <a:p>
            <a:r>
              <a:rPr lang="en-GB" dirty="0"/>
              <a:t>Optional, not required to run Kubernetes</a:t>
            </a:r>
          </a:p>
        </p:txBody>
      </p:sp>
      <p:pic>
        <p:nvPicPr>
          <p:cNvPr id="2" name="Picture 1">
            <a:extLst>
              <a:ext uri="{FF2B5EF4-FFF2-40B4-BE49-F238E27FC236}">
                <a16:creationId xmlns:a16="http://schemas.microsoft.com/office/drawing/2014/main" id="{CC1F8078-CC92-47EF-A38C-0BC9F59C1FCF}"/>
              </a:ext>
            </a:extLst>
          </p:cNvPr>
          <p:cNvPicPr>
            <a:picLocks noChangeAspect="1"/>
          </p:cNvPicPr>
          <p:nvPr/>
        </p:nvPicPr>
        <p:blipFill rotWithShape="1">
          <a:blip r:embed="rId2"/>
          <a:srcRect r="13228" b="26820"/>
          <a:stretch/>
        </p:blipFill>
        <p:spPr>
          <a:xfrm>
            <a:off x="6806472" y="1839352"/>
            <a:ext cx="5385528" cy="5018648"/>
          </a:xfrm>
          <a:prstGeom prst="rect">
            <a:avLst/>
          </a:prstGeom>
        </p:spPr>
      </p:pic>
    </p:spTree>
    <p:extLst>
      <p:ext uri="{BB962C8B-B14F-4D97-AF65-F5344CB8AC3E}">
        <p14:creationId xmlns:p14="http://schemas.microsoft.com/office/powerpoint/2010/main" val="25947578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57CE91EC-C557-4132-872E-5E8D2F7EDE86}"/>
              </a:ext>
            </a:extLst>
          </p:cNvPr>
          <p:cNvSpPr/>
          <p:nvPr/>
        </p:nvSpPr>
        <p:spPr>
          <a:xfrm>
            <a:off x="3464312" y="2549912"/>
            <a:ext cx="2758068" cy="505522"/>
          </a:xfrm>
          <a:prstGeom prst="roundRect">
            <a:avLst>
              <a:gd name="adj" fmla="val 5799"/>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86A59AEA-A9A2-4A1D-9735-D6535496A9DF}"/>
              </a:ext>
            </a:extLst>
          </p:cNvPr>
          <p:cNvSpPr>
            <a:spLocks noGrp="1"/>
          </p:cNvSpPr>
          <p:nvPr>
            <p:ph type="title"/>
          </p:nvPr>
        </p:nvSpPr>
        <p:spPr/>
        <p:txBody>
          <a:bodyPr>
            <a:normAutofit fontScale="90000"/>
          </a:bodyPr>
          <a:lstStyle/>
          <a:p>
            <a:r>
              <a:rPr lang="en-GB" dirty="0"/>
              <a:t>Accessing the Dashboard</a:t>
            </a:r>
          </a:p>
        </p:txBody>
      </p:sp>
      <p:sp>
        <p:nvSpPr>
          <p:cNvPr id="10" name="Text Placeholder 9">
            <a:extLst>
              <a:ext uri="{FF2B5EF4-FFF2-40B4-BE49-F238E27FC236}">
                <a16:creationId xmlns:a16="http://schemas.microsoft.com/office/drawing/2014/main" id="{02FCD202-FEA1-4208-B52E-0213BCC8234B}"/>
              </a:ext>
            </a:extLst>
          </p:cNvPr>
          <p:cNvSpPr>
            <a:spLocks noGrp="1"/>
          </p:cNvSpPr>
          <p:nvPr>
            <p:ph idx="1"/>
          </p:nvPr>
        </p:nvSpPr>
        <p:spPr>
          <a:xfrm>
            <a:off x="457200" y="1866900"/>
            <a:ext cx="11277598" cy="4514047"/>
          </a:xfrm>
        </p:spPr>
        <p:txBody>
          <a:bodyPr/>
          <a:lstStyle/>
          <a:p>
            <a:pPr marL="457200" indent="-457200">
              <a:buClr>
                <a:schemeClr val="bg1">
                  <a:lumMod val="20000"/>
                  <a:lumOff val="80000"/>
                </a:schemeClr>
              </a:buClr>
              <a:buFont typeface="Arial" panose="020B0604020202020204" pitchFamily="34" charset="0"/>
              <a:buChar char="•"/>
            </a:pPr>
            <a:r>
              <a:rPr lang="en-GB" dirty="0"/>
              <a:t>Open proxy to Kubernetes API server</a:t>
            </a:r>
          </a:p>
          <a:p>
            <a:pPr marL="457200" indent="-457200">
              <a:buClr>
                <a:schemeClr val="bg1">
                  <a:lumMod val="20000"/>
                  <a:lumOff val="80000"/>
                </a:schemeClr>
              </a:buClr>
              <a:buFont typeface="Arial" panose="020B0604020202020204" pitchFamily="34" charset="0"/>
              <a:buChar char="•"/>
            </a:pPr>
            <a:r>
              <a:rPr lang="en-GB" dirty="0"/>
              <a:t>Run command:</a:t>
            </a:r>
            <a:r>
              <a:rPr lang="en-GB" dirty="0">
                <a:latin typeface="Consolas" panose="020B0609020204030204" pitchFamily="49" charset="0"/>
              </a:rPr>
              <a:t> </a:t>
            </a:r>
            <a:r>
              <a:rPr lang="en-GB" dirty="0" err="1">
                <a:latin typeface="Consolas" panose="020B0609020204030204" pitchFamily="49" charset="0"/>
              </a:rPr>
              <a:t>kubectl</a:t>
            </a:r>
            <a:r>
              <a:rPr lang="en-GB" dirty="0">
                <a:latin typeface="Consolas" panose="020B0609020204030204" pitchFamily="49" charset="0"/>
              </a:rPr>
              <a:t> proxy</a:t>
            </a:r>
          </a:p>
          <a:p>
            <a:pPr marL="457200" indent="-457200">
              <a:buClr>
                <a:schemeClr val="bg1">
                  <a:lumMod val="20000"/>
                  <a:lumOff val="80000"/>
                </a:schemeClr>
              </a:buClr>
              <a:buFont typeface="Arial" panose="020B0604020202020204" pitchFamily="34" charset="0"/>
              <a:buChar char="•"/>
            </a:pPr>
            <a:r>
              <a:rPr lang="en-GB" dirty="0"/>
              <a:t>Access this URL</a:t>
            </a:r>
            <a:br>
              <a:rPr lang="en-GB" dirty="0"/>
            </a:br>
            <a:r>
              <a:rPr lang="en-GB" sz="2000" dirty="0">
                <a:latin typeface="Segoe UI Light" panose="020B0502040204020203" pitchFamily="34" charset="0"/>
                <a:cs typeface="Segoe UI Light" panose="020B0502040204020203" pitchFamily="34" charset="0"/>
              </a:rPr>
              <a:t>http://localhost:8001/api/v1/namespaces/kube-system/services/kubernetes-dashboard/proxy</a:t>
            </a:r>
          </a:p>
          <a:p>
            <a:pPr>
              <a:buClr>
                <a:schemeClr val="bg1">
                  <a:lumMod val="20000"/>
                  <a:lumOff val="80000"/>
                </a:schemeClr>
              </a:buClr>
            </a:pPr>
            <a:endParaRPr lang="en-GB" dirty="0"/>
          </a:p>
          <a:p>
            <a:pPr marL="457200" indent="-457200">
              <a:buClr>
                <a:schemeClr val="bg1">
                  <a:lumMod val="20000"/>
                  <a:lumOff val="80000"/>
                </a:schemeClr>
              </a:buClr>
              <a:buFont typeface="Arial" panose="020B0604020202020204" pitchFamily="34" charset="0"/>
              <a:buChar char="•"/>
            </a:pPr>
            <a:endParaRPr lang="en-GB" dirty="0"/>
          </a:p>
        </p:txBody>
      </p:sp>
      <p:pic>
        <p:nvPicPr>
          <p:cNvPr id="16" name="Picture 15">
            <a:extLst>
              <a:ext uri="{FF2B5EF4-FFF2-40B4-BE49-F238E27FC236}">
                <a16:creationId xmlns:a16="http://schemas.microsoft.com/office/drawing/2014/main" id="{489A3F25-AAFB-4BD1-B047-FCBA7C969036}"/>
              </a:ext>
            </a:extLst>
          </p:cNvPr>
          <p:cNvPicPr>
            <a:picLocks noChangeAspect="1"/>
          </p:cNvPicPr>
          <p:nvPr/>
        </p:nvPicPr>
        <p:blipFill rotWithShape="1">
          <a:blip r:embed="rId2"/>
          <a:srcRect r="13228" b="26820"/>
          <a:stretch/>
        </p:blipFill>
        <p:spPr>
          <a:xfrm>
            <a:off x="7308234" y="4398515"/>
            <a:ext cx="2362661" cy="2201709"/>
          </a:xfrm>
          <a:prstGeom prst="rect">
            <a:avLst/>
          </a:prstGeom>
        </p:spPr>
      </p:pic>
      <p:pic>
        <p:nvPicPr>
          <p:cNvPr id="18" name="Graphic 17" descr="Computer">
            <a:extLst>
              <a:ext uri="{FF2B5EF4-FFF2-40B4-BE49-F238E27FC236}">
                <a16:creationId xmlns:a16="http://schemas.microsoft.com/office/drawing/2014/main" id="{CD3B645B-4D51-4001-AE90-19C792819C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21105" y="4051300"/>
            <a:ext cx="2806700" cy="2806700"/>
          </a:xfrm>
          <a:prstGeom prst="rect">
            <a:avLst/>
          </a:prstGeom>
        </p:spPr>
      </p:pic>
      <p:sp>
        <p:nvSpPr>
          <p:cNvPr id="19" name="Arrow: Right 18">
            <a:extLst>
              <a:ext uri="{FF2B5EF4-FFF2-40B4-BE49-F238E27FC236}">
                <a16:creationId xmlns:a16="http://schemas.microsoft.com/office/drawing/2014/main" id="{396AD060-C9C7-4EEA-89B0-8A909050E90D}"/>
              </a:ext>
            </a:extLst>
          </p:cNvPr>
          <p:cNvSpPr/>
          <p:nvPr/>
        </p:nvSpPr>
        <p:spPr>
          <a:xfrm>
            <a:off x="5683097" y="5232621"/>
            <a:ext cx="1181100" cy="505522"/>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616508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9676D-E0A6-4673-8475-672DFC535211}"/>
              </a:ext>
            </a:extLst>
          </p:cNvPr>
          <p:cNvSpPr>
            <a:spLocks noGrp="1"/>
          </p:cNvSpPr>
          <p:nvPr>
            <p:ph type="title"/>
          </p:nvPr>
        </p:nvSpPr>
        <p:spPr/>
        <p:txBody>
          <a:bodyPr>
            <a:normAutofit fontScale="90000"/>
          </a:bodyPr>
          <a:lstStyle/>
          <a:p>
            <a:r>
              <a:rPr lang="en-GB" dirty="0"/>
              <a:t>Kubernetes Object Management</a:t>
            </a:r>
          </a:p>
        </p:txBody>
      </p:sp>
      <p:graphicFrame>
        <p:nvGraphicFramePr>
          <p:cNvPr id="11" name="Table 10">
            <a:extLst>
              <a:ext uri="{FF2B5EF4-FFF2-40B4-BE49-F238E27FC236}">
                <a16:creationId xmlns:a16="http://schemas.microsoft.com/office/drawing/2014/main" id="{8843E584-BD01-41CB-957A-FD3457E72C8C}"/>
              </a:ext>
            </a:extLst>
          </p:cNvPr>
          <p:cNvGraphicFramePr>
            <a:graphicFrameLocks noGrp="1"/>
          </p:cNvGraphicFramePr>
          <p:nvPr>
            <p:extLst>
              <p:ext uri="{D42A27DB-BD31-4B8C-83A1-F6EECF244321}">
                <p14:modId xmlns:p14="http://schemas.microsoft.com/office/powerpoint/2010/main" val="3593307676"/>
              </p:ext>
            </p:extLst>
          </p:nvPr>
        </p:nvGraphicFramePr>
        <p:xfrm>
          <a:off x="819148" y="2075405"/>
          <a:ext cx="10553701" cy="2926080"/>
        </p:xfrm>
        <a:graphic>
          <a:graphicData uri="http://schemas.openxmlformats.org/drawingml/2006/table">
            <a:tbl>
              <a:tblPr>
                <a:tableStyleId>{BC89EF96-8CEA-46FF-86C4-4CE0E7609802}</a:tableStyleId>
              </a:tblPr>
              <a:tblGrid>
                <a:gridCol w="2413687">
                  <a:extLst>
                    <a:ext uri="{9D8B030D-6E8A-4147-A177-3AD203B41FA5}">
                      <a16:colId xmlns:a16="http://schemas.microsoft.com/office/drawing/2014/main" val="1849482478"/>
                    </a:ext>
                  </a:extLst>
                </a:gridCol>
                <a:gridCol w="2237407">
                  <a:extLst>
                    <a:ext uri="{9D8B030D-6E8A-4147-A177-3AD203B41FA5}">
                      <a16:colId xmlns:a16="http://schemas.microsoft.com/office/drawing/2014/main" val="1059915670"/>
                    </a:ext>
                  </a:extLst>
                </a:gridCol>
                <a:gridCol w="2558861">
                  <a:extLst>
                    <a:ext uri="{9D8B030D-6E8A-4147-A177-3AD203B41FA5}">
                      <a16:colId xmlns:a16="http://schemas.microsoft.com/office/drawing/2014/main" val="3401915179"/>
                    </a:ext>
                  </a:extLst>
                </a:gridCol>
                <a:gridCol w="1502245">
                  <a:extLst>
                    <a:ext uri="{9D8B030D-6E8A-4147-A177-3AD203B41FA5}">
                      <a16:colId xmlns:a16="http://schemas.microsoft.com/office/drawing/2014/main" val="1126052941"/>
                    </a:ext>
                  </a:extLst>
                </a:gridCol>
                <a:gridCol w="1841501">
                  <a:extLst>
                    <a:ext uri="{9D8B030D-6E8A-4147-A177-3AD203B41FA5}">
                      <a16:colId xmlns:a16="http://schemas.microsoft.com/office/drawing/2014/main" val="2245720431"/>
                    </a:ext>
                  </a:extLst>
                </a:gridCol>
              </a:tblGrid>
              <a:tr h="0">
                <a:tc>
                  <a:txBody>
                    <a:bodyPr/>
                    <a:lstStyle/>
                    <a:p>
                      <a:pPr algn="ctr"/>
                      <a:r>
                        <a:rPr lang="en-GB" b="1" dirty="0">
                          <a:effectLst/>
                          <a:latin typeface="+mn-lt"/>
                        </a:rPr>
                        <a:t>Management Technique</a:t>
                      </a:r>
                    </a:p>
                  </a:txBody>
                  <a:tcPr marL="76200" marR="76200" marT="76200" marB="76200" anchor="ctr">
                    <a:solidFill>
                      <a:schemeClr val="tx1">
                        <a:lumMod val="50000"/>
                      </a:schemeClr>
                    </a:solidFill>
                  </a:tcPr>
                </a:tc>
                <a:tc>
                  <a:txBody>
                    <a:bodyPr/>
                    <a:lstStyle/>
                    <a:p>
                      <a:pPr algn="ctr"/>
                      <a:r>
                        <a:rPr lang="en-GB" b="1" dirty="0">
                          <a:effectLst/>
                          <a:latin typeface="+mn-lt"/>
                        </a:rPr>
                        <a:t>Operates On</a:t>
                      </a:r>
                    </a:p>
                  </a:txBody>
                  <a:tcPr marL="76200" marR="76200" marT="76200" marB="76200" anchor="ctr">
                    <a:solidFill>
                      <a:schemeClr val="tx1">
                        <a:lumMod val="50000"/>
                      </a:schemeClr>
                    </a:solidFill>
                  </a:tcPr>
                </a:tc>
                <a:tc>
                  <a:txBody>
                    <a:bodyPr/>
                    <a:lstStyle/>
                    <a:p>
                      <a:pPr algn="ctr"/>
                      <a:r>
                        <a:rPr lang="en-GB" b="1" dirty="0">
                          <a:effectLst/>
                          <a:latin typeface="+mn-lt"/>
                        </a:rPr>
                        <a:t>Recommended Environment</a:t>
                      </a:r>
                    </a:p>
                  </a:txBody>
                  <a:tcPr marL="76200" marR="76200" marT="76200" marB="76200" anchor="ctr">
                    <a:solidFill>
                      <a:schemeClr val="tx1">
                        <a:lumMod val="50000"/>
                      </a:schemeClr>
                    </a:solidFill>
                  </a:tcPr>
                </a:tc>
                <a:tc>
                  <a:txBody>
                    <a:bodyPr/>
                    <a:lstStyle/>
                    <a:p>
                      <a:pPr algn="ctr"/>
                      <a:r>
                        <a:rPr lang="en-GB" b="1" dirty="0">
                          <a:effectLst/>
                          <a:latin typeface="+mn-lt"/>
                        </a:rPr>
                        <a:t>Learning Curve</a:t>
                      </a:r>
                    </a:p>
                  </a:txBody>
                  <a:tcPr marL="76200" marR="76200" marT="76200" marB="76200" anchor="ctr">
                    <a:solidFill>
                      <a:schemeClr val="tx1">
                        <a:lumMod val="50000"/>
                      </a:schemeClr>
                    </a:solidFill>
                  </a:tcPr>
                </a:tc>
                <a:tc>
                  <a:txBody>
                    <a:bodyPr/>
                    <a:lstStyle/>
                    <a:p>
                      <a:pPr algn="ctr"/>
                      <a:r>
                        <a:rPr lang="en-GB" b="1" dirty="0">
                          <a:effectLst/>
                          <a:latin typeface="+mn-lt"/>
                        </a:rPr>
                        <a:t>Infrastructure As Code</a:t>
                      </a:r>
                    </a:p>
                  </a:txBody>
                  <a:tcPr marL="76200" marR="76200" marT="76200" marB="76200" anchor="ctr">
                    <a:solidFill>
                      <a:schemeClr val="tx1">
                        <a:lumMod val="50000"/>
                      </a:schemeClr>
                    </a:solidFill>
                  </a:tcPr>
                </a:tc>
                <a:extLst>
                  <a:ext uri="{0D108BD9-81ED-4DB2-BD59-A6C34878D82A}">
                    <a16:rowId xmlns:a16="http://schemas.microsoft.com/office/drawing/2014/main" val="1919762326"/>
                  </a:ext>
                </a:extLst>
              </a:tr>
              <a:tr h="0">
                <a:tc>
                  <a:txBody>
                    <a:bodyPr/>
                    <a:lstStyle/>
                    <a:p>
                      <a:pPr algn="l"/>
                      <a:r>
                        <a:rPr lang="en-GB" b="1" dirty="0">
                          <a:effectLst/>
                          <a:latin typeface="+mn-lt"/>
                        </a:rPr>
                        <a:t>Imperative commands</a:t>
                      </a:r>
                    </a:p>
                  </a:txBody>
                  <a:tcPr marL="76200" marR="76200" marT="76200" marB="76200" anchor="ctr"/>
                </a:tc>
                <a:tc>
                  <a:txBody>
                    <a:bodyPr/>
                    <a:lstStyle/>
                    <a:p>
                      <a:pPr algn="l"/>
                      <a:r>
                        <a:rPr lang="en-GB">
                          <a:effectLst/>
                          <a:latin typeface="+mn-lt"/>
                        </a:rPr>
                        <a:t>Live objects</a:t>
                      </a:r>
                    </a:p>
                  </a:txBody>
                  <a:tcPr marL="76200" marR="76200" marT="76200" marB="76200" anchor="ctr"/>
                </a:tc>
                <a:tc>
                  <a:txBody>
                    <a:bodyPr/>
                    <a:lstStyle/>
                    <a:p>
                      <a:pPr algn="l"/>
                      <a:r>
                        <a:rPr lang="en-GB" dirty="0">
                          <a:effectLst/>
                          <a:latin typeface="+mn-lt"/>
                        </a:rPr>
                        <a:t>Dev projects</a:t>
                      </a:r>
                    </a:p>
                  </a:txBody>
                  <a:tcPr marL="76200" marR="76200" marT="76200" marB="76200" anchor="ctr"/>
                </a:tc>
                <a:tc>
                  <a:txBody>
                    <a:bodyPr/>
                    <a:lstStyle/>
                    <a:p>
                      <a:pPr algn="l"/>
                      <a:r>
                        <a:rPr lang="en-GB">
                          <a:effectLst/>
                          <a:latin typeface="+mn-lt"/>
                        </a:rPr>
                        <a:t>Lowest</a:t>
                      </a:r>
                    </a:p>
                  </a:txBody>
                  <a:tcPr marL="76200" marR="76200" marT="76200" marB="76200" anchor="ctr"/>
                </a:tc>
                <a:tc>
                  <a:txBody>
                    <a:bodyPr/>
                    <a:lstStyle/>
                    <a:p>
                      <a:pPr algn="l"/>
                      <a:r>
                        <a:rPr lang="en-GB" dirty="0">
                          <a:effectLst/>
                          <a:latin typeface="+mn-lt"/>
                        </a:rPr>
                        <a:t>No</a:t>
                      </a:r>
                    </a:p>
                  </a:txBody>
                  <a:tcPr marL="76200" marR="76200" marT="76200" marB="76200" anchor="ctr"/>
                </a:tc>
                <a:extLst>
                  <a:ext uri="{0D108BD9-81ED-4DB2-BD59-A6C34878D82A}">
                    <a16:rowId xmlns:a16="http://schemas.microsoft.com/office/drawing/2014/main" val="3806739771"/>
                  </a:ext>
                </a:extLst>
              </a:tr>
              <a:tr h="0">
                <a:tc>
                  <a:txBody>
                    <a:bodyPr/>
                    <a:lstStyle/>
                    <a:p>
                      <a:pPr algn="l"/>
                      <a:r>
                        <a:rPr lang="en-GB" b="1" dirty="0">
                          <a:effectLst/>
                          <a:latin typeface="+mn-lt"/>
                        </a:rPr>
                        <a:t>Imperative object configuration</a:t>
                      </a:r>
                    </a:p>
                  </a:txBody>
                  <a:tcPr marL="76200" marR="76200" marT="76200" marB="76200" anchor="ctr"/>
                </a:tc>
                <a:tc>
                  <a:txBody>
                    <a:bodyPr/>
                    <a:lstStyle/>
                    <a:p>
                      <a:pPr algn="l"/>
                      <a:r>
                        <a:rPr lang="en-GB" dirty="0">
                          <a:effectLst/>
                          <a:latin typeface="+mn-lt"/>
                        </a:rPr>
                        <a:t>Individual files</a:t>
                      </a:r>
                    </a:p>
                  </a:txBody>
                  <a:tcPr marL="76200" marR="76200" marT="76200" marB="76200" anchor="ctr"/>
                </a:tc>
                <a:tc>
                  <a:txBody>
                    <a:bodyPr/>
                    <a:lstStyle/>
                    <a:p>
                      <a:pPr algn="l"/>
                      <a:r>
                        <a:rPr lang="en-GB" dirty="0">
                          <a:effectLst/>
                          <a:latin typeface="+mn-lt"/>
                        </a:rPr>
                        <a:t>Production use</a:t>
                      </a:r>
                    </a:p>
                  </a:txBody>
                  <a:tcPr marL="76200" marR="76200" marT="76200" marB="76200" anchor="ctr"/>
                </a:tc>
                <a:tc>
                  <a:txBody>
                    <a:bodyPr/>
                    <a:lstStyle/>
                    <a:p>
                      <a:pPr algn="l"/>
                      <a:r>
                        <a:rPr lang="en-GB">
                          <a:effectLst/>
                          <a:latin typeface="+mn-lt"/>
                        </a:rPr>
                        <a:t>Moderate</a:t>
                      </a:r>
                    </a:p>
                  </a:txBody>
                  <a:tcPr marL="76200" marR="76200" marT="76200" marB="76200" anchor="ctr"/>
                </a:tc>
                <a:tc>
                  <a:txBody>
                    <a:bodyPr/>
                    <a:lstStyle/>
                    <a:p>
                      <a:pPr algn="l"/>
                      <a:r>
                        <a:rPr lang="en-GB" dirty="0">
                          <a:effectLst/>
                          <a:latin typeface="+mn-lt"/>
                        </a:rPr>
                        <a:t>Limited</a:t>
                      </a:r>
                    </a:p>
                  </a:txBody>
                  <a:tcPr marL="76200" marR="76200" marT="76200" marB="76200" anchor="ctr"/>
                </a:tc>
                <a:extLst>
                  <a:ext uri="{0D108BD9-81ED-4DB2-BD59-A6C34878D82A}">
                    <a16:rowId xmlns:a16="http://schemas.microsoft.com/office/drawing/2014/main" val="41109627"/>
                  </a:ext>
                </a:extLst>
              </a:tr>
              <a:tr h="0">
                <a:tc>
                  <a:txBody>
                    <a:bodyPr/>
                    <a:lstStyle/>
                    <a:p>
                      <a:pPr algn="l"/>
                      <a:r>
                        <a:rPr lang="en-GB" b="1" dirty="0">
                          <a:effectLst/>
                          <a:latin typeface="+mn-lt"/>
                        </a:rPr>
                        <a:t>Declarative object configuration</a:t>
                      </a:r>
                    </a:p>
                  </a:txBody>
                  <a:tcPr marL="76200" marR="76200" marT="76200" marB="76200" anchor="ctr"/>
                </a:tc>
                <a:tc>
                  <a:txBody>
                    <a:bodyPr/>
                    <a:lstStyle/>
                    <a:p>
                      <a:pPr algn="l"/>
                      <a:r>
                        <a:rPr lang="en-GB" dirty="0">
                          <a:effectLst/>
                          <a:latin typeface="+mn-lt"/>
                        </a:rPr>
                        <a:t>Individual &amp; multiple files</a:t>
                      </a:r>
                    </a:p>
                  </a:txBody>
                  <a:tcPr marL="76200" marR="76200" marT="76200" marB="76200" anchor="ctr"/>
                </a:tc>
                <a:tc>
                  <a:txBody>
                    <a:bodyPr/>
                    <a:lstStyle/>
                    <a:p>
                      <a:pPr algn="l"/>
                      <a:r>
                        <a:rPr lang="en-GB" dirty="0">
                          <a:effectLst/>
                          <a:latin typeface="+mn-lt"/>
                        </a:rPr>
                        <a:t>Production use</a:t>
                      </a:r>
                    </a:p>
                  </a:txBody>
                  <a:tcPr marL="76200" marR="76200" marT="76200" marB="76200" anchor="ctr"/>
                </a:tc>
                <a:tc>
                  <a:txBody>
                    <a:bodyPr/>
                    <a:lstStyle/>
                    <a:p>
                      <a:pPr algn="l"/>
                      <a:r>
                        <a:rPr lang="en-GB" dirty="0">
                          <a:effectLst/>
                          <a:latin typeface="+mn-lt"/>
                        </a:rPr>
                        <a:t>Highest</a:t>
                      </a:r>
                    </a:p>
                  </a:txBody>
                  <a:tcPr marL="76200" marR="76200" marT="76200" marB="76200" anchor="ctr"/>
                </a:tc>
                <a:tc>
                  <a:txBody>
                    <a:bodyPr/>
                    <a:lstStyle/>
                    <a:p>
                      <a:pPr algn="l"/>
                      <a:r>
                        <a:rPr lang="en-GB" dirty="0">
                          <a:effectLst/>
                          <a:latin typeface="+mn-lt"/>
                        </a:rPr>
                        <a:t>Yes</a:t>
                      </a:r>
                    </a:p>
                  </a:txBody>
                  <a:tcPr marL="76200" marR="76200" marT="76200" marB="76200" anchor="ctr"/>
                </a:tc>
                <a:extLst>
                  <a:ext uri="{0D108BD9-81ED-4DB2-BD59-A6C34878D82A}">
                    <a16:rowId xmlns:a16="http://schemas.microsoft.com/office/drawing/2014/main" val="4117589212"/>
                  </a:ext>
                </a:extLst>
              </a:tr>
            </a:tbl>
          </a:graphicData>
        </a:graphic>
      </p:graphicFrame>
      <p:sp>
        <p:nvSpPr>
          <p:cNvPr id="13" name="Subtitle 4">
            <a:extLst>
              <a:ext uri="{FF2B5EF4-FFF2-40B4-BE49-F238E27FC236}">
                <a16:creationId xmlns:a16="http://schemas.microsoft.com/office/drawing/2014/main" id="{9C2021C3-80A7-4E49-B288-9C7D38A9D999}"/>
              </a:ext>
            </a:extLst>
          </p:cNvPr>
          <p:cNvSpPr txBox="1">
            <a:spLocks/>
          </p:cNvSpPr>
          <p:nvPr/>
        </p:nvSpPr>
        <p:spPr>
          <a:xfrm>
            <a:off x="819148" y="5678896"/>
            <a:ext cx="10553701" cy="1004455"/>
          </a:xfrm>
          <a:prstGeom prst="roundRect">
            <a:avLst>
              <a:gd name="adj" fmla="val 3805"/>
            </a:avLst>
          </a:prstGeom>
          <a:solidFill>
            <a:srgbClr val="FFFFFF"/>
          </a:solidFill>
          <a:ln w="19050">
            <a:solidFill>
              <a:srgbClr val="0078D7"/>
            </a:solidFill>
          </a:ln>
        </p:spPr>
        <p:txBody>
          <a:bodyPr vert="horz" lIns="137160" tIns="109728" rIns="137160" bIns="109728" rtlCol="0" anchor="ctr">
            <a:no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kumimoji="0" lang="en-US" sz="2000" b="0" i="0" u="none" strike="noStrike" kern="1200" cap="none" spc="0" normalizeH="0" baseline="0" dirty="0">
                <a:ln>
                  <a:noFill/>
                </a:ln>
                <a:solidFill>
                  <a:schemeClr val="accent1"/>
                </a:solidFill>
                <a:effectLst/>
                <a:uLnTx/>
                <a:uFillTx/>
                <a:latin typeface="Segoe UI" charset="0"/>
                <a:ea typeface="Segoe UI" charset="0"/>
                <a:cs typeface="Segoe UI"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gn="ctr"/>
            <a:r>
              <a:rPr lang="en-GB" sz="2800" dirty="0"/>
              <a:t>File based declarative object configuration </a:t>
            </a:r>
            <a:br>
              <a:rPr lang="en-GB" sz="2800" dirty="0"/>
            </a:br>
            <a:r>
              <a:rPr lang="en-GB" sz="2800" dirty="0"/>
              <a:t>is the most common approach used</a:t>
            </a:r>
            <a:endParaRPr lang="en-GB" sz="2800" dirty="0">
              <a:latin typeface="roboto"/>
            </a:endParaRPr>
          </a:p>
        </p:txBody>
      </p:sp>
      <p:sp>
        <p:nvSpPr>
          <p:cNvPr id="16" name="Subtitle 15">
            <a:extLst>
              <a:ext uri="{FF2B5EF4-FFF2-40B4-BE49-F238E27FC236}">
                <a16:creationId xmlns:a16="http://schemas.microsoft.com/office/drawing/2014/main" id="{DAA252F4-AA26-4458-800A-9A9CE8DC93D2}"/>
              </a:ext>
            </a:extLst>
          </p:cNvPr>
          <p:cNvSpPr>
            <a:spLocks noGrp="1"/>
          </p:cNvSpPr>
          <p:nvPr>
            <p:ph type="subTitle" idx="27"/>
          </p:nvPr>
        </p:nvSpPr>
        <p:spPr/>
        <p:txBody>
          <a:bodyPr/>
          <a:lstStyle/>
          <a:p>
            <a:r>
              <a:rPr lang="en-GB" dirty="0"/>
              <a:t>Three methods of managing Kubernetes</a:t>
            </a:r>
          </a:p>
          <a:p>
            <a:endParaRPr lang="en-GB" dirty="0"/>
          </a:p>
        </p:txBody>
      </p:sp>
      <p:grpSp>
        <p:nvGrpSpPr>
          <p:cNvPr id="19" name="Group 18">
            <a:extLst>
              <a:ext uri="{FF2B5EF4-FFF2-40B4-BE49-F238E27FC236}">
                <a16:creationId xmlns:a16="http://schemas.microsoft.com/office/drawing/2014/main" id="{D13E5203-856B-4BE7-9DE8-7E4E4822B8AF}"/>
              </a:ext>
            </a:extLst>
          </p:cNvPr>
          <p:cNvGrpSpPr/>
          <p:nvPr/>
        </p:nvGrpSpPr>
        <p:grpSpPr>
          <a:xfrm>
            <a:off x="7072312" y="1322754"/>
            <a:ext cx="4738688" cy="646331"/>
            <a:chOff x="839152" y="4971005"/>
            <a:chExt cx="4738688" cy="646331"/>
          </a:xfrm>
        </p:grpSpPr>
        <p:sp>
          <p:nvSpPr>
            <p:cNvPr id="17" name="Rectangle 16">
              <a:hlinkClick r:id="rId2"/>
              <a:extLst>
                <a:ext uri="{FF2B5EF4-FFF2-40B4-BE49-F238E27FC236}">
                  <a16:creationId xmlns:a16="http://schemas.microsoft.com/office/drawing/2014/main" id="{8E75F0B3-5C5E-4937-ACE4-9F94B3A0A402}"/>
                </a:ext>
              </a:extLst>
            </p:cNvPr>
            <p:cNvSpPr/>
            <p:nvPr/>
          </p:nvSpPr>
          <p:spPr>
            <a:xfrm>
              <a:off x="1379220" y="4971005"/>
              <a:ext cx="4198620" cy="646331"/>
            </a:xfrm>
            <a:prstGeom prst="rect">
              <a:avLst/>
            </a:prstGeom>
          </p:spPr>
          <p:txBody>
            <a:bodyPr wrap="square">
              <a:spAutoFit/>
            </a:bodyPr>
            <a:lstStyle/>
            <a:p>
              <a:r>
                <a:rPr lang="en-GB" dirty="0"/>
                <a:t>kubernetes.io/docs/concepts/overview/object-management-</a:t>
              </a:r>
              <a:r>
                <a:rPr lang="en-GB" dirty="0" err="1"/>
                <a:t>kubectl</a:t>
              </a:r>
              <a:endParaRPr lang="en-GB" dirty="0"/>
            </a:p>
          </p:txBody>
        </p:sp>
        <p:pic>
          <p:nvPicPr>
            <p:cNvPr id="18" name="Graphic 17" descr="Open Book">
              <a:extLst>
                <a:ext uri="{FF2B5EF4-FFF2-40B4-BE49-F238E27FC236}">
                  <a16:creationId xmlns:a16="http://schemas.microsoft.com/office/drawing/2014/main" id="{91536061-2C39-402C-AEC5-9CB18FD811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9152" y="5039376"/>
              <a:ext cx="540068" cy="540068"/>
            </a:xfrm>
            <a:prstGeom prst="rect">
              <a:avLst/>
            </a:prstGeom>
          </p:spPr>
        </p:pic>
      </p:grpSp>
    </p:spTree>
    <p:extLst>
      <p:ext uri="{BB962C8B-B14F-4D97-AF65-F5344CB8AC3E}">
        <p14:creationId xmlns:p14="http://schemas.microsoft.com/office/powerpoint/2010/main" val="1936021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solidFill>
            <a:schemeClr val="bg1">
              <a:lumMod val="50000"/>
            </a:schemeClr>
          </a:solidFill>
        </p:spPr>
        <p:txBody>
          <a:bodyPr/>
          <a:lstStyle/>
          <a:p>
            <a:pPr>
              <a:lnSpc>
                <a:spcPct val="100000"/>
              </a:lnSpc>
              <a:spcAft>
                <a:spcPts val="100"/>
              </a:spcAft>
            </a:pPr>
            <a:r>
              <a:rPr lang="en-GB" dirty="0">
                <a:solidFill>
                  <a:srgbClr val="92D050"/>
                </a:solidFill>
              </a:rPr>
              <a:t>kind: Deployment</a:t>
            </a:r>
          </a:p>
          <a:p>
            <a:pPr>
              <a:lnSpc>
                <a:spcPct val="100000"/>
              </a:lnSpc>
              <a:spcAft>
                <a:spcPts val="100"/>
              </a:spcAft>
            </a:pPr>
            <a:r>
              <a:rPr lang="en-GB" dirty="0" err="1">
                <a:solidFill>
                  <a:srgbClr val="92D050"/>
                </a:solidFill>
              </a:rPr>
              <a:t>apiVersion</a:t>
            </a:r>
            <a:r>
              <a:rPr lang="en-GB" dirty="0">
                <a:solidFill>
                  <a:srgbClr val="92D050"/>
                </a:solidFill>
              </a:rPr>
              <a:t>: apps/v1</a:t>
            </a:r>
          </a:p>
          <a:p>
            <a:pPr>
              <a:lnSpc>
                <a:spcPct val="100000"/>
              </a:lnSpc>
              <a:spcAft>
                <a:spcPts val="100"/>
              </a:spcAft>
            </a:pPr>
            <a:r>
              <a:rPr lang="en-GB" dirty="0">
                <a:solidFill>
                  <a:srgbClr val="92D050"/>
                </a:solidFill>
              </a:rPr>
              <a:t>metadata:</a:t>
            </a:r>
          </a:p>
          <a:p>
            <a:pPr>
              <a:lnSpc>
                <a:spcPct val="100000"/>
              </a:lnSpc>
              <a:spcAft>
                <a:spcPts val="100"/>
              </a:spcAft>
            </a:pPr>
            <a:r>
              <a:rPr lang="en-GB" dirty="0">
                <a:solidFill>
                  <a:srgbClr val="92D050"/>
                </a:solidFill>
              </a:rPr>
              <a:t>  name: </a:t>
            </a:r>
            <a:r>
              <a:rPr lang="en-GB" dirty="0" err="1">
                <a:solidFill>
                  <a:srgbClr val="92D050"/>
                </a:solidFill>
              </a:rPr>
              <a:t>mydeploy</a:t>
            </a:r>
            <a:endParaRPr lang="en-GB" dirty="0">
              <a:solidFill>
                <a:srgbClr val="92D050"/>
              </a:solidFill>
            </a:endParaRPr>
          </a:p>
          <a:p>
            <a:pPr>
              <a:lnSpc>
                <a:spcPct val="100000"/>
              </a:lnSpc>
              <a:spcAft>
                <a:spcPts val="100"/>
              </a:spcAft>
            </a:pPr>
            <a:r>
              <a:rPr lang="en-GB" dirty="0">
                <a:solidFill>
                  <a:srgbClr val="92D050"/>
                </a:solidFill>
              </a:rPr>
              <a:t>spec:</a:t>
            </a:r>
          </a:p>
          <a:p>
            <a:pPr>
              <a:lnSpc>
                <a:spcPct val="100000"/>
              </a:lnSpc>
              <a:spcAft>
                <a:spcPts val="100"/>
              </a:spcAft>
            </a:pPr>
            <a:r>
              <a:rPr lang="en-GB" dirty="0">
                <a:solidFill>
                  <a:srgbClr val="92D050"/>
                </a:solidFill>
              </a:rPr>
              <a:t>  replicas: 4</a:t>
            </a:r>
          </a:p>
          <a:p>
            <a:pPr>
              <a:lnSpc>
                <a:spcPct val="100000"/>
              </a:lnSpc>
              <a:spcAft>
                <a:spcPts val="100"/>
              </a:spcAft>
            </a:pPr>
            <a:r>
              <a:rPr lang="en-GB" dirty="0">
                <a:solidFill>
                  <a:srgbClr val="92D050"/>
                </a:solidFill>
              </a:rPr>
              <a:t>  selector:</a:t>
            </a:r>
          </a:p>
          <a:p>
            <a:pPr>
              <a:lnSpc>
                <a:spcPct val="100000"/>
              </a:lnSpc>
              <a:spcAft>
                <a:spcPts val="100"/>
              </a:spcAft>
            </a:pPr>
            <a:r>
              <a:rPr lang="en-GB" dirty="0">
                <a:solidFill>
                  <a:srgbClr val="92D050"/>
                </a:solidFill>
              </a:rPr>
              <a:t>    </a:t>
            </a:r>
            <a:r>
              <a:rPr lang="en-GB" dirty="0" err="1">
                <a:solidFill>
                  <a:srgbClr val="92D050"/>
                </a:solidFill>
              </a:rPr>
              <a:t>matchLabels</a:t>
            </a:r>
            <a:r>
              <a:rPr lang="en-GB" dirty="0">
                <a:solidFill>
                  <a:srgbClr val="92D050"/>
                </a:solidFill>
              </a:rPr>
              <a:t>:</a:t>
            </a:r>
          </a:p>
          <a:p>
            <a:pPr>
              <a:lnSpc>
                <a:spcPct val="100000"/>
              </a:lnSpc>
              <a:spcAft>
                <a:spcPts val="100"/>
              </a:spcAft>
            </a:pPr>
            <a:r>
              <a:rPr lang="en-GB" dirty="0">
                <a:solidFill>
                  <a:srgbClr val="92D050"/>
                </a:solidFill>
              </a:rPr>
              <a:t>      app: </a:t>
            </a:r>
            <a:r>
              <a:rPr lang="en-GB" dirty="0" err="1">
                <a:solidFill>
                  <a:srgbClr val="92D050"/>
                </a:solidFill>
              </a:rPr>
              <a:t>myapp</a:t>
            </a:r>
            <a:endParaRPr lang="en-GB" dirty="0">
              <a:solidFill>
                <a:srgbClr val="92D050"/>
              </a:solidFill>
            </a:endParaRPr>
          </a:p>
          <a:p>
            <a:pPr>
              <a:lnSpc>
                <a:spcPct val="100000"/>
              </a:lnSpc>
              <a:spcAft>
                <a:spcPts val="100"/>
              </a:spcAft>
            </a:pPr>
            <a:r>
              <a:rPr lang="en-GB" dirty="0">
                <a:solidFill>
                  <a:srgbClr val="92D050"/>
                </a:solidFill>
              </a:rPr>
              <a:t>  template:</a:t>
            </a:r>
          </a:p>
          <a:p>
            <a:pPr>
              <a:lnSpc>
                <a:spcPct val="100000"/>
              </a:lnSpc>
              <a:spcAft>
                <a:spcPts val="100"/>
              </a:spcAft>
            </a:pPr>
            <a:r>
              <a:rPr lang="en-GB" dirty="0">
                <a:solidFill>
                  <a:srgbClr val="92D050"/>
                </a:solidFill>
              </a:rPr>
              <a:t>    metadata:</a:t>
            </a:r>
          </a:p>
          <a:p>
            <a:pPr>
              <a:lnSpc>
                <a:spcPct val="100000"/>
              </a:lnSpc>
              <a:spcAft>
                <a:spcPts val="100"/>
              </a:spcAft>
            </a:pPr>
            <a:r>
              <a:rPr lang="en-GB" dirty="0">
                <a:solidFill>
                  <a:srgbClr val="92D050"/>
                </a:solidFill>
              </a:rPr>
              <a:t>      labels:</a:t>
            </a:r>
          </a:p>
          <a:p>
            <a:pPr>
              <a:lnSpc>
                <a:spcPct val="100000"/>
              </a:lnSpc>
              <a:spcAft>
                <a:spcPts val="100"/>
              </a:spcAft>
            </a:pPr>
            <a:r>
              <a:rPr lang="en-GB" dirty="0">
                <a:solidFill>
                  <a:srgbClr val="92D050"/>
                </a:solidFill>
              </a:rPr>
              <a:t>        app: </a:t>
            </a:r>
            <a:r>
              <a:rPr lang="en-GB" dirty="0" err="1">
                <a:solidFill>
                  <a:srgbClr val="92D050"/>
                </a:solidFill>
              </a:rPr>
              <a:t>myapp</a:t>
            </a:r>
            <a:r>
              <a:rPr lang="en-GB" dirty="0">
                <a:solidFill>
                  <a:srgbClr val="92D050"/>
                </a:solidFill>
              </a:rPr>
              <a:t> </a:t>
            </a:r>
          </a:p>
          <a:p>
            <a:pPr>
              <a:lnSpc>
                <a:spcPct val="100000"/>
              </a:lnSpc>
              <a:spcAft>
                <a:spcPts val="100"/>
              </a:spcAft>
            </a:pPr>
            <a:r>
              <a:rPr lang="en-GB" dirty="0">
                <a:solidFill>
                  <a:srgbClr val="92D050"/>
                </a:solidFill>
              </a:rPr>
              <a:t>    spec:</a:t>
            </a:r>
          </a:p>
          <a:p>
            <a:pPr>
              <a:lnSpc>
                <a:spcPct val="100000"/>
              </a:lnSpc>
              <a:spcAft>
                <a:spcPts val="100"/>
              </a:spcAft>
            </a:pPr>
            <a:r>
              <a:rPr lang="en-GB" dirty="0">
                <a:solidFill>
                  <a:srgbClr val="92D050"/>
                </a:solidFill>
              </a:rPr>
              <a:t>      containers:</a:t>
            </a:r>
          </a:p>
          <a:p>
            <a:pPr>
              <a:lnSpc>
                <a:spcPct val="100000"/>
              </a:lnSpc>
              <a:spcAft>
                <a:spcPts val="100"/>
              </a:spcAft>
            </a:pPr>
            <a:r>
              <a:rPr lang="en-GB" dirty="0">
                <a:solidFill>
                  <a:srgbClr val="92D050"/>
                </a:solidFill>
              </a:rPr>
              <a:t>      - name: </a:t>
            </a:r>
            <a:r>
              <a:rPr lang="en-GB" dirty="0" err="1">
                <a:solidFill>
                  <a:srgbClr val="92D050"/>
                </a:solidFill>
              </a:rPr>
              <a:t>mycontainer</a:t>
            </a:r>
            <a:endParaRPr lang="en-GB" dirty="0">
              <a:solidFill>
                <a:srgbClr val="92D050"/>
              </a:solidFill>
            </a:endParaRPr>
          </a:p>
          <a:p>
            <a:pPr>
              <a:lnSpc>
                <a:spcPct val="100000"/>
              </a:lnSpc>
              <a:spcAft>
                <a:spcPts val="100"/>
              </a:spcAft>
            </a:pPr>
            <a:r>
              <a:rPr lang="en-GB" dirty="0">
                <a:solidFill>
                  <a:srgbClr val="92D050"/>
                </a:solidFill>
              </a:rPr>
              <a:t>        image: </a:t>
            </a:r>
            <a:r>
              <a:rPr lang="en-GB" dirty="0" err="1">
                <a:solidFill>
                  <a:srgbClr val="92D050"/>
                </a:solidFill>
              </a:rPr>
              <a:t>bencuk</a:t>
            </a:r>
            <a:r>
              <a:rPr lang="en-GB" dirty="0">
                <a:solidFill>
                  <a:srgbClr val="92D050"/>
                </a:solidFill>
              </a:rPr>
              <a:t>/</a:t>
            </a:r>
            <a:r>
              <a:rPr lang="en-GB" dirty="0" err="1">
                <a:solidFill>
                  <a:srgbClr val="92D050"/>
                </a:solidFill>
              </a:rPr>
              <a:t>vuego-demoapp</a:t>
            </a:r>
            <a:endParaRPr lang="en-GB" dirty="0">
              <a:solidFill>
                <a:srgbClr val="92D050"/>
              </a:solidFill>
            </a:endParaRPr>
          </a:p>
          <a:p>
            <a:pPr>
              <a:lnSpc>
                <a:spcPct val="100000"/>
              </a:lnSpc>
              <a:spcAft>
                <a:spcPts val="100"/>
              </a:spcAft>
            </a:pPr>
            <a:r>
              <a:rPr lang="en-GB" dirty="0">
                <a:solidFill>
                  <a:srgbClr val="92D050"/>
                </a:solidFill>
              </a:rPr>
              <a:t>        ports:</a:t>
            </a:r>
          </a:p>
          <a:p>
            <a:pPr>
              <a:lnSpc>
                <a:spcPct val="100000"/>
              </a:lnSpc>
              <a:spcAft>
                <a:spcPts val="100"/>
              </a:spcAft>
            </a:pPr>
            <a:r>
              <a:rPr lang="en-GB" dirty="0">
                <a:solidFill>
                  <a:srgbClr val="92D050"/>
                </a:solidFill>
              </a:rPr>
              <a:t>        - </a:t>
            </a:r>
            <a:r>
              <a:rPr lang="en-GB" dirty="0" err="1">
                <a:solidFill>
                  <a:srgbClr val="92D050"/>
                </a:solidFill>
              </a:rPr>
              <a:t>containerPort</a:t>
            </a:r>
            <a:r>
              <a:rPr lang="en-GB" dirty="0">
                <a:solidFill>
                  <a:srgbClr val="92D050"/>
                </a:solidFill>
              </a:rPr>
              <a:t>: 4000</a:t>
            </a: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p:txBody>
          <a:bodyPr/>
          <a:lstStyle/>
          <a:p>
            <a:r>
              <a:rPr lang="en-GB" dirty="0"/>
              <a:t>Introduction to the Declarative Model </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p:txBody>
          <a:bodyPr/>
          <a:lstStyle/>
          <a:p>
            <a:endParaRPr lang="en-GB" dirty="0"/>
          </a:p>
          <a:p>
            <a:r>
              <a:rPr lang="en-GB" dirty="0">
                <a:solidFill>
                  <a:srgbClr val="4DB0FF"/>
                </a:solidFill>
              </a:rPr>
              <a:t>YAML or JSON </a:t>
            </a:r>
            <a:r>
              <a:rPr lang="en-GB" dirty="0"/>
              <a:t>documents</a:t>
            </a:r>
          </a:p>
          <a:p>
            <a:r>
              <a:rPr lang="en-GB" dirty="0"/>
              <a:t>Describe any Kubernetes object</a:t>
            </a:r>
          </a:p>
          <a:p>
            <a:r>
              <a:rPr lang="en-GB" dirty="0"/>
              <a:t>Objects &amp; properties map directly to the Kubernetes API</a:t>
            </a:r>
          </a:p>
          <a:p>
            <a:r>
              <a:rPr lang="en-GB" dirty="0"/>
              <a:t>You can combine multiple objects into a single file (separate with ---)</a:t>
            </a:r>
          </a:p>
          <a:p>
            <a:endParaRPr lang="en-GB" dirty="0"/>
          </a:p>
        </p:txBody>
      </p:sp>
      <p:sp>
        <p:nvSpPr>
          <p:cNvPr id="9" name="TextBox 8">
            <a:extLst>
              <a:ext uri="{FF2B5EF4-FFF2-40B4-BE49-F238E27FC236}">
                <a16:creationId xmlns:a16="http://schemas.microsoft.com/office/drawing/2014/main" id="{7789A87C-5339-48FA-AB73-965442C0692A}"/>
              </a:ext>
            </a:extLst>
          </p:cNvPr>
          <p:cNvSpPr txBox="1"/>
          <p:nvPr/>
        </p:nvSpPr>
        <p:spPr>
          <a:xfrm>
            <a:off x="799664" y="5883049"/>
            <a:ext cx="4363542" cy="772107"/>
          </a:xfrm>
          <a:prstGeom prst="rect">
            <a:avLst/>
          </a:prstGeom>
          <a:solidFill>
            <a:schemeClr val="tx1"/>
          </a:solidFill>
          <a:ln w="19050">
            <a:solidFill>
              <a:schemeClr val="accent1"/>
            </a:solidFill>
          </a:ln>
        </p:spPr>
        <p:txBody>
          <a:bodyPr wrap="square" lIns="108000" tIns="108000" rIns="108000" bIns="108000" rtlCol="0" anchor="t" anchorCtr="0">
            <a:spAutoFit/>
          </a:bodyPr>
          <a:lstStyle/>
          <a:p>
            <a:r>
              <a:rPr lang="en-GB" dirty="0">
                <a:solidFill>
                  <a:srgbClr val="0078D7"/>
                </a:solidFill>
              </a:rPr>
              <a:t>Note. JSON is also supported, but YAML is recommended for readability  </a:t>
            </a:r>
          </a:p>
        </p:txBody>
      </p:sp>
      <p:grpSp>
        <p:nvGrpSpPr>
          <p:cNvPr id="2" name="Group 1">
            <a:extLst>
              <a:ext uri="{FF2B5EF4-FFF2-40B4-BE49-F238E27FC236}">
                <a16:creationId xmlns:a16="http://schemas.microsoft.com/office/drawing/2014/main" id="{597A9031-8C2C-4551-9908-C2F694AADB07}"/>
              </a:ext>
            </a:extLst>
          </p:cNvPr>
          <p:cNvGrpSpPr/>
          <p:nvPr/>
        </p:nvGrpSpPr>
        <p:grpSpPr>
          <a:xfrm>
            <a:off x="7858835" y="1319141"/>
            <a:ext cx="3338767" cy="492443"/>
            <a:chOff x="7858835" y="1319141"/>
            <a:chExt cx="3338767" cy="492443"/>
          </a:xfrm>
        </p:grpSpPr>
        <p:sp>
          <p:nvSpPr>
            <p:cNvPr id="10" name="Arrow: Left 9">
              <a:extLst>
                <a:ext uri="{FF2B5EF4-FFF2-40B4-BE49-F238E27FC236}">
                  <a16:creationId xmlns:a16="http://schemas.microsoft.com/office/drawing/2014/main" id="{E18BFE5D-1571-4EC1-BD81-D3F5C592297A}"/>
                </a:ext>
              </a:extLst>
            </p:cNvPr>
            <p:cNvSpPr/>
            <p:nvPr/>
          </p:nvSpPr>
          <p:spPr>
            <a:xfrm>
              <a:off x="7858835" y="1353303"/>
              <a:ext cx="619736" cy="449036"/>
            </a:xfrm>
            <a:prstGeom prst="lef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C29B9BDB-3AF3-4E52-AE04-1FF338CCEF70}"/>
                </a:ext>
              </a:extLst>
            </p:cNvPr>
            <p:cNvSpPr txBox="1"/>
            <p:nvPr/>
          </p:nvSpPr>
          <p:spPr>
            <a:xfrm>
              <a:off x="8651990" y="1319141"/>
              <a:ext cx="2545612" cy="492443"/>
            </a:xfrm>
            <a:prstGeom prst="rect">
              <a:avLst/>
            </a:prstGeom>
          </p:spPr>
          <p:txBody>
            <a:bodyPr wrap="square" lIns="0" tIns="0" rIns="0" bIns="0" rtlCol="0" anchor="t" anchorCtr="0">
              <a:spAutoFit/>
            </a:bodyPr>
            <a:lstStyle/>
            <a:p>
              <a:r>
                <a:rPr lang="en-GB" sz="1600" dirty="0"/>
                <a:t>This is a deployment object, called ‘</a:t>
              </a:r>
              <a:r>
                <a:rPr lang="en-GB" sz="1600" b="1" dirty="0" err="1"/>
                <a:t>mydeploy</a:t>
              </a:r>
              <a:r>
                <a:rPr lang="en-GB" sz="1600" dirty="0"/>
                <a:t>’</a:t>
              </a:r>
            </a:p>
          </p:txBody>
        </p:sp>
      </p:grpSp>
      <p:grpSp>
        <p:nvGrpSpPr>
          <p:cNvPr id="3" name="Group 2">
            <a:extLst>
              <a:ext uri="{FF2B5EF4-FFF2-40B4-BE49-F238E27FC236}">
                <a16:creationId xmlns:a16="http://schemas.microsoft.com/office/drawing/2014/main" id="{0E53C3C2-B509-469B-90A1-55A46F9B1026}"/>
              </a:ext>
            </a:extLst>
          </p:cNvPr>
          <p:cNvGrpSpPr/>
          <p:nvPr/>
        </p:nvGrpSpPr>
        <p:grpSpPr>
          <a:xfrm>
            <a:off x="7858835" y="2383100"/>
            <a:ext cx="3713055" cy="492443"/>
            <a:chOff x="7858835" y="2383100"/>
            <a:chExt cx="3713055" cy="492443"/>
          </a:xfrm>
        </p:grpSpPr>
        <p:sp>
          <p:nvSpPr>
            <p:cNvPr id="12" name="Arrow: Left 11">
              <a:extLst>
                <a:ext uri="{FF2B5EF4-FFF2-40B4-BE49-F238E27FC236}">
                  <a16:creationId xmlns:a16="http://schemas.microsoft.com/office/drawing/2014/main" id="{25ED0BAE-69D1-428A-AD3C-9EC3F78FFE30}"/>
                </a:ext>
              </a:extLst>
            </p:cNvPr>
            <p:cNvSpPr/>
            <p:nvPr/>
          </p:nvSpPr>
          <p:spPr>
            <a:xfrm>
              <a:off x="7858835" y="2414565"/>
              <a:ext cx="619736" cy="449036"/>
            </a:xfrm>
            <a:prstGeom prst="lef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42F7B9B9-C203-4C8E-9C06-30DA2CE1E4A2}"/>
                </a:ext>
              </a:extLst>
            </p:cNvPr>
            <p:cNvSpPr txBox="1"/>
            <p:nvPr/>
          </p:nvSpPr>
          <p:spPr>
            <a:xfrm>
              <a:off x="8651990" y="2383100"/>
              <a:ext cx="2919900" cy="492443"/>
            </a:xfrm>
            <a:prstGeom prst="rect">
              <a:avLst/>
            </a:prstGeom>
          </p:spPr>
          <p:txBody>
            <a:bodyPr wrap="square" lIns="0" tIns="0" rIns="0" bIns="0" rtlCol="0" anchor="t" anchorCtr="0">
              <a:spAutoFit/>
            </a:bodyPr>
            <a:lstStyle/>
            <a:p>
              <a:r>
                <a:rPr lang="en-GB" sz="1600" dirty="0"/>
                <a:t>It will run 4 replicas of a pod matching the label </a:t>
              </a:r>
              <a:r>
                <a:rPr lang="en-GB" sz="1600" b="1" dirty="0"/>
                <a:t>app=</a:t>
              </a:r>
              <a:r>
                <a:rPr lang="en-GB" sz="1600" b="1" dirty="0" err="1"/>
                <a:t>myapp</a:t>
              </a:r>
              <a:r>
                <a:rPr lang="en-GB" sz="1600" b="1" dirty="0"/>
                <a:t> </a:t>
              </a:r>
            </a:p>
          </p:txBody>
        </p:sp>
      </p:grpSp>
      <p:grpSp>
        <p:nvGrpSpPr>
          <p:cNvPr id="4" name="Group 3">
            <a:extLst>
              <a:ext uri="{FF2B5EF4-FFF2-40B4-BE49-F238E27FC236}">
                <a16:creationId xmlns:a16="http://schemas.microsoft.com/office/drawing/2014/main" id="{CE29ABD9-694A-4CD2-92AB-E814414F5344}"/>
              </a:ext>
            </a:extLst>
          </p:cNvPr>
          <p:cNvGrpSpPr/>
          <p:nvPr/>
        </p:nvGrpSpPr>
        <p:grpSpPr>
          <a:xfrm>
            <a:off x="7858835" y="3420836"/>
            <a:ext cx="3412512" cy="2462213"/>
            <a:chOff x="7858835" y="3420836"/>
            <a:chExt cx="3412512" cy="2462213"/>
          </a:xfrm>
        </p:grpSpPr>
        <p:sp>
          <p:nvSpPr>
            <p:cNvPr id="14" name="Arrow: Left 13">
              <a:extLst>
                <a:ext uri="{FF2B5EF4-FFF2-40B4-BE49-F238E27FC236}">
                  <a16:creationId xmlns:a16="http://schemas.microsoft.com/office/drawing/2014/main" id="{3573F704-6A8E-4A18-AB24-D7311D056F0A}"/>
                </a:ext>
              </a:extLst>
            </p:cNvPr>
            <p:cNvSpPr/>
            <p:nvPr/>
          </p:nvSpPr>
          <p:spPr>
            <a:xfrm>
              <a:off x="7858835" y="3482420"/>
              <a:ext cx="619736" cy="449036"/>
            </a:xfrm>
            <a:prstGeom prst="lef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6CAB1579-53A3-455A-A742-75F635D0904C}"/>
                </a:ext>
              </a:extLst>
            </p:cNvPr>
            <p:cNvSpPr txBox="1"/>
            <p:nvPr/>
          </p:nvSpPr>
          <p:spPr>
            <a:xfrm>
              <a:off x="8651990" y="3420836"/>
              <a:ext cx="2619357" cy="2462213"/>
            </a:xfrm>
            <a:prstGeom prst="rect">
              <a:avLst/>
            </a:prstGeom>
          </p:spPr>
          <p:txBody>
            <a:bodyPr wrap="square" lIns="0" tIns="0" rIns="0" bIns="0" rtlCol="0" anchor="t" anchorCtr="0">
              <a:spAutoFit/>
            </a:bodyPr>
            <a:lstStyle/>
            <a:p>
              <a:r>
                <a:rPr lang="en-GB" sz="1600" dirty="0"/>
                <a:t>Each pod will be labelled with </a:t>
              </a:r>
              <a:r>
                <a:rPr lang="en-GB" sz="1600" b="1" dirty="0"/>
                <a:t>app=</a:t>
              </a:r>
              <a:r>
                <a:rPr lang="en-GB" sz="1600" b="1" dirty="0" err="1"/>
                <a:t>myapp</a:t>
              </a:r>
              <a:r>
                <a:rPr lang="en-GB" sz="1600" b="1" dirty="0"/>
                <a:t> </a:t>
              </a:r>
              <a:r>
                <a:rPr lang="en-GB" sz="1600" dirty="0"/>
                <a:t>and </a:t>
              </a:r>
            </a:p>
            <a:p>
              <a:endParaRPr lang="en-GB" sz="1600" dirty="0"/>
            </a:p>
            <a:p>
              <a:br>
                <a:rPr lang="en-GB" sz="1600" dirty="0"/>
              </a:br>
              <a:r>
                <a:rPr lang="en-GB" sz="1600" dirty="0"/>
                <a:t>Runs a container from image </a:t>
              </a:r>
              <a:r>
                <a:rPr lang="en-GB" sz="1600" b="1" dirty="0" err="1"/>
                <a:t>bencuk</a:t>
              </a:r>
              <a:r>
                <a:rPr lang="en-GB" sz="1600" b="1" dirty="0"/>
                <a:t>/</a:t>
              </a:r>
              <a:r>
                <a:rPr lang="en-GB" sz="1600" b="1" dirty="0" err="1"/>
                <a:t>vuego-demoapp</a:t>
              </a:r>
              <a:endParaRPr lang="en-GB" sz="1600" b="1" dirty="0"/>
            </a:p>
            <a:p>
              <a:endParaRPr lang="en-GB" sz="1600" dirty="0"/>
            </a:p>
            <a:p>
              <a:endParaRPr lang="en-GB" sz="1600" dirty="0"/>
            </a:p>
            <a:p>
              <a:r>
                <a:rPr lang="en-GB" sz="1600" dirty="0"/>
                <a:t>Port 4000 will be exposed from the container</a:t>
              </a:r>
            </a:p>
          </p:txBody>
        </p:sp>
        <p:sp>
          <p:nvSpPr>
            <p:cNvPr id="17" name="Arrow: Left 16">
              <a:extLst>
                <a:ext uri="{FF2B5EF4-FFF2-40B4-BE49-F238E27FC236}">
                  <a16:creationId xmlns:a16="http://schemas.microsoft.com/office/drawing/2014/main" id="{5C15FF1B-C42A-4269-83E7-12EB2AFF7C5B}"/>
                </a:ext>
              </a:extLst>
            </p:cNvPr>
            <p:cNvSpPr/>
            <p:nvPr/>
          </p:nvSpPr>
          <p:spPr>
            <a:xfrm>
              <a:off x="7891030" y="4490488"/>
              <a:ext cx="619736" cy="449036"/>
            </a:xfrm>
            <a:prstGeom prst="lef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 name="Arrow: Left 17">
              <a:extLst>
                <a:ext uri="{FF2B5EF4-FFF2-40B4-BE49-F238E27FC236}">
                  <a16:creationId xmlns:a16="http://schemas.microsoft.com/office/drawing/2014/main" id="{DB90E0E2-581C-4884-98E0-4E1E6A880323}"/>
                </a:ext>
              </a:extLst>
            </p:cNvPr>
            <p:cNvSpPr/>
            <p:nvPr/>
          </p:nvSpPr>
          <p:spPr>
            <a:xfrm>
              <a:off x="7895629" y="5322225"/>
              <a:ext cx="619736" cy="449036"/>
            </a:xfrm>
            <a:prstGeom prst="lef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786313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righ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righ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AC6CA413-C1B8-465A-8C04-15959D4BB5FD}"/>
              </a:ext>
            </a:extLst>
          </p:cNvPr>
          <p:cNvSpPr/>
          <p:nvPr/>
        </p:nvSpPr>
        <p:spPr>
          <a:xfrm>
            <a:off x="457199" y="3122492"/>
            <a:ext cx="2305051" cy="505522"/>
          </a:xfrm>
          <a:prstGeom prst="roundRect">
            <a:avLst>
              <a:gd name="adj" fmla="val 5799"/>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Text Placeholder 6">
            <a:extLst>
              <a:ext uri="{FF2B5EF4-FFF2-40B4-BE49-F238E27FC236}">
                <a16:creationId xmlns:a16="http://schemas.microsoft.com/office/drawing/2014/main" id="{F8A81908-E697-4560-BEF5-C03B89CAF932}"/>
              </a:ext>
            </a:extLst>
          </p:cNvPr>
          <p:cNvSpPr>
            <a:spLocks noGrp="1"/>
          </p:cNvSpPr>
          <p:nvPr>
            <p:ph type="body" sz="quarter" idx="29"/>
          </p:nvPr>
        </p:nvSpPr>
        <p:spPr>
          <a:xfrm>
            <a:off x="4686301" y="1181100"/>
            <a:ext cx="7048500" cy="4857750"/>
          </a:xfrm>
          <a:solidFill>
            <a:schemeClr val="bg1">
              <a:lumMod val="50000"/>
            </a:schemeClr>
          </a:solidFill>
        </p:spPr>
        <p:txBody>
          <a:bodyPr/>
          <a:lstStyle/>
          <a:p>
            <a:r>
              <a:rPr lang="en-GB" sz="1800" dirty="0">
                <a:solidFill>
                  <a:schemeClr val="tx1">
                    <a:lumMod val="95000"/>
                  </a:schemeClr>
                </a:solidFill>
              </a:rPr>
              <a:t>$</a:t>
            </a:r>
            <a:r>
              <a:rPr lang="en-GB" sz="1800" dirty="0">
                <a:solidFill>
                  <a:srgbClr val="92D050"/>
                </a:solidFill>
              </a:rPr>
              <a:t> </a:t>
            </a:r>
            <a:r>
              <a:rPr lang="en-GB" sz="1800" dirty="0" err="1">
                <a:solidFill>
                  <a:srgbClr val="0099FF"/>
                </a:solidFill>
              </a:rPr>
              <a:t>kubectl</a:t>
            </a:r>
            <a:r>
              <a:rPr lang="en-GB" sz="1800" dirty="0">
                <a:solidFill>
                  <a:srgbClr val="0099FF"/>
                </a:solidFill>
              </a:rPr>
              <a:t> apply –f </a:t>
            </a:r>
            <a:r>
              <a:rPr lang="en-GB" sz="1800" dirty="0" err="1">
                <a:solidFill>
                  <a:srgbClr val="0099FF"/>
                </a:solidFill>
              </a:rPr>
              <a:t>myconfig.yaml</a:t>
            </a:r>
            <a:endParaRPr lang="en-GB" sz="1800" dirty="0">
              <a:solidFill>
                <a:srgbClr val="0099FF"/>
              </a:solidFill>
            </a:endParaRPr>
          </a:p>
          <a:p>
            <a:r>
              <a:rPr lang="en-GB" sz="1800" dirty="0" err="1">
                <a:solidFill>
                  <a:srgbClr val="0099FF"/>
                </a:solidFill>
              </a:rPr>
              <a:t>deployment.apps</a:t>
            </a:r>
            <a:r>
              <a:rPr lang="en-GB" sz="1800" dirty="0">
                <a:solidFill>
                  <a:srgbClr val="0099FF"/>
                </a:solidFill>
              </a:rPr>
              <a:t>/</a:t>
            </a:r>
            <a:r>
              <a:rPr lang="en-GB" sz="1800" dirty="0" err="1">
                <a:solidFill>
                  <a:srgbClr val="0099FF"/>
                </a:solidFill>
              </a:rPr>
              <a:t>mydeploy</a:t>
            </a:r>
            <a:r>
              <a:rPr lang="en-GB" sz="1800" dirty="0">
                <a:solidFill>
                  <a:srgbClr val="0099FF"/>
                </a:solidFill>
              </a:rPr>
              <a:t> </a:t>
            </a:r>
            <a:r>
              <a:rPr lang="en-GB" sz="1800" b="1" dirty="0">
                <a:solidFill>
                  <a:srgbClr val="0099FF"/>
                </a:solidFill>
              </a:rPr>
              <a:t>created</a:t>
            </a:r>
          </a:p>
          <a:p>
            <a:pPr>
              <a:lnSpc>
                <a:spcPct val="100000"/>
              </a:lnSpc>
              <a:spcAft>
                <a:spcPts val="100"/>
              </a:spcAft>
            </a:pPr>
            <a:endParaRPr lang="en-GB" sz="1800" dirty="0">
              <a:solidFill>
                <a:srgbClr val="92D050"/>
              </a:solidFill>
            </a:endParaRPr>
          </a:p>
          <a:p>
            <a:endParaRPr lang="en-GB" sz="1800" dirty="0"/>
          </a:p>
          <a:p>
            <a:endParaRPr lang="en-GB" sz="1800" dirty="0"/>
          </a:p>
        </p:txBody>
      </p:sp>
      <p:sp>
        <p:nvSpPr>
          <p:cNvPr id="5" name="Title 4">
            <a:extLst>
              <a:ext uri="{FF2B5EF4-FFF2-40B4-BE49-F238E27FC236}">
                <a16:creationId xmlns:a16="http://schemas.microsoft.com/office/drawing/2014/main" id="{19743C7B-6058-4E63-80F9-6437F8813EBC}"/>
              </a:ext>
            </a:extLst>
          </p:cNvPr>
          <p:cNvSpPr>
            <a:spLocks noGrp="1"/>
          </p:cNvSpPr>
          <p:nvPr>
            <p:ph type="title"/>
          </p:nvPr>
        </p:nvSpPr>
        <p:spPr>
          <a:xfrm>
            <a:off x="457201" y="457200"/>
            <a:ext cx="9369972" cy="723900"/>
          </a:xfrm>
        </p:spPr>
        <p:txBody>
          <a:bodyPr/>
          <a:lstStyle/>
          <a:p>
            <a:r>
              <a:rPr lang="en-GB" dirty="0"/>
              <a:t>Idempotent Updates &amp; Desired State</a:t>
            </a:r>
          </a:p>
        </p:txBody>
      </p:sp>
      <p:sp>
        <p:nvSpPr>
          <p:cNvPr id="6" name="Content Placeholder 5">
            <a:extLst>
              <a:ext uri="{FF2B5EF4-FFF2-40B4-BE49-F238E27FC236}">
                <a16:creationId xmlns:a16="http://schemas.microsoft.com/office/drawing/2014/main" id="{CDB24658-5BB5-4AAB-96E8-BEFE824E574E}"/>
              </a:ext>
            </a:extLst>
          </p:cNvPr>
          <p:cNvSpPr>
            <a:spLocks noGrp="1"/>
          </p:cNvSpPr>
          <p:nvPr>
            <p:ph idx="1"/>
          </p:nvPr>
        </p:nvSpPr>
        <p:spPr>
          <a:xfrm>
            <a:off x="457199" y="1181101"/>
            <a:ext cx="4229102" cy="4857750"/>
          </a:xfrm>
        </p:spPr>
        <p:txBody>
          <a:bodyPr/>
          <a:lstStyle/>
          <a:p>
            <a:endParaRPr lang="en-GB" dirty="0"/>
          </a:p>
          <a:p>
            <a:r>
              <a:rPr lang="en-GB" dirty="0"/>
              <a:t>Files can describe </a:t>
            </a:r>
            <a:r>
              <a:rPr lang="en-GB" dirty="0">
                <a:solidFill>
                  <a:srgbClr val="4DB0FF"/>
                </a:solidFill>
              </a:rPr>
              <a:t>desired state </a:t>
            </a:r>
            <a:r>
              <a:rPr lang="en-GB" dirty="0"/>
              <a:t>of the objects you configuring </a:t>
            </a:r>
          </a:p>
          <a:p>
            <a:endParaRPr lang="en-GB" dirty="0"/>
          </a:p>
          <a:p>
            <a:r>
              <a:rPr lang="en-GB" dirty="0">
                <a:latin typeface="Consolas" panose="020B0609020204030204" pitchFamily="49" charset="0"/>
              </a:rPr>
              <a:t> </a:t>
            </a:r>
            <a:r>
              <a:rPr lang="en-GB" dirty="0" err="1">
                <a:latin typeface="Consolas" panose="020B0609020204030204" pitchFamily="49" charset="0"/>
              </a:rPr>
              <a:t>kubectl</a:t>
            </a:r>
            <a:r>
              <a:rPr lang="en-GB" dirty="0">
                <a:latin typeface="Consolas" panose="020B0609020204030204" pitchFamily="49" charset="0"/>
              </a:rPr>
              <a:t> apply </a:t>
            </a:r>
          </a:p>
          <a:p>
            <a:endParaRPr lang="en-GB" dirty="0">
              <a:latin typeface="Consolas" panose="020B0609020204030204" pitchFamily="49" charset="0"/>
            </a:endParaRPr>
          </a:p>
          <a:p>
            <a:r>
              <a:rPr lang="en-GB" dirty="0"/>
              <a:t>Kubernetes applies updates in </a:t>
            </a:r>
            <a:r>
              <a:rPr lang="en-GB" dirty="0">
                <a:solidFill>
                  <a:srgbClr val="4DB0FF"/>
                </a:solidFill>
              </a:rPr>
              <a:t>idempotent</a:t>
            </a:r>
            <a:r>
              <a:rPr lang="en-GB" dirty="0"/>
              <a:t> way, modifying objects only if needed </a:t>
            </a:r>
          </a:p>
        </p:txBody>
      </p:sp>
      <p:cxnSp>
        <p:nvCxnSpPr>
          <p:cNvPr id="14" name="Straight Connector 13">
            <a:extLst>
              <a:ext uri="{FF2B5EF4-FFF2-40B4-BE49-F238E27FC236}">
                <a16:creationId xmlns:a16="http://schemas.microsoft.com/office/drawing/2014/main" id="{603C41B8-6FFF-4EFE-B444-0E1C0296963B}"/>
              </a:ext>
            </a:extLst>
          </p:cNvPr>
          <p:cNvCxnSpPr>
            <a:cxnSpLocks/>
          </p:cNvCxnSpPr>
          <p:nvPr/>
        </p:nvCxnSpPr>
        <p:spPr>
          <a:xfrm>
            <a:off x="8083325" y="2245322"/>
            <a:ext cx="913718" cy="0"/>
          </a:xfrm>
          <a:prstGeom prst="line">
            <a:avLst/>
          </a:prstGeom>
          <a:ln w="38100">
            <a:solidFill>
              <a:srgbClr val="B4009E"/>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97665007-0F76-4705-8124-5AA0DAF32ABA}"/>
              </a:ext>
            </a:extLst>
          </p:cNvPr>
          <p:cNvGrpSpPr/>
          <p:nvPr/>
        </p:nvGrpSpPr>
        <p:grpSpPr>
          <a:xfrm>
            <a:off x="4871841" y="2865518"/>
            <a:ext cx="5156664" cy="1277861"/>
            <a:chOff x="4871841" y="2506291"/>
            <a:chExt cx="5156664" cy="1277861"/>
          </a:xfrm>
        </p:grpSpPr>
        <p:sp>
          <p:nvSpPr>
            <p:cNvPr id="22" name="Rectangle 21">
              <a:extLst>
                <a:ext uri="{FF2B5EF4-FFF2-40B4-BE49-F238E27FC236}">
                  <a16:creationId xmlns:a16="http://schemas.microsoft.com/office/drawing/2014/main" id="{F1B406A4-21B8-4EB0-BB60-91717D57BB6B}"/>
                </a:ext>
              </a:extLst>
            </p:cNvPr>
            <p:cNvSpPr/>
            <p:nvPr/>
          </p:nvSpPr>
          <p:spPr>
            <a:xfrm>
              <a:off x="7743343" y="3037009"/>
              <a:ext cx="1906842" cy="659155"/>
            </a:xfrm>
            <a:prstGeom prst="rect">
              <a:avLst/>
            </a:prstGeom>
          </p:spPr>
          <p:txBody>
            <a:bodyPr wrap="square">
              <a:spAutoFit/>
            </a:bodyPr>
            <a:lstStyle/>
            <a:p>
              <a:pPr>
                <a:lnSpc>
                  <a:spcPct val="100000"/>
                </a:lnSpc>
                <a:spcAft>
                  <a:spcPts val="100"/>
                </a:spcAft>
              </a:pPr>
              <a:r>
                <a:rPr lang="en-GB" dirty="0">
                  <a:solidFill>
                    <a:srgbClr val="92D050"/>
                  </a:solidFill>
                  <a:latin typeface="Consolas" panose="020B0609020204030204" pitchFamily="49" charset="0"/>
                </a:rPr>
                <a:t>spec:</a:t>
              </a:r>
            </a:p>
            <a:p>
              <a:pPr>
                <a:lnSpc>
                  <a:spcPct val="100000"/>
                </a:lnSpc>
                <a:spcAft>
                  <a:spcPts val="100"/>
                </a:spcAft>
              </a:pPr>
              <a:r>
                <a:rPr lang="en-GB" dirty="0">
                  <a:solidFill>
                    <a:srgbClr val="92D050"/>
                  </a:solidFill>
                  <a:latin typeface="Consolas" panose="020B0609020204030204" pitchFamily="49" charset="0"/>
                </a:rPr>
                <a:t>  replicas: 2</a:t>
              </a:r>
            </a:p>
          </p:txBody>
        </p:sp>
        <p:sp>
          <p:nvSpPr>
            <p:cNvPr id="23" name="Arrow: Right 22">
              <a:extLst>
                <a:ext uri="{FF2B5EF4-FFF2-40B4-BE49-F238E27FC236}">
                  <a16:creationId xmlns:a16="http://schemas.microsoft.com/office/drawing/2014/main" id="{5715E973-4515-4419-89FB-5AED4ABE691A}"/>
                </a:ext>
              </a:extLst>
            </p:cNvPr>
            <p:cNvSpPr/>
            <p:nvPr/>
          </p:nvSpPr>
          <p:spPr>
            <a:xfrm>
              <a:off x="7172787" y="3195143"/>
              <a:ext cx="547008" cy="394245"/>
            </a:xfrm>
            <a:prstGeom prst="rightArrow">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a:p>
          </p:txBody>
        </p:sp>
        <p:sp>
          <p:nvSpPr>
            <p:cNvPr id="24" name="Rectangle 23">
              <a:extLst>
                <a:ext uri="{FF2B5EF4-FFF2-40B4-BE49-F238E27FC236}">
                  <a16:creationId xmlns:a16="http://schemas.microsoft.com/office/drawing/2014/main" id="{7F6D159F-3FB1-4629-A2C9-182684A776C1}"/>
                </a:ext>
              </a:extLst>
            </p:cNvPr>
            <p:cNvSpPr/>
            <p:nvPr/>
          </p:nvSpPr>
          <p:spPr>
            <a:xfrm>
              <a:off x="5104505" y="3000380"/>
              <a:ext cx="4545681" cy="783772"/>
            </a:xfrm>
            <a:prstGeom prst="rect">
              <a:avLst/>
            </a:prstGeom>
            <a:noFill/>
            <a:ln w="28575">
              <a:solidFill>
                <a:schemeClr val="tx2">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a:p>
          </p:txBody>
        </p:sp>
        <p:sp>
          <p:nvSpPr>
            <p:cNvPr id="25" name="Rectangle 24">
              <a:extLst>
                <a:ext uri="{FF2B5EF4-FFF2-40B4-BE49-F238E27FC236}">
                  <a16:creationId xmlns:a16="http://schemas.microsoft.com/office/drawing/2014/main" id="{94ED5E58-6023-487C-9193-A33B2B196C29}"/>
                </a:ext>
              </a:extLst>
            </p:cNvPr>
            <p:cNvSpPr/>
            <p:nvPr/>
          </p:nvSpPr>
          <p:spPr>
            <a:xfrm>
              <a:off x="8474875" y="2762670"/>
              <a:ext cx="1553630" cy="400110"/>
            </a:xfrm>
            <a:prstGeom prst="rect">
              <a:avLst/>
            </a:prstGeom>
            <a:solidFill>
              <a:srgbClr val="202120"/>
            </a:solidFill>
            <a:ln w="19050">
              <a:solidFill>
                <a:srgbClr val="404040"/>
              </a:solidFill>
            </a:ln>
          </p:spPr>
          <p:txBody>
            <a:bodyPr wrap="none">
              <a:spAutoFit/>
            </a:bodyPr>
            <a:lstStyle/>
            <a:p>
              <a:r>
                <a:rPr lang="en-GB" sz="2000" dirty="0" err="1">
                  <a:solidFill>
                    <a:srgbClr val="92D050"/>
                  </a:solidFill>
                </a:rPr>
                <a:t>myapp.yaml</a:t>
              </a:r>
              <a:endParaRPr lang="en-GB" sz="2000" dirty="0"/>
            </a:p>
          </p:txBody>
        </p:sp>
        <p:sp>
          <p:nvSpPr>
            <p:cNvPr id="26" name="Rectangle 25">
              <a:extLst>
                <a:ext uri="{FF2B5EF4-FFF2-40B4-BE49-F238E27FC236}">
                  <a16:creationId xmlns:a16="http://schemas.microsoft.com/office/drawing/2014/main" id="{BF3ECEA5-F7E4-4168-A431-4D01755935DB}"/>
                </a:ext>
              </a:extLst>
            </p:cNvPr>
            <p:cNvSpPr/>
            <p:nvPr/>
          </p:nvSpPr>
          <p:spPr>
            <a:xfrm>
              <a:off x="5196352" y="3049773"/>
              <a:ext cx="1906842" cy="659155"/>
            </a:xfrm>
            <a:prstGeom prst="rect">
              <a:avLst/>
            </a:prstGeom>
          </p:spPr>
          <p:txBody>
            <a:bodyPr wrap="square">
              <a:spAutoFit/>
            </a:bodyPr>
            <a:lstStyle/>
            <a:p>
              <a:pPr>
                <a:lnSpc>
                  <a:spcPct val="100000"/>
                </a:lnSpc>
                <a:spcAft>
                  <a:spcPts val="100"/>
                </a:spcAft>
              </a:pPr>
              <a:r>
                <a:rPr lang="en-GB" dirty="0">
                  <a:solidFill>
                    <a:srgbClr val="92D050"/>
                  </a:solidFill>
                  <a:latin typeface="Consolas" panose="020B0609020204030204" pitchFamily="49" charset="0"/>
                </a:rPr>
                <a:t>spec:</a:t>
              </a:r>
            </a:p>
            <a:p>
              <a:pPr>
                <a:lnSpc>
                  <a:spcPct val="100000"/>
                </a:lnSpc>
                <a:spcAft>
                  <a:spcPts val="100"/>
                </a:spcAft>
              </a:pPr>
              <a:r>
                <a:rPr lang="en-GB" dirty="0">
                  <a:solidFill>
                    <a:srgbClr val="92D050"/>
                  </a:solidFill>
                  <a:latin typeface="Consolas" panose="020B0609020204030204" pitchFamily="49" charset="0"/>
                </a:rPr>
                <a:t>  replicas: 4</a:t>
              </a:r>
            </a:p>
          </p:txBody>
        </p:sp>
        <p:sp>
          <p:nvSpPr>
            <p:cNvPr id="27" name="Rectangle 26">
              <a:extLst>
                <a:ext uri="{FF2B5EF4-FFF2-40B4-BE49-F238E27FC236}">
                  <a16:creationId xmlns:a16="http://schemas.microsoft.com/office/drawing/2014/main" id="{FAD8BEB0-D671-47F4-97D9-C3AA17AEB5AC}"/>
                </a:ext>
              </a:extLst>
            </p:cNvPr>
            <p:cNvSpPr/>
            <p:nvPr/>
          </p:nvSpPr>
          <p:spPr>
            <a:xfrm>
              <a:off x="4871841" y="2506291"/>
              <a:ext cx="2717411" cy="369332"/>
            </a:xfrm>
            <a:prstGeom prst="rect">
              <a:avLst/>
            </a:prstGeom>
          </p:spPr>
          <p:txBody>
            <a:bodyPr wrap="none">
              <a:spAutoFit/>
            </a:bodyPr>
            <a:lstStyle/>
            <a:p>
              <a:pPr>
                <a:lnSpc>
                  <a:spcPct val="100000"/>
                </a:lnSpc>
                <a:spcAft>
                  <a:spcPts val="100"/>
                </a:spcAft>
              </a:pPr>
              <a:r>
                <a:rPr lang="en-GB" dirty="0">
                  <a:solidFill>
                    <a:schemeClr val="tx1">
                      <a:lumMod val="95000"/>
                    </a:schemeClr>
                  </a:solidFill>
                  <a:latin typeface="Consolas" panose="020B0609020204030204" pitchFamily="49" charset="0"/>
                </a:rPr>
                <a:t>$</a:t>
              </a:r>
              <a:r>
                <a:rPr lang="en-GB" dirty="0">
                  <a:solidFill>
                    <a:srgbClr val="92D050"/>
                  </a:solidFill>
                  <a:latin typeface="Consolas" panose="020B0609020204030204" pitchFamily="49" charset="0"/>
                </a:rPr>
                <a:t> </a:t>
              </a:r>
              <a:r>
                <a:rPr lang="en-GB" dirty="0" err="1">
                  <a:solidFill>
                    <a:srgbClr val="0099FF"/>
                  </a:solidFill>
                  <a:latin typeface="Consolas" panose="020B0609020204030204" pitchFamily="49" charset="0"/>
                </a:rPr>
                <a:t>nano</a:t>
              </a:r>
              <a:r>
                <a:rPr lang="en-GB" dirty="0">
                  <a:solidFill>
                    <a:srgbClr val="0099FF"/>
                  </a:solidFill>
                  <a:latin typeface="Consolas" panose="020B0609020204030204" pitchFamily="49" charset="0"/>
                </a:rPr>
                <a:t> </a:t>
              </a:r>
              <a:r>
                <a:rPr lang="en-GB" dirty="0" err="1">
                  <a:solidFill>
                    <a:srgbClr val="0099FF"/>
                  </a:solidFill>
                  <a:latin typeface="Consolas" panose="020B0609020204030204" pitchFamily="49" charset="0"/>
                </a:rPr>
                <a:t>myconfig.yaml</a:t>
              </a:r>
              <a:endParaRPr lang="en-GB" dirty="0">
                <a:solidFill>
                  <a:srgbClr val="0099FF"/>
                </a:solidFill>
                <a:latin typeface="Consolas" panose="020B0609020204030204" pitchFamily="49" charset="0"/>
              </a:endParaRPr>
            </a:p>
          </p:txBody>
        </p:sp>
      </p:grpSp>
      <p:grpSp>
        <p:nvGrpSpPr>
          <p:cNvPr id="30" name="Group 29">
            <a:extLst>
              <a:ext uri="{FF2B5EF4-FFF2-40B4-BE49-F238E27FC236}">
                <a16:creationId xmlns:a16="http://schemas.microsoft.com/office/drawing/2014/main" id="{32F44793-5FFA-4F55-9843-77CE273C4F5F}"/>
              </a:ext>
            </a:extLst>
          </p:cNvPr>
          <p:cNvGrpSpPr/>
          <p:nvPr/>
        </p:nvGrpSpPr>
        <p:grpSpPr>
          <a:xfrm>
            <a:off x="4868636" y="4857392"/>
            <a:ext cx="6096000" cy="923330"/>
            <a:chOff x="3048000" y="3105835"/>
            <a:chExt cx="6096000" cy="923330"/>
          </a:xfrm>
        </p:grpSpPr>
        <p:cxnSp>
          <p:nvCxnSpPr>
            <p:cNvPr id="16" name="Straight Connector 15">
              <a:extLst>
                <a:ext uri="{FF2B5EF4-FFF2-40B4-BE49-F238E27FC236}">
                  <a16:creationId xmlns:a16="http://schemas.microsoft.com/office/drawing/2014/main" id="{103F09F0-E49C-4EE3-A4FB-8807A7703877}"/>
                </a:ext>
              </a:extLst>
            </p:cNvPr>
            <p:cNvCxnSpPr>
              <a:cxnSpLocks/>
            </p:cNvCxnSpPr>
            <p:nvPr/>
          </p:nvCxnSpPr>
          <p:spPr>
            <a:xfrm>
              <a:off x="6296344" y="4029165"/>
              <a:ext cx="1239745" cy="0"/>
            </a:xfrm>
            <a:prstGeom prst="line">
              <a:avLst/>
            </a:prstGeom>
            <a:ln w="38100">
              <a:solidFill>
                <a:srgbClr val="B4009E"/>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DB7FDA24-BA4E-4EBB-BF8E-56629D67AFCA}"/>
                </a:ext>
              </a:extLst>
            </p:cNvPr>
            <p:cNvSpPr/>
            <p:nvPr/>
          </p:nvSpPr>
          <p:spPr>
            <a:xfrm>
              <a:off x="3048000" y="3105835"/>
              <a:ext cx="6096000" cy="923330"/>
            </a:xfrm>
            <a:prstGeom prst="rect">
              <a:avLst/>
            </a:prstGeom>
          </p:spPr>
          <p:txBody>
            <a:bodyPr>
              <a:spAutoFit/>
            </a:bodyPr>
            <a:lstStyle/>
            <a:p>
              <a:r>
                <a:rPr lang="en-GB" dirty="0">
                  <a:solidFill>
                    <a:schemeClr val="tx1">
                      <a:lumMod val="95000"/>
                    </a:schemeClr>
                  </a:solidFill>
                  <a:latin typeface="Consolas" panose="020B0609020204030204" pitchFamily="49" charset="0"/>
                </a:rPr>
                <a:t>$</a:t>
              </a:r>
              <a:r>
                <a:rPr lang="en-GB" dirty="0">
                  <a:solidFill>
                    <a:srgbClr val="92D050"/>
                  </a:solidFill>
                  <a:latin typeface="Consolas" panose="020B0609020204030204" pitchFamily="49" charset="0"/>
                </a:rPr>
                <a:t> </a:t>
              </a:r>
              <a:r>
                <a:rPr lang="en-GB" dirty="0" err="1">
                  <a:solidFill>
                    <a:srgbClr val="0099FF"/>
                  </a:solidFill>
                  <a:latin typeface="Consolas" panose="020B0609020204030204" pitchFamily="49" charset="0"/>
                </a:rPr>
                <a:t>kubectl</a:t>
              </a:r>
              <a:r>
                <a:rPr lang="en-GB" dirty="0">
                  <a:solidFill>
                    <a:srgbClr val="0099FF"/>
                  </a:solidFill>
                  <a:latin typeface="Consolas" panose="020B0609020204030204" pitchFamily="49" charset="0"/>
                </a:rPr>
                <a:t> apply –f </a:t>
              </a:r>
              <a:r>
                <a:rPr lang="en-GB" dirty="0" err="1">
                  <a:solidFill>
                    <a:srgbClr val="0099FF"/>
                  </a:solidFill>
                  <a:latin typeface="Consolas" panose="020B0609020204030204" pitchFamily="49" charset="0"/>
                </a:rPr>
                <a:t>myconfig.yaml</a:t>
              </a:r>
              <a:endParaRPr lang="en-GB" dirty="0">
                <a:solidFill>
                  <a:srgbClr val="0099FF"/>
                </a:solidFill>
                <a:latin typeface="Consolas" panose="020B0609020204030204" pitchFamily="49" charset="0"/>
              </a:endParaRPr>
            </a:p>
            <a:p>
              <a:endParaRPr lang="en-GB" dirty="0">
                <a:solidFill>
                  <a:srgbClr val="0099FF"/>
                </a:solidFill>
                <a:latin typeface="Consolas" panose="020B0609020204030204" pitchFamily="49" charset="0"/>
              </a:endParaRPr>
            </a:p>
            <a:p>
              <a:r>
                <a:rPr lang="en-GB" dirty="0" err="1">
                  <a:solidFill>
                    <a:srgbClr val="0099FF"/>
                  </a:solidFill>
                  <a:latin typeface="Consolas" panose="020B0609020204030204" pitchFamily="49" charset="0"/>
                </a:rPr>
                <a:t>deployment.apps</a:t>
              </a:r>
              <a:r>
                <a:rPr lang="en-GB" dirty="0">
                  <a:solidFill>
                    <a:srgbClr val="0099FF"/>
                  </a:solidFill>
                  <a:latin typeface="Consolas" panose="020B0609020204030204" pitchFamily="49" charset="0"/>
                </a:rPr>
                <a:t>/</a:t>
              </a:r>
              <a:r>
                <a:rPr lang="en-GB" dirty="0" err="1">
                  <a:solidFill>
                    <a:srgbClr val="0099FF"/>
                  </a:solidFill>
                  <a:latin typeface="Consolas" panose="020B0609020204030204" pitchFamily="49" charset="0"/>
                </a:rPr>
                <a:t>mydeploy</a:t>
              </a:r>
              <a:r>
                <a:rPr lang="en-GB" dirty="0">
                  <a:solidFill>
                    <a:srgbClr val="0099FF"/>
                  </a:solidFill>
                  <a:latin typeface="Consolas" panose="020B0609020204030204" pitchFamily="49" charset="0"/>
                </a:rPr>
                <a:t> </a:t>
              </a:r>
              <a:r>
                <a:rPr lang="en-GB" b="1" dirty="0">
                  <a:solidFill>
                    <a:srgbClr val="0099FF"/>
                  </a:solidFill>
                  <a:latin typeface="Consolas" panose="020B0609020204030204" pitchFamily="49" charset="0"/>
                </a:rPr>
                <a:t>configured</a:t>
              </a:r>
            </a:p>
          </p:txBody>
        </p:sp>
      </p:grpSp>
      <p:sp>
        <p:nvSpPr>
          <p:cNvPr id="34" name="Rectangle 33">
            <a:extLst>
              <a:ext uri="{FF2B5EF4-FFF2-40B4-BE49-F238E27FC236}">
                <a16:creationId xmlns:a16="http://schemas.microsoft.com/office/drawing/2014/main" id="{2B00FA30-9F21-4BA3-AFE1-06FDCBD6EB12}"/>
              </a:ext>
            </a:extLst>
          </p:cNvPr>
          <p:cNvSpPr/>
          <p:nvPr/>
        </p:nvSpPr>
        <p:spPr>
          <a:xfrm>
            <a:off x="296116" y="6091622"/>
            <a:ext cx="8101264" cy="646331"/>
          </a:xfrm>
          <a:prstGeom prst="rect">
            <a:avLst/>
          </a:prstGeom>
        </p:spPr>
        <p:txBody>
          <a:bodyPr wrap="square">
            <a:spAutoFit/>
          </a:bodyPr>
          <a:lstStyle/>
          <a:p>
            <a:r>
              <a:rPr lang="en-GB" dirty="0"/>
              <a:t>Idempotency: </a:t>
            </a:r>
            <a:r>
              <a:rPr lang="en-GB" i="1" dirty="0"/>
              <a:t>“The definition of the target state can be applied multiple times and if the system’s state is unchanged, no changes are made to the system”</a:t>
            </a:r>
          </a:p>
        </p:txBody>
      </p:sp>
      <p:grpSp>
        <p:nvGrpSpPr>
          <p:cNvPr id="2" name="Group 1">
            <a:extLst>
              <a:ext uri="{FF2B5EF4-FFF2-40B4-BE49-F238E27FC236}">
                <a16:creationId xmlns:a16="http://schemas.microsoft.com/office/drawing/2014/main" id="{DF6A453D-AC99-480F-928D-3DAE9858B815}"/>
              </a:ext>
            </a:extLst>
          </p:cNvPr>
          <p:cNvGrpSpPr/>
          <p:nvPr/>
        </p:nvGrpSpPr>
        <p:grpSpPr>
          <a:xfrm>
            <a:off x="9543885" y="1873356"/>
            <a:ext cx="1949615" cy="465963"/>
            <a:chOff x="9813760" y="1889101"/>
            <a:chExt cx="2195758" cy="524792"/>
          </a:xfrm>
        </p:grpSpPr>
        <p:sp>
          <p:nvSpPr>
            <p:cNvPr id="18" name="3D" title="Icon of a 3D box with square points on each corner">
              <a:extLst>
                <a:ext uri="{FF2B5EF4-FFF2-40B4-BE49-F238E27FC236}">
                  <a16:creationId xmlns:a16="http://schemas.microsoft.com/office/drawing/2014/main" id="{6C5A1FCB-4E4C-47F3-8A1F-A2B058B1D62B}"/>
                </a:ext>
              </a:extLst>
            </p:cNvPr>
            <p:cNvSpPr>
              <a:spLocks noChangeAspect="1" noEditPoints="1"/>
            </p:cNvSpPr>
            <p:nvPr/>
          </p:nvSpPr>
          <p:spPr bwMode="auto">
            <a:xfrm>
              <a:off x="9813760" y="1889104"/>
              <a:ext cx="490783" cy="524789"/>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9" name="3D" title="Icon of a 3D box with square points on each corner">
              <a:extLst>
                <a:ext uri="{FF2B5EF4-FFF2-40B4-BE49-F238E27FC236}">
                  <a16:creationId xmlns:a16="http://schemas.microsoft.com/office/drawing/2014/main" id="{78CD1B05-F84C-44C2-8764-817657EFAF65}"/>
                </a:ext>
              </a:extLst>
            </p:cNvPr>
            <p:cNvSpPr>
              <a:spLocks noChangeAspect="1" noEditPoints="1"/>
            </p:cNvSpPr>
            <p:nvPr/>
          </p:nvSpPr>
          <p:spPr bwMode="auto">
            <a:xfrm>
              <a:off x="10382085" y="1889103"/>
              <a:ext cx="490783" cy="524789"/>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0" name="3D" title="Icon of a 3D box with square points on each corner">
              <a:extLst>
                <a:ext uri="{FF2B5EF4-FFF2-40B4-BE49-F238E27FC236}">
                  <a16:creationId xmlns:a16="http://schemas.microsoft.com/office/drawing/2014/main" id="{60BDF910-A2A3-4D9D-84FC-2D55A453A948}"/>
                </a:ext>
              </a:extLst>
            </p:cNvPr>
            <p:cNvSpPr>
              <a:spLocks noChangeAspect="1" noEditPoints="1"/>
            </p:cNvSpPr>
            <p:nvPr/>
          </p:nvSpPr>
          <p:spPr bwMode="auto">
            <a:xfrm>
              <a:off x="10950410" y="1889102"/>
              <a:ext cx="490783" cy="524789"/>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1" name="3D" title="Icon of a 3D box with square points on each corner">
              <a:extLst>
                <a:ext uri="{FF2B5EF4-FFF2-40B4-BE49-F238E27FC236}">
                  <a16:creationId xmlns:a16="http://schemas.microsoft.com/office/drawing/2014/main" id="{DFCACA66-9947-48AD-B21F-1101DED5826D}"/>
                </a:ext>
              </a:extLst>
            </p:cNvPr>
            <p:cNvSpPr>
              <a:spLocks noChangeAspect="1" noEditPoints="1"/>
            </p:cNvSpPr>
            <p:nvPr/>
          </p:nvSpPr>
          <p:spPr bwMode="auto">
            <a:xfrm>
              <a:off x="11518735" y="1889101"/>
              <a:ext cx="490783" cy="524789"/>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28" name="Group 27">
            <a:extLst>
              <a:ext uri="{FF2B5EF4-FFF2-40B4-BE49-F238E27FC236}">
                <a16:creationId xmlns:a16="http://schemas.microsoft.com/office/drawing/2014/main" id="{C1A9CBDF-7735-4251-ABA4-2FB7EE4BC8C8}"/>
              </a:ext>
            </a:extLst>
          </p:cNvPr>
          <p:cNvGrpSpPr/>
          <p:nvPr/>
        </p:nvGrpSpPr>
        <p:grpSpPr>
          <a:xfrm>
            <a:off x="10129949" y="5366295"/>
            <a:ext cx="940383" cy="465961"/>
            <a:chOff x="9813760" y="1889103"/>
            <a:chExt cx="1059108" cy="524790"/>
          </a:xfrm>
        </p:grpSpPr>
        <p:sp>
          <p:nvSpPr>
            <p:cNvPr id="32" name="3D" title="Icon of a 3D box with square points on each corner">
              <a:extLst>
                <a:ext uri="{FF2B5EF4-FFF2-40B4-BE49-F238E27FC236}">
                  <a16:creationId xmlns:a16="http://schemas.microsoft.com/office/drawing/2014/main" id="{78DCC160-73BB-4A7B-864F-77CCC977A6C1}"/>
                </a:ext>
              </a:extLst>
            </p:cNvPr>
            <p:cNvSpPr>
              <a:spLocks noChangeAspect="1" noEditPoints="1"/>
            </p:cNvSpPr>
            <p:nvPr/>
          </p:nvSpPr>
          <p:spPr bwMode="auto">
            <a:xfrm>
              <a:off x="9813760" y="1889104"/>
              <a:ext cx="490783" cy="524789"/>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3" name="3D" title="Icon of a 3D box with square points on each corner">
              <a:extLst>
                <a:ext uri="{FF2B5EF4-FFF2-40B4-BE49-F238E27FC236}">
                  <a16:creationId xmlns:a16="http://schemas.microsoft.com/office/drawing/2014/main" id="{9A01A09C-9711-423A-A48E-9F751556EF3A}"/>
                </a:ext>
              </a:extLst>
            </p:cNvPr>
            <p:cNvSpPr>
              <a:spLocks noChangeAspect="1" noEditPoints="1"/>
            </p:cNvSpPr>
            <p:nvPr/>
          </p:nvSpPr>
          <p:spPr bwMode="auto">
            <a:xfrm>
              <a:off x="10382085" y="1889103"/>
              <a:ext cx="490783" cy="524789"/>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pic>
        <p:nvPicPr>
          <p:cNvPr id="8" name="Graphic 7">
            <a:extLst>
              <a:ext uri="{FF2B5EF4-FFF2-40B4-BE49-F238E27FC236}">
                <a16:creationId xmlns:a16="http://schemas.microsoft.com/office/drawing/2014/main" id="{C7C57933-B281-4849-9CD4-AB5CF903FF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52703" y="2770674"/>
            <a:ext cx="536161" cy="536161"/>
          </a:xfrm>
          <a:prstGeom prst="rect">
            <a:avLst/>
          </a:prstGeom>
        </p:spPr>
      </p:pic>
    </p:spTree>
    <p:extLst>
      <p:ext uri="{BB962C8B-B14F-4D97-AF65-F5344CB8AC3E}">
        <p14:creationId xmlns:p14="http://schemas.microsoft.com/office/powerpoint/2010/main" val="144686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a:solidFill>
                  <a:srgbClr val="92D050"/>
                </a:solidFill>
              </a:rPr>
              <a:t>kind: Deployment</a:t>
            </a:r>
          </a:p>
          <a:p>
            <a:pPr>
              <a:lnSpc>
                <a:spcPct val="100000"/>
              </a:lnSpc>
              <a:spcAft>
                <a:spcPts val="100"/>
              </a:spcAft>
            </a:pPr>
            <a:r>
              <a:rPr lang="en-GB" sz="1600" dirty="0">
                <a:solidFill>
                  <a:srgbClr val="92D050"/>
                </a:solidFill>
              </a:rPr>
              <a:t>     ...</a:t>
            </a:r>
          </a:p>
          <a:p>
            <a:pPr>
              <a:lnSpc>
                <a:spcPct val="100000"/>
              </a:lnSpc>
              <a:spcAft>
                <a:spcPts val="100"/>
              </a:spcAft>
            </a:pPr>
            <a:r>
              <a:rPr lang="sv-SE" sz="1600" dirty="0">
                <a:solidFill>
                  <a:srgbClr val="92D050"/>
                </a:solidFill>
              </a:rPr>
              <a:t>  metadata:</a:t>
            </a:r>
          </a:p>
          <a:p>
            <a:pPr>
              <a:lnSpc>
                <a:spcPct val="100000"/>
              </a:lnSpc>
              <a:spcAft>
                <a:spcPts val="100"/>
              </a:spcAft>
            </a:pPr>
            <a:r>
              <a:rPr lang="sv-SE" sz="1600" dirty="0">
                <a:solidFill>
                  <a:srgbClr val="92D050"/>
                </a:solidFill>
              </a:rPr>
              <a:t>    </a:t>
            </a:r>
            <a:r>
              <a:rPr lang="sv-SE" sz="1600" dirty="0">
                <a:solidFill>
                  <a:srgbClr val="FFFF00"/>
                </a:solidFill>
              </a:rPr>
              <a:t>labels:</a:t>
            </a:r>
          </a:p>
          <a:p>
            <a:pPr>
              <a:lnSpc>
                <a:spcPct val="100000"/>
              </a:lnSpc>
              <a:spcAft>
                <a:spcPts val="100"/>
              </a:spcAft>
            </a:pPr>
            <a:r>
              <a:rPr lang="sv-SE" sz="1600" dirty="0">
                <a:solidFill>
                  <a:srgbClr val="FFFF00"/>
                </a:solidFill>
              </a:rPr>
              <a:t>      app: myapp </a:t>
            </a:r>
          </a:p>
          <a:p>
            <a:pPr>
              <a:lnSpc>
                <a:spcPct val="100000"/>
              </a:lnSpc>
              <a:spcAft>
                <a:spcPts val="100"/>
              </a:spcAft>
            </a:pPr>
            <a:r>
              <a:rPr lang="sv-SE" sz="1600" dirty="0">
                <a:solidFill>
                  <a:srgbClr val="92D050"/>
                </a:solidFill>
              </a:rPr>
              <a:t>      type: frontend</a:t>
            </a:r>
          </a:p>
          <a:p>
            <a:pPr>
              <a:lnSpc>
                <a:spcPct val="100000"/>
              </a:lnSpc>
              <a:spcAft>
                <a:spcPts val="100"/>
              </a:spcAft>
            </a:pPr>
            <a:endParaRPr lang="sv-SE" sz="1600" dirty="0">
              <a:solidFill>
                <a:srgbClr val="92D050"/>
              </a:solidFill>
            </a:endParaRPr>
          </a:p>
          <a:p>
            <a:pPr>
              <a:lnSpc>
                <a:spcPct val="100000"/>
              </a:lnSpc>
              <a:spcAft>
                <a:spcPts val="100"/>
              </a:spcAft>
            </a:pPr>
            <a:endParaRPr lang="sv-SE" sz="1600" dirty="0">
              <a:solidFill>
                <a:srgbClr val="92D050"/>
              </a:solidFill>
            </a:endParaRPr>
          </a:p>
          <a:p>
            <a:pPr>
              <a:lnSpc>
                <a:spcPct val="100000"/>
              </a:lnSpc>
              <a:spcAft>
                <a:spcPts val="100"/>
              </a:spcAft>
            </a:pPr>
            <a:r>
              <a:rPr lang="sv-SE" sz="1600" dirty="0">
                <a:solidFill>
                  <a:srgbClr val="92D050"/>
                </a:solidFill>
              </a:rPr>
              <a:t>---</a:t>
            </a:r>
          </a:p>
          <a:p>
            <a:pPr>
              <a:lnSpc>
                <a:spcPct val="100000"/>
              </a:lnSpc>
              <a:spcAft>
                <a:spcPts val="100"/>
              </a:spcAft>
            </a:pPr>
            <a:endParaRPr lang="sv-SE" sz="1600" dirty="0">
              <a:solidFill>
                <a:srgbClr val="92D050"/>
              </a:solidFill>
            </a:endParaRPr>
          </a:p>
          <a:p>
            <a:pPr>
              <a:lnSpc>
                <a:spcPct val="100000"/>
              </a:lnSpc>
              <a:spcAft>
                <a:spcPts val="100"/>
              </a:spcAft>
            </a:pPr>
            <a:endParaRPr lang="sv-SE" sz="1600" dirty="0">
              <a:solidFill>
                <a:srgbClr val="92D050"/>
              </a:solidFill>
            </a:endParaRPr>
          </a:p>
          <a:p>
            <a:pPr>
              <a:lnSpc>
                <a:spcPct val="100000"/>
              </a:lnSpc>
              <a:spcAft>
                <a:spcPts val="100"/>
              </a:spcAft>
            </a:pPr>
            <a:r>
              <a:rPr lang="en-GB" sz="1600" dirty="0">
                <a:solidFill>
                  <a:srgbClr val="92D050"/>
                </a:solidFill>
              </a:rPr>
              <a:t>kind: Service</a:t>
            </a:r>
          </a:p>
          <a:p>
            <a:pPr>
              <a:lnSpc>
                <a:spcPct val="100000"/>
              </a:lnSpc>
              <a:spcAft>
                <a:spcPts val="100"/>
              </a:spcAft>
            </a:pPr>
            <a:r>
              <a:rPr lang="en-GB" sz="1600" dirty="0">
                <a:solidFill>
                  <a:srgbClr val="92D050"/>
                </a:solidFill>
              </a:rPr>
              <a:t>spec:</a:t>
            </a:r>
          </a:p>
          <a:p>
            <a:pPr>
              <a:lnSpc>
                <a:spcPct val="100000"/>
              </a:lnSpc>
              <a:spcAft>
                <a:spcPts val="100"/>
              </a:spcAft>
            </a:pPr>
            <a:r>
              <a:rPr lang="en-GB" sz="1600" dirty="0">
                <a:solidFill>
                  <a:srgbClr val="92D050"/>
                </a:solidFill>
              </a:rPr>
              <a:t>  type: </a:t>
            </a:r>
            <a:r>
              <a:rPr lang="en-GB" sz="1600" dirty="0" err="1">
                <a:solidFill>
                  <a:srgbClr val="92D050"/>
                </a:solidFill>
              </a:rPr>
              <a:t>LoadBalancer</a:t>
            </a:r>
            <a:endParaRPr lang="en-GB" sz="1600" dirty="0">
              <a:solidFill>
                <a:srgbClr val="92D050"/>
              </a:solidFill>
            </a:endParaRPr>
          </a:p>
          <a:p>
            <a:pPr>
              <a:lnSpc>
                <a:spcPct val="100000"/>
              </a:lnSpc>
              <a:spcAft>
                <a:spcPts val="100"/>
              </a:spcAft>
            </a:pPr>
            <a:r>
              <a:rPr lang="en-GB" sz="1600" dirty="0">
                <a:solidFill>
                  <a:srgbClr val="92D050"/>
                </a:solidFill>
              </a:rPr>
              <a:t>  </a:t>
            </a:r>
            <a:r>
              <a:rPr lang="en-GB" sz="1600" dirty="0">
                <a:solidFill>
                  <a:srgbClr val="FFFF00"/>
                </a:solidFill>
              </a:rPr>
              <a:t>selector:</a:t>
            </a:r>
          </a:p>
          <a:p>
            <a:pPr>
              <a:lnSpc>
                <a:spcPct val="100000"/>
              </a:lnSpc>
              <a:spcAft>
                <a:spcPts val="100"/>
              </a:spcAft>
            </a:pPr>
            <a:r>
              <a:rPr lang="en-GB" sz="1600" dirty="0">
                <a:solidFill>
                  <a:srgbClr val="FFFF00"/>
                </a:solidFill>
              </a:rPr>
              <a:t>    app: </a:t>
            </a:r>
            <a:r>
              <a:rPr lang="en-GB" sz="1600" dirty="0" err="1">
                <a:solidFill>
                  <a:srgbClr val="FFFF00"/>
                </a:solidFill>
              </a:rPr>
              <a:t>myapp</a:t>
            </a:r>
            <a:endParaRPr lang="en-GB" sz="1600" dirty="0">
              <a:solidFill>
                <a:srgbClr val="FFFF0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p:txBody>
          <a:bodyPr/>
          <a:lstStyle/>
          <a:p>
            <a:r>
              <a:rPr lang="en-GB" dirty="0"/>
              <a:t>Labels &amp; Selectors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p:txBody>
          <a:bodyPr/>
          <a:lstStyle/>
          <a:p>
            <a:r>
              <a:rPr lang="en-GB" dirty="0"/>
              <a:t>Kubernetes makes extensive use of labels and selectors</a:t>
            </a:r>
          </a:p>
          <a:p>
            <a:r>
              <a:rPr lang="en-GB" b="0" dirty="0">
                <a:solidFill>
                  <a:srgbClr val="4DB0FF"/>
                </a:solidFill>
              </a:rPr>
              <a:t>Labels</a:t>
            </a:r>
            <a:r>
              <a:rPr lang="en-GB" dirty="0"/>
              <a:t> are metadata on any object and are just </a:t>
            </a:r>
            <a:r>
              <a:rPr lang="en-GB" dirty="0" err="1">
                <a:latin typeface="Consolas" panose="020B0609020204030204" pitchFamily="49" charset="0"/>
              </a:rPr>
              <a:t>key:value</a:t>
            </a:r>
            <a:r>
              <a:rPr lang="en-GB" dirty="0">
                <a:latin typeface="Consolas" panose="020B0609020204030204" pitchFamily="49" charset="0"/>
              </a:rPr>
              <a:t> </a:t>
            </a:r>
            <a:r>
              <a:rPr lang="en-GB" dirty="0"/>
              <a:t>pairs of your choosing</a:t>
            </a:r>
          </a:p>
          <a:p>
            <a:r>
              <a:rPr lang="en-GB" dirty="0">
                <a:solidFill>
                  <a:srgbClr val="4DB0FF"/>
                </a:solidFill>
              </a:rPr>
              <a:t>Selectors</a:t>
            </a:r>
            <a:r>
              <a:rPr lang="en-GB" dirty="0"/>
              <a:t> are lookups that match one or more objects based on their </a:t>
            </a:r>
            <a:r>
              <a:rPr lang="en-GB" dirty="0">
                <a:solidFill>
                  <a:srgbClr val="4DB0FF"/>
                </a:solidFill>
              </a:rPr>
              <a:t>labels</a:t>
            </a:r>
          </a:p>
          <a:p>
            <a:endParaRPr lang="en-GB" dirty="0"/>
          </a:p>
          <a:p>
            <a:endParaRPr lang="en-GB" dirty="0"/>
          </a:p>
        </p:txBody>
      </p:sp>
      <p:sp>
        <p:nvSpPr>
          <p:cNvPr id="2" name="Arrow: U-Turn 1">
            <a:extLst>
              <a:ext uri="{FF2B5EF4-FFF2-40B4-BE49-F238E27FC236}">
                <a16:creationId xmlns:a16="http://schemas.microsoft.com/office/drawing/2014/main" id="{DFB1857C-A6A7-4BB1-8A60-0602CB165E02}"/>
              </a:ext>
            </a:extLst>
          </p:cNvPr>
          <p:cNvSpPr/>
          <p:nvPr/>
        </p:nvSpPr>
        <p:spPr>
          <a:xfrm rot="16200000" flipV="1">
            <a:off x="5988604" y="3403044"/>
            <a:ext cx="3243739" cy="952502"/>
          </a:xfrm>
          <a:prstGeom prst="utur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16" name="TextBox 15">
            <a:extLst>
              <a:ext uri="{FF2B5EF4-FFF2-40B4-BE49-F238E27FC236}">
                <a16:creationId xmlns:a16="http://schemas.microsoft.com/office/drawing/2014/main" id="{E3D3D29E-F909-470F-859B-A2C5F7103A8F}"/>
              </a:ext>
            </a:extLst>
          </p:cNvPr>
          <p:cNvSpPr txBox="1"/>
          <p:nvPr/>
        </p:nvSpPr>
        <p:spPr>
          <a:xfrm>
            <a:off x="8374517" y="2009774"/>
            <a:ext cx="3072492" cy="738664"/>
          </a:xfrm>
          <a:prstGeom prst="rect">
            <a:avLst/>
          </a:prstGeom>
        </p:spPr>
        <p:txBody>
          <a:bodyPr wrap="square" lIns="0" tIns="0" rIns="0" bIns="0" rtlCol="0" anchor="t" anchorCtr="0">
            <a:spAutoFit/>
          </a:bodyPr>
          <a:lstStyle/>
          <a:p>
            <a:r>
              <a:rPr lang="en-GB" sz="1600" dirty="0"/>
              <a:t>This is a deployment labels its pods with </a:t>
            </a:r>
            <a:r>
              <a:rPr lang="en-GB" sz="1600" b="1" dirty="0"/>
              <a:t>app: </a:t>
            </a:r>
            <a:r>
              <a:rPr lang="en-GB" sz="1600" b="1" dirty="0" err="1"/>
              <a:t>myapp</a:t>
            </a:r>
            <a:r>
              <a:rPr lang="en-GB" sz="1600" b="1" dirty="0"/>
              <a:t> </a:t>
            </a:r>
            <a:r>
              <a:rPr lang="en-GB" sz="1600" dirty="0"/>
              <a:t>&amp; </a:t>
            </a:r>
            <a:br>
              <a:rPr lang="en-GB" sz="1600" dirty="0"/>
            </a:br>
            <a:r>
              <a:rPr lang="en-GB" sz="1600" b="1" dirty="0"/>
              <a:t>type: frontend</a:t>
            </a:r>
          </a:p>
        </p:txBody>
      </p:sp>
      <p:sp>
        <p:nvSpPr>
          <p:cNvPr id="17" name="TextBox 16">
            <a:extLst>
              <a:ext uri="{FF2B5EF4-FFF2-40B4-BE49-F238E27FC236}">
                <a16:creationId xmlns:a16="http://schemas.microsoft.com/office/drawing/2014/main" id="{789963E3-245A-48A6-B057-A3F6D1857EA3}"/>
              </a:ext>
            </a:extLst>
          </p:cNvPr>
          <p:cNvSpPr txBox="1"/>
          <p:nvPr/>
        </p:nvSpPr>
        <p:spPr>
          <a:xfrm>
            <a:off x="8374517" y="4109563"/>
            <a:ext cx="3400424" cy="1231106"/>
          </a:xfrm>
          <a:prstGeom prst="rect">
            <a:avLst/>
          </a:prstGeom>
        </p:spPr>
        <p:txBody>
          <a:bodyPr wrap="square" lIns="0" tIns="0" rIns="0" bIns="0" rtlCol="0" anchor="t" anchorCtr="0">
            <a:spAutoFit/>
          </a:bodyPr>
          <a:lstStyle/>
          <a:p>
            <a:r>
              <a:rPr lang="en-GB" sz="1600" dirty="0"/>
              <a:t>This service will look for any pods labelled with </a:t>
            </a:r>
            <a:r>
              <a:rPr lang="en-GB" sz="1600" b="1" dirty="0"/>
              <a:t>app=</a:t>
            </a:r>
            <a:r>
              <a:rPr lang="en-GB" sz="1600" b="1" dirty="0" err="1"/>
              <a:t>myapp</a:t>
            </a:r>
            <a:endParaRPr lang="en-GB" sz="1600" b="1" dirty="0"/>
          </a:p>
          <a:p>
            <a:br>
              <a:rPr lang="en-GB" sz="1600" dirty="0"/>
            </a:br>
            <a:r>
              <a:rPr lang="en-GB" sz="1600" dirty="0">
                <a:solidFill>
                  <a:srgbClr val="4DB0FF"/>
                </a:solidFill>
              </a:rPr>
              <a:t>Note. There might be zero, one or many matches</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r>
              <a:rPr lang="en-GB" dirty="0">
                <a:solidFill>
                  <a:schemeClr val="bg1">
                    <a:lumMod val="75000"/>
                  </a:schemeClr>
                </a:solidFill>
              </a:rPr>
              <a:t>- Which pods are in a service</a:t>
            </a:r>
            <a:br>
              <a:rPr lang="en-GB" dirty="0">
                <a:solidFill>
                  <a:schemeClr val="bg1">
                    <a:lumMod val="75000"/>
                  </a:schemeClr>
                </a:solidFill>
              </a:rPr>
            </a:br>
            <a:r>
              <a:rPr lang="en-GB" dirty="0">
                <a:solidFill>
                  <a:schemeClr val="bg1">
                    <a:lumMod val="75000"/>
                  </a:schemeClr>
                </a:solidFill>
              </a:rPr>
              <a:t>- Which nodes to run a pod on</a:t>
            </a:r>
            <a:br>
              <a:rPr lang="en-GB" dirty="0">
                <a:solidFill>
                  <a:schemeClr val="bg1">
                    <a:lumMod val="75000"/>
                  </a:schemeClr>
                </a:solidFill>
              </a:rPr>
            </a:br>
            <a:r>
              <a:rPr lang="en-GB" dirty="0">
                <a:solidFill>
                  <a:schemeClr val="bg1">
                    <a:lumMod val="75000"/>
                  </a:schemeClr>
                </a:solidFill>
              </a:rPr>
              <a:t>- Which pods are in a deployment</a:t>
            </a:r>
            <a:br>
              <a:rPr lang="en-GB" dirty="0">
                <a:solidFill>
                  <a:schemeClr val="bg1">
                    <a:lumMod val="75000"/>
                  </a:schemeClr>
                </a:solidFill>
              </a:rPr>
            </a:br>
            <a:r>
              <a:rPr lang="en-GB" dirty="0">
                <a:solidFill>
                  <a:schemeClr val="bg1">
                    <a:lumMod val="75000"/>
                  </a:schemeClr>
                </a:solidFill>
              </a:rPr>
              <a:t>- Logically group &amp; tag resources</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796212" y="301881"/>
            <a:ext cx="4229102" cy="646331"/>
          </a:xfrm>
          <a:prstGeom prst="rect">
            <a:avLst/>
          </a:prstGeom>
        </p:spPr>
        <p:txBody>
          <a:bodyPr wrap="square">
            <a:spAutoFit/>
          </a:bodyPr>
          <a:lstStyle/>
          <a:p>
            <a:r>
              <a:rPr lang="en-GB" dirty="0"/>
              <a:t>kubernetes.io/docs/concepts/overview/working-with-objects/labels</a:t>
            </a:r>
          </a:p>
        </p:txBody>
      </p:sp>
      <p:pic>
        <p:nvPicPr>
          <p:cNvPr id="19" name="Graphic 18" descr="Open Book">
            <a:extLst>
              <a:ext uri="{FF2B5EF4-FFF2-40B4-BE49-F238E27FC236}">
                <a16:creationId xmlns:a16="http://schemas.microsoft.com/office/drawing/2014/main" id="{5723AD52-1647-42FE-BEF3-CBD01DF29F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56144" y="332573"/>
            <a:ext cx="540068" cy="540068"/>
          </a:xfrm>
          <a:prstGeom prst="rect">
            <a:avLst/>
          </a:prstGeom>
        </p:spPr>
      </p:pic>
    </p:spTree>
    <p:extLst>
      <p:ext uri="{BB962C8B-B14F-4D97-AF65-F5344CB8AC3E}">
        <p14:creationId xmlns:p14="http://schemas.microsoft.com/office/powerpoint/2010/main" val="125472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26087250-05B3-46FB-89EC-4BDF448324C7}"/>
                  </a:ext>
                </a:extLst>
              </p:cNvPr>
              <p:cNvGraphicFramePr>
                <a:graphicFrameLocks noChangeAspect="1"/>
              </p:cNvGraphicFramePr>
              <p:nvPr>
                <p:extLst>
                  <p:ext uri="{D42A27DB-BD31-4B8C-83A1-F6EECF244321}">
                    <p14:modId xmlns:p14="http://schemas.microsoft.com/office/powerpoint/2010/main" val="2375489660"/>
                  </p:ext>
                </p:extLst>
              </p:nvPr>
            </p:nvGraphicFramePr>
            <p:xfrm>
              <a:off x="49307" y="868680"/>
              <a:ext cx="12140269" cy="5370195"/>
            </p:xfrm>
            <a:graphic>
              <a:graphicData uri="http://schemas.microsoft.com/office/powerpoint/2016/summaryzoom">
                <psuz:summaryZm>
                  <psuz:summaryZmObj sectionId="{E579A2FF-1FCD-473A-B584-0CB2342D0FE8}">
                    <psuz:zmPr id="{EFB2DB90-98E7-4B5F-98A4-DFEEC3152A0C}" transitionDur="1000">
                      <p166:blipFill xmlns:p166="http://schemas.microsoft.com/office/powerpoint/2016/6/main">
                        <a:blip r:embed="rId2"/>
                        <a:stretch>
                          <a:fillRect/>
                        </a:stretch>
                      </p166:blipFill>
                      <p166:spPr xmlns:p166="http://schemas.microsoft.com/office/powerpoint/2016/6/main">
                        <a:xfrm>
                          <a:off x="470437" y="568139"/>
                          <a:ext cx="3642080" cy="2048670"/>
                        </a:xfrm>
                        <a:prstGeom prst="rect">
                          <a:avLst/>
                        </a:prstGeom>
                        <a:ln w="3175">
                          <a:solidFill>
                            <a:prstClr val="ltGray"/>
                          </a:solidFill>
                        </a:ln>
                      </p166:spPr>
                    </psuz:zmPr>
                  </psuz:summaryZmObj>
                  <psuz:summaryZmObj sectionId="{38451E8C-4EE8-4BB2-95C4-2AB0451019BA}">
                    <psuz:zmPr id="{2B00141B-8545-46BC-BF2B-E23EF170B3DA}" transitionDur="1000">
                      <p166:blipFill xmlns:p166="http://schemas.microsoft.com/office/powerpoint/2016/6/main">
                        <a:blip r:embed="rId3"/>
                        <a:stretch>
                          <a:fillRect/>
                        </a:stretch>
                      </p166:blipFill>
                      <p166:spPr xmlns:p166="http://schemas.microsoft.com/office/powerpoint/2016/6/main">
                        <a:xfrm>
                          <a:off x="4249095" y="568139"/>
                          <a:ext cx="3642080" cy="2048670"/>
                        </a:xfrm>
                        <a:prstGeom prst="rect">
                          <a:avLst/>
                        </a:prstGeom>
                        <a:ln w="3175">
                          <a:solidFill>
                            <a:prstClr val="ltGray"/>
                          </a:solidFill>
                        </a:ln>
                      </p166:spPr>
                    </psuz:zmPr>
                  </psuz:summaryZmObj>
                  <psuz:summaryZmObj sectionId="{F9562F9F-4406-4E89-992A-109161EC0752}">
                    <psuz:zmPr id="{7BC9C30F-0C77-45A8-9267-A55ED41F0311}" transitionDur="1000">
                      <p166:blipFill xmlns:p166="http://schemas.microsoft.com/office/powerpoint/2016/6/main">
                        <a:blip r:embed="rId4"/>
                        <a:stretch>
                          <a:fillRect/>
                        </a:stretch>
                      </p166:blipFill>
                      <p166:spPr xmlns:p166="http://schemas.microsoft.com/office/powerpoint/2016/6/main">
                        <a:xfrm>
                          <a:off x="8027753" y="568139"/>
                          <a:ext cx="3642080" cy="2048670"/>
                        </a:xfrm>
                        <a:prstGeom prst="rect">
                          <a:avLst/>
                        </a:prstGeom>
                        <a:ln w="3175">
                          <a:solidFill>
                            <a:prstClr val="ltGray"/>
                          </a:solidFill>
                        </a:ln>
                      </p166:spPr>
                    </psuz:zmPr>
                  </psuz:summaryZmObj>
                  <psuz:summaryZmObj sectionId="{F736569E-D385-4B16-8A38-B21FC067E04C}">
                    <psuz:zmPr id="{4CECD79D-82C7-4E47-8BFB-5A9BD3A5DF26}" transitionDur="1000">
                      <p166:blipFill xmlns:p166="http://schemas.microsoft.com/office/powerpoint/2016/6/main">
                        <a:blip r:embed="rId5"/>
                        <a:stretch>
                          <a:fillRect/>
                        </a:stretch>
                      </p166:blipFill>
                      <p166:spPr xmlns:p166="http://schemas.microsoft.com/office/powerpoint/2016/6/main">
                        <a:xfrm>
                          <a:off x="470437" y="2753387"/>
                          <a:ext cx="3642080" cy="2048670"/>
                        </a:xfrm>
                        <a:prstGeom prst="rect">
                          <a:avLst/>
                        </a:prstGeom>
                        <a:ln w="3175">
                          <a:solidFill>
                            <a:prstClr val="ltGray"/>
                          </a:solidFill>
                        </a:ln>
                      </p166:spPr>
                    </psuz:zmPr>
                  </psuz:summaryZmObj>
                  <psuz:summaryZmObj sectionId="{93EC80E7-7031-45D5-91DF-E78934F8D1F3}">
                    <psuz:zmPr id="{A5C10DB5-5719-4075-ABBA-49E8F0F71FD4}" transitionDur="1000">
                      <p166:blipFill xmlns:p166="http://schemas.microsoft.com/office/powerpoint/2016/6/main">
                        <a:blip r:embed="rId6"/>
                        <a:stretch>
                          <a:fillRect/>
                        </a:stretch>
                      </p166:blipFill>
                      <p166:spPr xmlns:p166="http://schemas.microsoft.com/office/powerpoint/2016/6/main">
                        <a:xfrm>
                          <a:off x="4249095" y="2753387"/>
                          <a:ext cx="3642080" cy="2048670"/>
                        </a:xfrm>
                        <a:prstGeom prst="rect">
                          <a:avLst/>
                        </a:prstGeom>
                        <a:ln w="3175">
                          <a:solidFill>
                            <a:prstClr val="ltGray"/>
                          </a:solidFill>
                        </a:ln>
                      </p166:spPr>
                    </psuz:zmPr>
                  </psuz:summaryZmObj>
                  <psuz:summaryZmObj sectionId="{56785AF8-CDEC-4CB0-A08B-E97639EE03EC}">
                    <psuz:zmPr id="{00F022D1-1E41-4E5D-8890-650B2162450B}" transitionDur="1000">
                      <p166:blipFill xmlns:p166="http://schemas.microsoft.com/office/powerpoint/2016/6/main">
                        <a:blip r:embed="rId7"/>
                        <a:stretch>
                          <a:fillRect/>
                        </a:stretch>
                      </p166:blipFill>
                      <p166:spPr xmlns:p166="http://schemas.microsoft.com/office/powerpoint/2016/6/main">
                        <a:xfrm>
                          <a:off x="8027753" y="2753387"/>
                          <a:ext cx="3642080" cy="2048670"/>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26087250-05B3-46FB-89EC-4BDF448324C7}"/>
                  </a:ext>
                </a:extLst>
              </p:cNvPr>
              <p:cNvGrpSpPr>
                <a:grpSpLocks noGrp="1" noUngrp="1" noRot="1" noChangeAspect="1" noMove="1" noResize="1"/>
              </p:cNvGrpSpPr>
              <p:nvPr/>
            </p:nvGrpSpPr>
            <p:grpSpPr>
              <a:xfrm>
                <a:off x="49307" y="868680"/>
                <a:ext cx="12140269" cy="5370195"/>
                <a:chOff x="49307" y="868680"/>
                <a:chExt cx="12140269" cy="5370195"/>
              </a:xfrm>
            </p:grpSpPr>
            <p:pic>
              <p:nvPicPr>
                <p:cNvPr id="2" name="Picture 2">
                  <a:hlinkClick r:id="rId8"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519744" y="1436819"/>
                  <a:ext cx="3642080" cy="2048670"/>
                </a:xfrm>
                <a:prstGeom prst="rect">
                  <a:avLst/>
                </a:prstGeom>
                <a:ln w="3175">
                  <a:solidFill>
                    <a:prstClr val="ltGray"/>
                  </a:solidFill>
                </a:ln>
              </p:spPr>
            </p:pic>
            <p:pic>
              <p:nvPicPr>
                <p:cNvPr id="4" name="Picture 4">
                  <a:hlinkClick r:id="rId9"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4298402" y="1436819"/>
                  <a:ext cx="3642080" cy="2048670"/>
                </a:xfrm>
                <a:prstGeom prst="rect">
                  <a:avLst/>
                </a:prstGeom>
                <a:ln w="3175">
                  <a:solidFill>
                    <a:prstClr val="ltGray"/>
                  </a:solidFill>
                </a:ln>
              </p:spPr>
            </p:pic>
            <p:pic>
              <p:nvPicPr>
                <p:cNvPr id="6" name="Picture 6">
                  <a:hlinkClick r:id="rId10"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8077060" y="1436819"/>
                  <a:ext cx="3642080" cy="2048670"/>
                </a:xfrm>
                <a:prstGeom prst="rect">
                  <a:avLst/>
                </a:prstGeom>
                <a:ln w="3175">
                  <a:solidFill>
                    <a:prstClr val="ltGray"/>
                  </a:solidFill>
                </a:ln>
              </p:spPr>
            </p:pic>
            <p:pic>
              <p:nvPicPr>
                <p:cNvPr id="7" name="Picture 7">
                  <a:hlinkClick r:id="rId11"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519744" y="3622067"/>
                  <a:ext cx="3642080" cy="2048670"/>
                </a:xfrm>
                <a:prstGeom prst="rect">
                  <a:avLst/>
                </a:prstGeom>
                <a:ln w="3175">
                  <a:solidFill>
                    <a:prstClr val="ltGray"/>
                  </a:solidFill>
                </a:ln>
              </p:spPr>
            </p:pic>
            <p:pic>
              <p:nvPicPr>
                <p:cNvPr id="8" name="Picture 8">
                  <a:hlinkClick r:id="rId12"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4298402" y="3622067"/>
                  <a:ext cx="3642080" cy="2048670"/>
                </a:xfrm>
                <a:prstGeom prst="rect">
                  <a:avLst/>
                </a:prstGeom>
                <a:ln w="3175">
                  <a:solidFill>
                    <a:prstClr val="ltGray"/>
                  </a:solidFill>
                </a:ln>
              </p:spPr>
            </p:pic>
            <p:pic>
              <p:nvPicPr>
                <p:cNvPr id="9" name="Picture 9">
                  <a:hlinkClick r:id="rId13"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8077060" y="3622067"/>
                  <a:ext cx="3642080" cy="2048670"/>
                </a:xfrm>
                <a:prstGeom prst="rect">
                  <a:avLst/>
                </a:prstGeom>
                <a:ln w="3175">
                  <a:solidFill>
                    <a:prstClr val="ltGray"/>
                  </a:solidFill>
                </a:ln>
              </p:spPr>
            </p:pic>
          </p:grpSp>
        </mc:Fallback>
      </mc:AlternateContent>
      <p:sp>
        <p:nvSpPr>
          <p:cNvPr id="3" name="TextBox 2">
            <a:extLst>
              <a:ext uri="{FF2B5EF4-FFF2-40B4-BE49-F238E27FC236}">
                <a16:creationId xmlns:a16="http://schemas.microsoft.com/office/drawing/2014/main" id="{2807E029-F326-43E5-84E0-81340C87615A}"/>
              </a:ext>
            </a:extLst>
          </p:cNvPr>
          <p:cNvSpPr txBox="1"/>
          <p:nvPr/>
        </p:nvSpPr>
        <p:spPr>
          <a:xfrm>
            <a:off x="523875" y="300245"/>
            <a:ext cx="11201400" cy="830997"/>
          </a:xfrm>
          <a:prstGeom prst="rect">
            <a:avLst/>
          </a:prstGeom>
        </p:spPr>
        <p:txBody>
          <a:bodyPr wrap="square" lIns="0" tIns="0" rIns="0" bIns="0" rtlCol="0" anchor="t" anchorCtr="0">
            <a:spAutoFit/>
          </a:bodyPr>
          <a:lstStyle/>
          <a:p>
            <a:pPr algn="ctr"/>
            <a:r>
              <a:rPr lang="en-GB" sz="5400" dirty="0">
                <a:solidFill>
                  <a:schemeClr val="tx1">
                    <a:lumMod val="65000"/>
                    <a:lumOff val="35000"/>
                  </a:schemeClr>
                </a:solidFill>
              </a:rPr>
              <a:t>MAIN SECTIONS</a:t>
            </a:r>
          </a:p>
        </p:txBody>
      </p:sp>
    </p:spTree>
    <p:extLst>
      <p:ext uri="{BB962C8B-B14F-4D97-AF65-F5344CB8AC3E}">
        <p14:creationId xmlns:p14="http://schemas.microsoft.com/office/powerpoint/2010/main" val="41842635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CE9B68-1E7E-4B27-924B-705B73C70AF0}"/>
              </a:ext>
            </a:extLst>
          </p:cNvPr>
          <p:cNvSpPr>
            <a:spLocks noGrp="1"/>
          </p:cNvSpPr>
          <p:nvPr>
            <p:ph type="title"/>
          </p:nvPr>
        </p:nvSpPr>
        <p:spPr/>
        <p:txBody>
          <a:bodyPr/>
          <a:lstStyle/>
          <a:p>
            <a:r>
              <a:rPr lang="en-GB" dirty="0"/>
              <a:t>Configuring Basic Workloads</a:t>
            </a:r>
          </a:p>
        </p:txBody>
      </p:sp>
      <p:sp>
        <p:nvSpPr>
          <p:cNvPr id="6" name="Text Placeholder 5">
            <a:extLst>
              <a:ext uri="{FF2B5EF4-FFF2-40B4-BE49-F238E27FC236}">
                <a16:creationId xmlns:a16="http://schemas.microsoft.com/office/drawing/2014/main" id="{4CBF9477-2464-47D5-B4CA-2A6408FA2421}"/>
              </a:ext>
            </a:extLst>
          </p:cNvPr>
          <p:cNvSpPr>
            <a:spLocks noGrp="1"/>
          </p:cNvSpPr>
          <p:nvPr>
            <p:ph type="body" idx="7"/>
          </p:nvPr>
        </p:nvSpPr>
        <p:spPr/>
        <p:txBody>
          <a:bodyPr/>
          <a:lstStyle/>
          <a:p>
            <a:endParaRPr lang="en-GB" dirty="0"/>
          </a:p>
        </p:txBody>
      </p:sp>
    </p:spTree>
    <p:extLst>
      <p:ext uri="{BB962C8B-B14F-4D97-AF65-F5344CB8AC3E}">
        <p14:creationId xmlns:p14="http://schemas.microsoft.com/office/powerpoint/2010/main" val="32092691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err="1">
                <a:solidFill>
                  <a:srgbClr val="92D050"/>
                </a:solidFill>
              </a:rPr>
              <a:t>apiVersion</a:t>
            </a:r>
            <a:r>
              <a:rPr lang="en-GB" sz="1600" dirty="0">
                <a:solidFill>
                  <a:srgbClr val="92D050"/>
                </a:solidFill>
              </a:rPr>
              <a:t>: v1</a:t>
            </a:r>
          </a:p>
          <a:p>
            <a:pPr>
              <a:lnSpc>
                <a:spcPct val="100000"/>
              </a:lnSpc>
              <a:spcAft>
                <a:spcPts val="100"/>
              </a:spcAft>
            </a:pPr>
            <a:r>
              <a:rPr lang="en-GB" sz="1600" dirty="0">
                <a:solidFill>
                  <a:srgbClr val="92D050"/>
                </a:solidFill>
              </a:rPr>
              <a:t>kind: Pod</a:t>
            </a:r>
          </a:p>
          <a:p>
            <a:pPr>
              <a:lnSpc>
                <a:spcPct val="100000"/>
              </a:lnSpc>
              <a:spcAft>
                <a:spcPts val="100"/>
              </a:spcAft>
            </a:pPr>
            <a:r>
              <a:rPr lang="en-GB" sz="1600" dirty="0">
                <a:solidFill>
                  <a:srgbClr val="92D050"/>
                </a:solidFill>
              </a:rPr>
              <a:t>metadata:</a:t>
            </a:r>
          </a:p>
          <a:p>
            <a:pPr>
              <a:lnSpc>
                <a:spcPct val="100000"/>
              </a:lnSpc>
              <a:spcAft>
                <a:spcPts val="100"/>
              </a:spcAft>
            </a:pPr>
            <a:r>
              <a:rPr lang="en-GB" sz="1600" dirty="0">
                <a:solidFill>
                  <a:srgbClr val="92D050"/>
                </a:solidFill>
              </a:rPr>
              <a:t>  name: </a:t>
            </a:r>
            <a:r>
              <a:rPr lang="en-GB" sz="1600" dirty="0" err="1">
                <a:solidFill>
                  <a:srgbClr val="92D050"/>
                </a:solidFill>
              </a:rPr>
              <a:t>envar</a:t>
            </a:r>
            <a:r>
              <a:rPr lang="en-GB" sz="1600" dirty="0">
                <a:solidFill>
                  <a:srgbClr val="92D050"/>
                </a:solidFill>
              </a:rPr>
              <a:t>-demo</a:t>
            </a:r>
          </a:p>
          <a:p>
            <a:pPr>
              <a:lnSpc>
                <a:spcPct val="100000"/>
              </a:lnSpc>
              <a:spcAft>
                <a:spcPts val="100"/>
              </a:spcAft>
            </a:pPr>
            <a:r>
              <a:rPr lang="en-GB" sz="1600" dirty="0">
                <a:solidFill>
                  <a:srgbClr val="92D050"/>
                </a:solidFill>
              </a:rPr>
              <a:t>  labels:</a:t>
            </a:r>
          </a:p>
          <a:p>
            <a:pPr>
              <a:lnSpc>
                <a:spcPct val="100000"/>
              </a:lnSpc>
              <a:spcAft>
                <a:spcPts val="100"/>
              </a:spcAft>
            </a:pPr>
            <a:r>
              <a:rPr lang="en-GB" sz="1600" dirty="0">
                <a:solidFill>
                  <a:srgbClr val="92D050"/>
                </a:solidFill>
              </a:rPr>
              <a:t>    purpose: demonstrate-</a:t>
            </a:r>
            <a:r>
              <a:rPr lang="en-GB" sz="1600" dirty="0" err="1">
                <a:solidFill>
                  <a:srgbClr val="92D050"/>
                </a:solidFill>
              </a:rPr>
              <a:t>envars</a:t>
            </a:r>
            <a:endParaRPr lang="en-GB" sz="1600" dirty="0">
              <a:solidFill>
                <a:srgbClr val="92D050"/>
              </a:solidFill>
            </a:endParaRPr>
          </a:p>
          <a:p>
            <a:pPr>
              <a:lnSpc>
                <a:spcPct val="100000"/>
              </a:lnSpc>
              <a:spcAft>
                <a:spcPts val="100"/>
              </a:spcAft>
            </a:pPr>
            <a:r>
              <a:rPr lang="en-GB" sz="1600" dirty="0">
                <a:solidFill>
                  <a:srgbClr val="92D050"/>
                </a:solidFill>
              </a:rPr>
              <a:t>spec:</a:t>
            </a:r>
          </a:p>
          <a:p>
            <a:pPr>
              <a:lnSpc>
                <a:spcPct val="100000"/>
              </a:lnSpc>
              <a:spcAft>
                <a:spcPts val="100"/>
              </a:spcAft>
            </a:pPr>
            <a:r>
              <a:rPr lang="en-GB" sz="1600" dirty="0">
                <a:solidFill>
                  <a:srgbClr val="92D050"/>
                </a:solidFill>
              </a:rPr>
              <a:t>  containers:</a:t>
            </a:r>
          </a:p>
          <a:p>
            <a:pPr>
              <a:lnSpc>
                <a:spcPct val="100000"/>
              </a:lnSpc>
              <a:spcAft>
                <a:spcPts val="100"/>
              </a:spcAft>
            </a:pPr>
            <a:r>
              <a:rPr lang="en-GB" sz="1600" dirty="0">
                <a:solidFill>
                  <a:srgbClr val="92D050"/>
                </a:solidFill>
              </a:rPr>
              <a:t>  - name: </a:t>
            </a:r>
            <a:r>
              <a:rPr lang="en-GB" sz="1600" dirty="0" err="1">
                <a:solidFill>
                  <a:srgbClr val="92D050"/>
                </a:solidFill>
              </a:rPr>
              <a:t>envar</a:t>
            </a:r>
            <a:r>
              <a:rPr lang="en-GB" sz="1600" dirty="0">
                <a:solidFill>
                  <a:srgbClr val="92D050"/>
                </a:solidFill>
              </a:rPr>
              <a:t>-demo-container</a:t>
            </a:r>
          </a:p>
          <a:p>
            <a:pPr>
              <a:lnSpc>
                <a:spcPct val="100000"/>
              </a:lnSpc>
              <a:spcAft>
                <a:spcPts val="100"/>
              </a:spcAft>
            </a:pPr>
            <a:r>
              <a:rPr lang="en-GB" sz="1600" dirty="0">
                <a:solidFill>
                  <a:srgbClr val="92D050"/>
                </a:solidFill>
              </a:rPr>
              <a:t>    image: gcr.io/google-samples/node-hello:1.0</a:t>
            </a:r>
          </a:p>
          <a:p>
            <a:pPr>
              <a:lnSpc>
                <a:spcPct val="100000"/>
              </a:lnSpc>
              <a:spcAft>
                <a:spcPts val="100"/>
              </a:spcAft>
            </a:pPr>
            <a:r>
              <a:rPr lang="en-GB" sz="1600" dirty="0">
                <a:solidFill>
                  <a:srgbClr val="92D050"/>
                </a:solidFill>
              </a:rPr>
              <a:t>    </a:t>
            </a:r>
            <a:r>
              <a:rPr lang="en-GB" sz="1600" dirty="0">
                <a:solidFill>
                  <a:srgbClr val="FFFF00"/>
                </a:solidFill>
              </a:rPr>
              <a:t>env:</a:t>
            </a:r>
          </a:p>
          <a:p>
            <a:pPr>
              <a:lnSpc>
                <a:spcPct val="100000"/>
              </a:lnSpc>
              <a:spcAft>
                <a:spcPts val="100"/>
              </a:spcAft>
            </a:pPr>
            <a:r>
              <a:rPr lang="en-GB" sz="1600" dirty="0">
                <a:solidFill>
                  <a:srgbClr val="FFFF00"/>
                </a:solidFill>
              </a:rPr>
              <a:t>    - name: DEMO_GREETING</a:t>
            </a:r>
          </a:p>
          <a:p>
            <a:pPr>
              <a:lnSpc>
                <a:spcPct val="100000"/>
              </a:lnSpc>
              <a:spcAft>
                <a:spcPts val="100"/>
              </a:spcAft>
            </a:pPr>
            <a:r>
              <a:rPr lang="en-GB" sz="1600" dirty="0">
                <a:solidFill>
                  <a:srgbClr val="FFFF00"/>
                </a:solidFill>
              </a:rPr>
              <a:t>      value: "Hello from the environment"</a:t>
            </a:r>
          </a:p>
          <a:p>
            <a:pPr>
              <a:lnSpc>
                <a:spcPct val="100000"/>
              </a:lnSpc>
              <a:spcAft>
                <a:spcPts val="100"/>
              </a:spcAft>
            </a:pPr>
            <a:r>
              <a:rPr lang="en-GB" sz="1600" dirty="0">
                <a:solidFill>
                  <a:srgbClr val="FFFF00"/>
                </a:solidFill>
              </a:rPr>
              <a:t>    - name: DEMO_FAREWELL</a:t>
            </a:r>
          </a:p>
          <a:p>
            <a:pPr>
              <a:lnSpc>
                <a:spcPct val="100000"/>
              </a:lnSpc>
              <a:spcAft>
                <a:spcPts val="100"/>
              </a:spcAft>
            </a:pPr>
            <a:r>
              <a:rPr lang="en-GB" sz="1600" dirty="0">
                <a:solidFill>
                  <a:srgbClr val="FFFF00"/>
                </a:solidFill>
              </a:rPr>
              <a:t>      value: "Such a sweet sorrow"</a:t>
            </a: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r>
              <a:rPr lang="en-GB" sz="1600" dirty="0">
                <a:solidFill>
                  <a:srgbClr val="92D050"/>
                </a:solidFill>
              </a:rPr>
              <a:t>  </a:t>
            </a:r>
            <a:endParaRPr lang="en-GB" sz="1600" dirty="0">
              <a:solidFill>
                <a:srgbClr val="FFFF0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Environmental Variables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r>
              <a:rPr lang="en-GB" dirty="0"/>
              <a:t>Environmental variables are the standard way to </a:t>
            </a:r>
            <a:r>
              <a:rPr lang="en-GB" dirty="0">
                <a:solidFill>
                  <a:srgbClr val="4DB0FF"/>
                </a:solidFill>
              </a:rPr>
              <a:t>configure containers at runtime</a:t>
            </a:r>
          </a:p>
          <a:p>
            <a:r>
              <a:rPr lang="en-GB" dirty="0"/>
              <a:t>Containerized app consumes environmental variables in standard way </a:t>
            </a:r>
          </a:p>
          <a:p>
            <a:r>
              <a:rPr lang="en-GB" dirty="0"/>
              <a:t>Key value pairs</a:t>
            </a:r>
          </a:p>
          <a:p>
            <a:r>
              <a:rPr lang="en-GB" dirty="0"/>
              <a:t>Application/container specific</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Application configuration</a:t>
            </a:r>
          </a:p>
          <a:p>
            <a:pPr marL="285750" indent="-285750">
              <a:buFontTx/>
              <a:buChar char="-"/>
            </a:pPr>
            <a:r>
              <a:rPr lang="en-GB" dirty="0">
                <a:solidFill>
                  <a:schemeClr val="bg1">
                    <a:lumMod val="75000"/>
                  </a:schemeClr>
                </a:solidFill>
              </a:rPr>
              <a:t>Parameter passing</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600427" y="301881"/>
            <a:ext cx="4229624" cy="830997"/>
          </a:xfrm>
          <a:prstGeom prst="rect">
            <a:avLst/>
          </a:prstGeom>
        </p:spPr>
        <p:txBody>
          <a:bodyPr wrap="square">
            <a:spAutoFit/>
          </a:bodyPr>
          <a:lstStyle/>
          <a:p>
            <a:r>
              <a:rPr lang="en-GB" sz="1600" dirty="0"/>
              <a:t>kubernetes.io/docs/tasks/inject-data-application/define-environment-variable-container/</a:t>
            </a:r>
          </a:p>
        </p:txBody>
      </p:sp>
      <p:pic>
        <p:nvPicPr>
          <p:cNvPr id="12" name="Graphic 11" descr="Open Book">
            <a:extLst>
              <a:ext uri="{FF2B5EF4-FFF2-40B4-BE49-F238E27FC236}">
                <a16:creationId xmlns:a16="http://schemas.microsoft.com/office/drawing/2014/main" id="{0391C7F8-9D51-4526-A19A-C23BD8E1AD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spTree>
    <p:extLst>
      <p:ext uri="{BB962C8B-B14F-4D97-AF65-F5344CB8AC3E}">
        <p14:creationId xmlns:p14="http://schemas.microsoft.com/office/powerpoint/2010/main" val="13790445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a:solidFill>
                  <a:schemeClr val="tx1"/>
                </a:solidFill>
              </a:rPr>
              <a:t>$</a:t>
            </a:r>
            <a:r>
              <a:rPr lang="en-GB" sz="1600" dirty="0">
                <a:solidFill>
                  <a:srgbClr val="92D050"/>
                </a:solidFill>
              </a:rPr>
              <a:t> </a:t>
            </a:r>
            <a:r>
              <a:rPr lang="en-GB" sz="1600" dirty="0" err="1">
                <a:solidFill>
                  <a:srgbClr val="0099FF"/>
                </a:solidFill>
              </a:rPr>
              <a:t>kubectl</a:t>
            </a:r>
            <a:r>
              <a:rPr lang="en-GB" sz="1600" dirty="0">
                <a:solidFill>
                  <a:srgbClr val="0099FF"/>
                </a:solidFill>
              </a:rPr>
              <a:t> create secret generic </a:t>
            </a:r>
            <a:r>
              <a:rPr lang="en-GB" sz="1600" dirty="0">
                <a:solidFill>
                  <a:srgbClr val="FFFF00"/>
                </a:solidFill>
              </a:rPr>
              <a:t>my-secret</a:t>
            </a:r>
            <a:r>
              <a:rPr lang="en-GB" sz="1600" dirty="0">
                <a:solidFill>
                  <a:srgbClr val="0099FF"/>
                </a:solidFill>
              </a:rPr>
              <a:t> </a:t>
            </a:r>
            <a:br>
              <a:rPr lang="en-GB" sz="1600" dirty="0">
                <a:solidFill>
                  <a:srgbClr val="0099FF"/>
                </a:solidFill>
              </a:rPr>
            </a:br>
            <a:r>
              <a:rPr lang="en-GB" sz="1600" dirty="0">
                <a:solidFill>
                  <a:srgbClr val="0099FF"/>
                </a:solidFill>
              </a:rPr>
              <a:t>--from-literal=</a:t>
            </a:r>
            <a:r>
              <a:rPr lang="en-GB" sz="1600" dirty="0" err="1">
                <a:solidFill>
                  <a:srgbClr val="FFFF00"/>
                </a:solidFill>
              </a:rPr>
              <a:t>connString</a:t>
            </a:r>
            <a:r>
              <a:rPr lang="en-GB" sz="1600" dirty="0">
                <a:solidFill>
                  <a:srgbClr val="0099FF"/>
                </a:solidFill>
              </a:rPr>
              <a:t>='</a:t>
            </a:r>
            <a:r>
              <a:rPr lang="en-GB" sz="1600" dirty="0" err="1">
                <a:solidFill>
                  <a:srgbClr val="0099FF"/>
                </a:solidFill>
              </a:rPr>
              <a:t>blahblah_this_is_secret</a:t>
            </a:r>
            <a:r>
              <a:rPr lang="en-GB" sz="1600" dirty="0">
                <a:solidFill>
                  <a:srgbClr val="0099FF"/>
                </a:solidFill>
              </a:rPr>
              <a:t>'</a:t>
            </a:r>
          </a:p>
          <a:p>
            <a:pPr>
              <a:lnSpc>
                <a:spcPct val="100000"/>
              </a:lnSpc>
              <a:spcAft>
                <a:spcPts val="100"/>
              </a:spcAft>
            </a:pPr>
            <a:endParaRPr lang="en-GB" sz="1600" dirty="0">
              <a:solidFill>
                <a:srgbClr val="0099FF"/>
              </a:solidFill>
            </a:endParaRPr>
          </a:p>
          <a:p>
            <a:pPr>
              <a:lnSpc>
                <a:spcPct val="100000"/>
              </a:lnSpc>
              <a:spcAft>
                <a:spcPts val="100"/>
              </a:spcAft>
            </a:pPr>
            <a:r>
              <a:rPr lang="en-GB" sz="1600" dirty="0">
                <a:solidFill>
                  <a:schemeClr val="tx1"/>
                </a:solidFill>
              </a:rPr>
              <a:t>secret/my-secret created</a:t>
            </a: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r>
              <a:rPr lang="en-GB" sz="1600" dirty="0">
                <a:solidFill>
                  <a:srgbClr val="92D050"/>
                </a:solidFill>
              </a:rPr>
              <a:t>  </a:t>
            </a:r>
            <a:endParaRPr lang="en-GB" sz="1600" dirty="0">
              <a:solidFill>
                <a:srgbClr val="FFFF0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1" y="457200"/>
            <a:ext cx="5943600" cy="723900"/>
          </a:xfrm>
        </p:spPr>
        <p:txBody>
          <a:bodyPr/>
          <a:lstStyle/>
          <a:p>
            <a:r>
              <a:rPr lang="en-GB" dirty="0"/>
              <a:t>Secrets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r>
              <a:rPr lang="en-GB" dirty="0"/>
              <a:t>Hold </a:t>
            </a:r>
            <a:r>
              <a:rPr lang="en-GB" dirty="0">
                <a:solidFill>
                  <a:srgbClr val="4DB0FF"/>
                </a:solidFill>
              </a:rPr>
              <a:t>sensitive information </a:t>
            </a:r>
            <a:r>
              <a:rPr lang="en-GB" dirty="0"/>
              <a:t>such as passwords, certs and API keys</a:t>
            </a:r>
          </a:p>
          <a:p>
            <a:r>
              <a:rPr lang="en-GB" dirty="0"/>
              <a:t>Don’t place sensitive values as plain text in deployment files</a:t>
            </a:r>
          </a:p>
          <a:p>
            <a:r>
              <a:rPr lang="en-GB" dirty="0"/>
              <a:t>Don’t “bake” secrets into your container images</a:t>
            </a:r>
          </a:p>
          <a:p>
            <a:r>
              <a:rPr lang="en-GB" dirty="0"/>
              <a:t>Can be mounted in pods as files or environmental variables</a:t>
            </a:r>
          </a:p>
          <a:p>
            <a:endParaRPr lang="en-GB" dirty="0"/>
          </a:p>
          <a:p>
            <a:endParaRPr lang="en-GB" dirty="0"/>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TLS certificates</a:t>
            </a:r>
          </a:p>
          <a:p>
            <a:pPr marL="285750" indent="-285750">
              <a:buFontTx/>
              <a:buChar char="-"/>
            </a:pPr>
            <a:r>
              <a:rPr lang="en-GB" dirty="0">
                <a:solidFill>
                  <a:schemeClr val="bg1">
                    <a:lumMod val="75000"/>
                  </a:schemeClr>
                </a:solidFill>
              </a:rPr>
              <a:t>Application configuration</a:t>
            </a:r>
          </a:p>
          <a:p>
            <a:pPr marL="285750" indent="-285750">
              <a:buFontTx/>
              <a:buChar char="-"/>
            </a:pPr>
            <a:r>
              <a:rPr lang="en-GB" dirty="0">
                <a:solidFill>
                  <a:schemeClr val="bg1">
                    <a:lumMod val="75000"/>
                  </a:schemeClr>
                </a:solidFill>
              </a:rPr>
              <a:t>Authentication with private registry</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239699" y="301881"/>
            <a:ext cx="4590351" cy="646331"/>
          </a:xfrm>
          <a:prstGeom prst="rect">
            <a:avLst/>
          </a:prstGeom>
        </p:spPr>
        <p:txBody>
          <a:bodyPr wrap="square">
            <a:spAutoFit/>
          </a:bodyPr>
          <a:lstStyle/>
          <a:p>
            <a:r>
              <a:rPr lang="en-GB" dirty="0"/>
              <a:t>kubernetes.io/docs/concepts/configuration/secret</a:t>
            </a:r>
          </a:p>
        </p:txBody>
      </p:sp>
      <p:pic>
        <p:nvPicPr>
          <p:cNvPr id="19" name="Graphic 18" descr="Open Book">
            <a:extLst>
              <a:ext uri="{FF2B5EF4-FFF2-40B4-BE49-F238E27FC236}">
                <a16:creationId xmlns:a16="http://schemas.microsoft.com/office/drawing/2014/main" id="{5723AD52-1647-42FE-BEF3-CBD01DF29F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00550" y="355012"/>
            <a:ext cx="540068" cy="540068"/>
          </a:xfrm>
          <a:prstGeom prst="rect">
            <a:avLst/>
          </a:prstGeom>
        </p:spPr>
      </p:pic>
      <p:sp>
        <p:nvSpPr>
          <p:cNvPr id="2" name="Rectangle 1">
            <a:extLst>
              <a:ext uri="{FF2B5EF4-FFF2-40B4-BE49-F238E27FC236}">
                <a16:creationId xmlns:a16="http://schemas.microsoft.com/office/drawing/2014/main" id="{E0F68169-54E1-4B88-B066-A79A5D8B3CD2}"/>
              </a:ext>
            </a:extLst>
          </p:cNvPr>
          <p:cNvSpPr/>
          <p:nvPr/>
        </p:nvSpPr>
        <p:spPr>
          <a:xfrm>
            <a:off x="5201547" y="3205054"/>
            <a:ext cx="4608308" cy="2472656"/>
          </a:xfrm>
          <a:prstGeom prst="rect">
            <a:avLst/>
          </a:prstGeom>
          <a:noFill/>
          <a:ln w="19050">
            <a:solidFill>
              <a:srgbClr val="404040"/>
            </a:solidFill>
          </a:ln>
        </p:spPr>
        <p:style>
          <a:lnRef idx="1">
            <a:schemeClr val="accent1"/>
          </a:lnRef>
          <a:fillRef idx="3">
            <a:schemeClr val="accent1"/>
          </a:fillRef>
          <a:effectRef idx="2">
            <a:schemeClr val="accent1"/>
          </a:effectRef>
          <a:fontRef idx="minor">
            <a:schemeClr val="lt1"/>
          </a:fontRef>
        </p:style>
        <p:txBody>
          <a:bodyPr rtlCol="0" anchor="ctr"/>
          <a:lstStyle/>
          <a:p>
            <a:pPr lvl="0" defTabSz="914132">
              <a:spcAft>
                <a:spcPts val="100"/>
              </a:spcAft>
              <a:buClr>
                <a:srgbClr val="414241"/>
              </a:buClr>
              <a:buSzPct val="120000"/>
            </a:pPr>
            <a:r>
              <a:rPr lang="en-GB" sz="1600" dirty="0">
                <a:solidFill>
                  <a:srgbClr val="92D050"/>
                </a:solidFill>
                <a:latin typeface="Consolas" panose="020B0609020204030204" pitchFamily="49" charset="0"/>
                <a:cs typeface="Segoe UI Semibold" charset="0"/>
              </a:rPr>
              <a:t>containers:</a:t>
            </a:r>
          </a:p>
          <a:p>
            <a:pPr lvl="0" defTabSz="914132">
              <a:spcAft>
                <a:spcPts val="100"/>
              </a:spcAft>
              <a:buClr>
                <a:srgbClr val="414241"/>
              </a:buClr>
              <a:buSzPct val="120000"/>
            </a:pPr>
            <a:r>
              <a:rPr lang="en-GB" sz="1600" dirty="0">
                <a:solidFill>
                  <a:srgbClr val="92D050"/>
                </a:solidFill>
                <a:latin typeface="Consolas" panose="020B0609020204030204" pitchFamily="49" charset="0"/>
                <a:cs typeface="Segoe UI Semibold" charset="0"/>
              </a:rPr>
              <a:t>    - name: my-web-server</a:t>
            </a:r>
          </a:p>
          <a:p>
            <a:pPr lvl="0" defTabSz="914132">
              <a:spcAft>
                <a:spcPts val="100"/>
              </a:spcAft>
              <a:buClr>
                <a:srgbClr val="414241"/>
              </a:buClr>
              <a:buSzPct val="120000"/>
            </a:pPr>
            <a:r>
              <a:rPr lang="en-GB" sz="1600" dirty="0">
                <a:solidFill>
                  <a:srgbClr val="92D050"/>
                </a:solidFill>
                <a:latin typeface="Consolas" panose="020B0609020204030204" pitchFamily="49" charset="0"/>
                <a:cs typeface="Segoe UI Semibold" charset="0"/>
              </a:rPr>
              <a:t>    env:       </a:t>
            </a:r>
          </a:p>
          <a:p>
            <a:pPr lvl="0" defTabSz="914132">
              <a:spcAft>
                <a:spcPts val="100"/>
              </a:spcAft>
              <a:buClr>
                <a:srgbClr val="414241"/>
              </a:buClr>
              <a:buSzPct val="120000"/>
            </a:pPr>
            <a:r>
              <a:rPr lang="en-GB" sz="1600" dirty="0">
                <a:solidFill>
                  <a:srgbClr val="92D050"/>
                </a:solidFill>
                <a:latin typeface="Consolas" panose="020B0609020204030204" pitchFamily="49" charset="0"/>
                <a:cs typeface="Segoe UI Semibold" charset="0"/>
              </a:rPr>
              <a:t>    - name: DATABASE_CONNECTION_STRING</a:t>
            </a:r>
          </a:p>
          <a:p>
            <a:pPr lvl="0" defTabSz="914132">
              <a:spcAft>
                <a:spcPts val="100"/>
              </a:spcAft>
              <a:buClr>
                <a:srgbClr val="414241"/>
              </a:buClr>
              <a:buSzPct val="120000"/>
            </a:pPr>
            <a:r>
              <a:rPr lang="en-GB" sz="1600" dirty="0">
                <a:solidFill>
                  <a:srgbClr val="92D050"/>
                </a:solidFill>
                <a:latin typeface="Consolas" panose="020B0609020204030204" pitchFamily="49" charset="0"/>
                <a:cs typeface="Segoe UI Semibold" charset="0"/>
              </a:rPr>
              <a:t>      </a:t>
            </a:r>
            <a:r>
              <a:rPr lang="en-GB" sz="1600" dirty="0" err="1">
                <a:solidFill>
                  <a:srgbClr val="92D050"/>
                </a:solidFill>
                <a:latin typeface="Consolas" panose="020B0609020204030204" pitchFamily="49" charset="0"/>
                <a:cs typeface="Segoe UI Semibold" charset="0"/>
              </a:rPr>
              <a:t>valueFrom</a:t>
            </a:r>
            <a:r>
              <a:rPr lang="en-GB" sz="1600" dirty="0">
                <a:solidFill>
                  <a:srgbClr val="92D050"/>
                </a:solidFill>
                <a:latin typeface="Consolas" panose="020B0609020204030204" pitchFamily="49" charset="0"/>
                <a:cs typeface="Segoe UI Semibold" charset="0"/>
              </a:rPr>
              <a:t>:</a:t>
            </a:r>
          </a:p>
          <a:p>
            <a:pPr lvl="0" defTabSz="914132">
              <a:spcAft>
                <a:spcPts val="100"/>
              </a:spcAft>
              <a:buClr>
                <a:srgbClr val="414241"/>
              </a:buClr>
              <a:buSzPct val="120000"/>
            </a:pPr>
            <a:r>
              <a:rPr lang="en-GB" sz="1600" dirty="0">
                <a:solidFill>
                  <a:srgbClr val="FFFF00"/>
                </a:solidFill>
                <a:latin typeface="Consolas" panose="020B0609020204030204" pitchFamily="49" charset="0"/>
                <a:cs typeface="Segoe UI Semibold" charset="0"/>
              </a:rPr>
              <a:t>        </a:t>
            </a:r>
            <a:r>
              <a:rPr lang="en-GB" sz="1600" dirty="0" err="1">
                <a:solidFill>
                  <a:srgbClr val="FFFF00"/>
                </a:solidFill>
                <a:latin typeface="Consolas" panose="020B0609020204030204" pitchFamily="49" charset="0"/>
                <a:cs typeface="Segoe UI Semibold" charset="0"/>
              </a:rPr>
              <a:t>secretKeyRef</a:t>
            </a:r>
            <a:r>
              <a:rPr lang="en-GB" sz="1600" dirty="0">
                <a:solidFill>
                  <a:srgbClr val="FFFF00"/>
                </a:solidFill>
                <a:latin typeface="Consolas" panose="020B0609020204030204" pitchFamily="49" charset="0"/>
                <a:cs typeface="Segoe UI Semibold" charset="0"/>
              </a:rPr>
              <a:t>:</a:t>
            </a:r>
          </a:p>
          <a:p>
            <a:pPr lvl="0" defTabSz="914132">
              <a:spcAft>
                <a:spcPts val="100"/>
              </a:spcAft>
              <a:buClr>
                <a:srgbClr val="414241"/>
              </a:buClr>
              <a:buSzPct val="120000"/>
            </a:pPr>
            <a:r>
              <a:rPr lang="en-GB" sz="1600" dirty="0">
                <a:solidFill>
                  <a:srgbClr val="FFFF00"/>
                </a:solidFill>
                <a:latin typeface="Consolas" panose="020B0609020204030204" pitchFamily="49" charset="0"/>
                <a:cs typeface="Segoe UI Semibold" charset="0"/>
              </a:rPr>
              <a:t>          name: my-secret</a:t>
            </a:r>
          </a:p>
          <a:p>
            <a:pPr lvl="0" defTabSz="914132">
              <a:spcAft>
                <a:spcPts val="100"/>
              </a:spcAft>
              <a:buClr>
                <a:srgbClr val="414241"/>
              </a:buClr>
              <a:buSzPct val="120000"/>
            </a:pPr>
            <a:r>
              <a:rPr lang="en-GB" sz="1600" dirty="0">
                <a:solidFill>
                  <a:srgbClr val="FFFF00"/>
                </a:solidFill>
                <a:latin typeface="Consolas" panose="020B0609020204030204" pitchFamily="49" charset="0"/>
                <a:cs typeface="Segoe UI Semibold" charset="0"/>
              </a:rPr>
              <a:t>          key: </a:t>
            </a:r>
            <a:r>
              <a:rPr lang="en-GB" sz="1600" dirty="0" err="1">
                <a:solidFill>
                  <a:srgbClr val="FFFF00"/>
                </a:solidFill>
                <a:latin typeface="Consolas" panose="020B0609020204030204" pitchFamily="49" charset="0"/>
                <a:cs typeface="Segoe UI Semibold" charset="0"/>
              </a:rPr>
              <a:t>connString</a:t>
            </a:r>
            <a:endParaRPr lang="en-GB" dirty="0"/>
          </a:p>
        </p:txBody>
      </p:sp>
      <p:sp>
        <p:nvSpPr>
          <p:cNvPr id="11" name="Rectangle 10">
            <a:extLst>
              <a:ext uri="{FF2B5EF4-FFF2-40B4-BE49-F238E27FC236}">
                <a16:creationId xmlns:a16="http://schemas.microsoft.com/office/drawing/2014/main" id="{448432EE-DB10-4E78-8980-DAB5242343BB}"/>
              </a:ext>
            </a:extLst>
          </p:cNvPr>
          <p:cNvSpPr/>
          <p:nvPr/>
        </p:nvSpPr>
        <p:spPr>
          <a:xfrm>
            <a:off x="8483264" y="3013158"/>
            <a:ext cx="1553630" cy="400110"/>
          </a:xfrm>
          <a:prstGeom prst="rect">
            <a:avLst/>
          </a:prstGeom>
          <a:solidFill>
            <a:srgbClr val="202120"/>
          </a:solidFill>
          <a:ln w="19050">
            <a:solidFill>
              <a:srgbClr val="404040"/>
            </a:solidFill>
          </a:ln>
        </p:spPr>
        <p:txBody>
          <a:bodyPr wrap="none">
            <a:spAutoFit/>
          </a:bodyPr>
          <a:lstStyle/>
          <a:p>
            <a:r>
              <a:rPr lang="en-GB" sz="2000" dirty="0" err="1">
                <a:solidFill>
                  <a:srgbClr val="92D050"/>
                </a:solidFill>
              </a:rPr>
              <a:t>myapp.yaml</a:t>
            </a:r>
            <a:endParaRPr lang="en-GB" sz="2000" dirty="0"/>
          </a:p>
        </p:txBody>
      </p:sp>
      <p:pic>
        <p:nvPicPr>
          <p:cNvPr id="12" name="Graphic 11">
            <a:extLst>
              <a:ext uri="{FF2B5EF4-FFF2-40B4-BE49-F238E27FC236}">
                <a16:creationId xmlns:a16="http://schemas.microsoft.com/office/drawing/2014/main" id="{B19E4330-7E61-44DC-BB76-CCC53ABA99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25101" y="2945132"/>
            <a:ext cx="536161" cy="536161"/>
          </a:xfrm>
          <a:prstGeom prst="rect">
            <a:avLst/>
          </a:prstGeom>
        </p:spPr>
      </p:pic>
    </p:spTree>
    <p:extLst>
      <p:ext uri="{BB962C8B-B14F-4D97-AF65-F5344CB8AC3E}">
        <p14:creationId xmlns:p14="http://schemas.microsoft.com/office/powerpoint/2010/main" val="3059285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20"/>
                                  </p:iterate>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par>
                          <p:cTn id="7" fill="hold">
                            <p:stCondLst>
                              <p:cond delay="1721"/>
                            </p:stCondLst>
                            <p:childTnLst>
                              <p:par>
                                <p:cTn id="8" presetID="1" presetClass="entr" presetSubtype="0" fill="hold" nodeType="afterEffect">
                                  <p:stCondLst>
                                    <p:cond delay="500"/>
                                  </p:stCondLst>
                                  <p:childTnLst>
                                    <p:set>
                                      <p:cBhvr>
                                        <p:cTn id="9"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77438" y="1161247"/>
            <a:ext cx="7048500" cy="5279888"/>
          </a:xfrm>
          <a:solidFill>
            <a:schemeClr val="bg1">
              <a:lumMod val="50000"/>
            </a:schemeClr>
          </a:solidFill>
        </p:spPr>
        <p:txBody>
          <a:bodyPr/>
          <a:lstStyle/>
          <a:p>
            <a:pPr>
              <a:lnSpc>
                <a:spcPct val="100000"/>
              </a:lnSpc>
              <a:spcAft>
                <a:spcPts val="100"/>
              </a:spcAft>
            </a:pPr>
            <a:r>
              <a:rPr lang="en-GB" sz="1600" dirty="0">
                <a:solidFill>
                  <a:schemeClr val="tx1"/>
                </a:solidFill>
              </a:rPr>
              <a:t>$</a:t>
            </a:r>
            <a:r>
              <a:rPr lang="en-GB" sz="1600" dirty="0">
                <a:solidFill>
                  <a:srgbClr val="92D050"/>
                </a:solidFill>
              </a:rPr>
              <a:t> </a:t>
            </a:r>
            <a:r>
              <a:rPr lang="en-GB" sz="1600" dirty="0">
                <a:solidFill>
                  <a:srgbClr val="0099FF"/>
                </a:solidFill>
              </a:rPr>
              <a:t>kubectl create </a:t>
            </a:r>
            <a:r>
              <a:rPr lang="en-GB" sz="1600" dirty="0" err="1">
                <a:solidFill>
                  <a:srgbClr val="0099FF"/>
                </a:solidFill>
              </a:rPr>
              <a:t>configmap</a:t>
            </a:r>
            <a:r>
              <a:rPr lang="en-GB" sz="1600" dirty="0">
                <a:solidFill>
                  <a:srgbClr val="0099FF"/>
                </a:solidFill>
              </a:rPr>
              <a:t> </a:t>
            </a:r>
            <a:r>
              <a:rPr lang="en-GB" sz="1600" dirty="0">
                <a:solidFill>
                  <a:srgbClr val="FFFF00"/>
                </a:solidFill>
              </a:rPr>
              <a:t>my-config</a:t>
            </a:r>
            <a:r>
              <a:rPr lang="en-GB" sz="1600" dirty="0">
                <a:solidFill>
                  <a:srgbClr val="0099FF"/>
                </a:solidFill>
              </a:rPr>
              <a:t> </a:t>
            </a:r>
            <a:br>
              <a:rPr lang="en-GB" sz="1600" dirty="0">
                <a:solidFill>
                  <a:srgbClr val="0099FF"/>
                </a:solidFill>
              </a:rPr>
            </a:br>
            <a:r>
              <a:rPr lang="en-GB" sz="1600" dirty="0">
                <a:solidFill>
                  <a:srgbClr val="0099FF"/>
                </a:solidFill>
              </a:rPr>
              <a:t>--from-file=</a:t>
            </a:r>
            <a:r>
              <a:rPr lang="en-GB" sz="1600" dirty="0">
                <a:solidFill>
                  <a:srgbClr val="FFFF00"/>
                </a:solidFill>
              </a:rPr>
              <a:t>/path/to/</a:t>
            </a:r>
            <a:r>
              <a:rPr lang="en-GB" sz="1600" dirty="0" err="1">
                <a:solidFill>
                  <a:srgbClr val="FFFF00"/>
                </a:solidFill>
              </a:rPr>
              <a:t>foobar.conf</a:t>
            </a:r>
            <a:endParaRPr lang="en-GB" sz="1600" dirty="0">
              <a:solidFill>
                <a:srgbClr val="0099FF"/>
              </a:solidFill>
            </a:endParaRPr>
          </a:p>
          <a:p>
            <a:pPr>
              <a:lnSpc>
                <a:spcPct val="100000"/>
              </a:lnSpc>
              <a:spcAft>
                <a:spcPts val="100"/>
              </a:spcAft>
            </a:pPr>
            <a:endParaRPr lang="en-GB" sz="1600" dirty="0">
              <a:solidFill>
                <a:srgbClr val="0099FF"/>
              </a:solidFill>
            </a:endParaRPr>
          </a:p>
          <a:p>
            <a:pPr>
              <a:lnSpc>
                <a:spcPct val="100000"/>
              </a:lnSpc>
              <a:spcAft>
                <a:spcPts val="100"/>
              </a:spcAft>
            </a:pPr>
            <a:r>
              <a:rPr lang="en-GB" sz="1600" dirty="0" err="1">
                <a:solidFill>
                  <a:schemeClr val="tx1"/>
                </a:solidFill>
              </a:rPr>
              <a:t>configmap</a:t>
            </a:r>
            <a:r>
              <a:rPr lang="en-GB" sz="1600" dirty="0">
                <a:solidFill>
                  <a:schemeClr val="tx1"/>
                </a:solidFill>
              </a:rPr>
              <a:t>/my-config created</a:t>
            </a: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1" y="457200"/>
            <a:ext cx="5943600" cy="723900"/>
          </a:xfrm>
        </p:spPr>
        <p:txBody>
          <a:bodyPr/>
          <a:lstStyle/>
          <a:p>
            <a:r>
              <a:rPr lang="en-GB" dirty="0" err="1"/>
              <a:t>ConfigMaps</a:t>
            </a:r>
            <a:endParaRPr lang="en-GB" dirty="0"/>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r>
              <a:rPr lang="en-GB" dirty="0"/>
              <a:t>Hold application </a:t>
            </a:r>
            <a:r>
              <a:rPr lang="en-GB" dirty="0">
                <a:solidFill>
                  <a:srgbClr val="4DB0FF"/>
                </a:solidFill>
              </a:rPr>
              <a:t>configuration data </a:t>
            </a:r>
          </a:p>
          <a:p>
            <a:r>
              <a:rPr lang="en-GB" dirty="0"/>
              <a:t>Key value pairs (like secrets), YAML or free format (e.g. XML, conf)</a:t>
            </a:r>
          </a:p>
          <a:p>
            <a:r>
              <a:rPr lang="en-GB" dirty="0"/>
              <a:t>Pass to containers as env vars or mount as volume</a:t>
            </a:r>
          </a:p>
          <a:p>
            <a:endParaRPr lang="en-GB" dirty="0"/>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Application configuration</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239699" y="301881"/>
            <a:ext cx="4590351" cy="646331"/>
          </a:xfrm>
          <a:prstGeom prst="rect">
            <a:avLst/>
          </a:prstGeom>
        </p:spPr>
        <p:txBody>
          <a:bodyPr wrap="square">
            <a:spAutoFit/>
          </a:bodyPr>
          <a:lstStyle/>
          <a:p>
            <a:r>
              <a:rPr lang="en-GB" dirty="0"/>
              <a:t>kubernetes.io/docs/tasks/configure-pod-container/configure-pod-</a:t>
            </a:r>
            <a:r>
              <a:rPr lang="en-GB" dirty="0" err="1"/>
              <a:t>configmap</a:t>
            </a:r>
            <a:endParaRPr lang="en-GB" dirty="0"/>
          </a:p>
        </p:txBody>
      </p:sp>
      <p:pic>
        <p:nvPicPr>
          <p:cNvPr id="19" name="Graphic 18" descr="Open Book">
            <a:extLst>
              <a:ext uri="{FF2B5EF4-FFF2-40B4-BE49-F238E27FC236}">
                <a16:creationId xmlns:a16="http://schemas.microsoft.com/office/drawing/2014/main" id="{5723AD52-1647-42FE-BEF3-CBD01DF29F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00550" y="355012"/>
            <a:ext cx="540068" cy="540068"/>
          </a:xfrm>
          <a:prstGeom prst="rect">
            <a:avLst/>
          </a:prstGeom>
        </p:spPr>
      </p:pic>
      <p:sp>
        <p:nvSpPr>
          <p:cNvPr id="2" name="Rectangle 1">
            <a:extLst>
              <a:ext uri="{FF2B5EF4-FFF2-40B4-BE49-F238E27FC236}">
                <a16:creationId xmlns:a16="http://schemas.microsoft.com/office/drawing/2014/main" id="{E0F68169-54E1-4B88-B066-A79A5D8B3CD2}"/>
              </a:ext>
            </a:extLst>
          </p:cNvPr>
          <p:cNvSpPr/>
          <p:nvPr/>
        </p:nvSpPr>
        <p:spPr>
          <a:xfrm>
            <a:off x="5255409" y="3213212"/>
            <a:ext cx="3968579" cy="2643867"/>
          </a:xfrm>
          <a:prstGeom prst="rect">
            <a:avLst/>
          </a:prstGeom>
          <a:noFill/>
          <a:ln w="19050">
            <a:solidFill>
              <a:srgbClr val="404040"/>
            </a:solidFill>
          </a:ln>
        </p:spPr>
        <p:style>
          <a:lnRef idx="1">
            <a:schemeClr val="accent1"/>
          </a:lnRef>
          <a:fillRef idx="3">
            <a:schemeClr val="accent1"/>
          </a:fillRef>
          <a:effectRef idx="2">
            <a:schemeClr val="accent1"/>
          </a:effectRef>
          <a:fontRef idx="minor">
            <a:schemeClr val="lt1"/>
          </a:fontRef>
        </p:style>
        <p:txBody>
          <a:bodyPr rtlCol="0" anchor="ctr"/>
          <a:lstStyle/>
          <a:p>
            <a:pPr defTabSz="914132">
              <a:spcAft>
                <a:spcPts val="100"/>
              </a:spcAft>
              <a:buClr>
                <a:srgbClr val="414241"/>
              </a:buClr>
              <a:buSzPct val="120000"/>
            </a:pPr>
            <a:r>
              <a:rPr lang="en-GB" sz="1600" dirty="0">
                <a:solidFill>
                  <a:srgbClr val="92D050"/>
                </a:solidFill>
                <a:latin typeface="Consolas" panose="020B0609020204030204" pitchFamily="49" charset="0"/>
                <a:cs typeface="Segoe UI Semibold" charset="0"/>
              </a:rPr>
              <a:t>containers:</a:t>
            </a:r>
            <a:br>
              <a:rPr lang="en-GB" sz="1600" dirty="0">
                <a:solidFill>
                  <a:srgbClr val="92D050"/>
                </a:solidFill>
                <a:latin typeface="Consolas" panose="020B0609020204030204" pitchFamily="49" charset="0"/>
                <a:cs typeface="Segoe UI Semibold" charset="0"/>
              </a:rPr>
            </a:br>
            <a:r>
              <a:rPr lang="en-GB" sz="1600" dirty="0">
                <a:solidFill>
                  <a:srgbClr val="92D050"/>
                </a:solidFill>
                <a:latin typeface="Consolas" panose="020B0609020204030204" pitchFamily="49" charset="0"/>
                <a:cs typeface="Segoe UI Semibold" charset="0"/>
              </a:rPr>
              <a:t>- name: my-</a:t>
            </a:r>
            <a:r>
              <a:rPr lang="en-GB" sz="1600" dirty="0" err="1">
                <a:solidFill>
                  <a:srgbClr val="92D050"/>
                </a:solidFill>
                <a:latin typeface="Consolas" panose="020B0609020204030204" pitchFamily="49" charset="0"/>
                <a:cs typeface="Segoe UI Semibold" charset="0"/>
              </a:rPr>
              <a:t>foobar</a:t>
            </a:r>
            <a:r>
              <a:rPr lang="en-GB" sz="1600" dirty="0">
                <a:solidFill>
                  <a:srgbClr val="92D050"/>
                </a:solidFill>
                <a:latin typeface="Consolas" panose="020B0609020204030204" pitchFamily="49" charset="0"/>
                <a:cs typeface="Segoe UI Semibold" charset="0"/>
              </a:rPr>
              <a:t>-server</a:t>
            </a:r>
          </a:p>
          <a:p>
            <a:pPr lvl="0" defTabSz="914132">
              <a:spcAft>
                <a:spcPts val="100"/>
              </a:spcAft>
              <a:buClr>
                <a:srgbClr val="414241"/>
              </a:buClr>
              <a:buSzPct val="120000"/>
            </a:pPr>
            <a:r>
              <a:rPr lang="en-US" sz="1600" dirty="0">
                <a:solidFill>
                  <a:srgbClr val="92D050"/>
                </a:solidFill>
                <a:latin typeface="Consolas" panose="020B0609020204030204" pitchFamily="49" charset="0"/>
                <a:cs typeface="Segoe UI Semibold" charset="0"/>
              </a:rPr>
              <a:t>  </a:t>
            </a:r>
            <a:r>
              <a:rPr lang="en-US" sz="1600" dirty="0" err="1">
                <a:solidFill>
                  <a:srgbClr val="FFFF00"/>
                </a:solidFill>
                <a:latin typeface="Consolas" panose="020B0609020204030204" pitchFamily="49" charset="0"/>
                <a:cs typeface="Segoe UI Semibold" charset="0"/>
              </a:rPr>
              <a:t>volumeMounts</a:t>
            </a:r>
            <a:r>
              <a:rPr lang="en-US" sz="1600" dirty="0">
                <a:solidFill>
                  <a:srgbClr val="FFFF00"/>
                </a:solidFill>
                <a:latin typeface="Consolas" panose="020B0609020204030204" pitchFamily="49" charset="0"/>
                <a:cs typeface="Segoe UI Semibold" charset="0"/>
              </a:rPr>
              <a:t>:</a:t>
            </a:r>
          </a:p>
          <a:p>
            <a:pPr lvl="0" defTabSz="914132">
              <a:spcAft>
                <a:spcPts val="100"/>
              </a:spcAft>
              <a:buClr>
                <a:srgbClr val="414241"/>
              </a:buClr>
              <a:buSzPct val="120000"/>
            </a:pPr>
            <a:r>
              <a:rPr lang="en-US" sz="1600" dirty="0">
                <a:solidFill>
                  <a:srgbClr val="FFFF00"/>
                </a:solidFill>
                <a:latin typeface="Consolas" panose="020B0609020204030204" pitchFamily="49" charset="0"/>
                <a:cs typeface="Segoe UI Semibold" charset="0"/>
              </a:rPr>
              <a:t>  - name: config-vol</a:t>
            </a:r>
          </a:p>
          <a:p>
            <a:pPr lvl="0" defTabSz="914132">
              <a:spcAft>
                <a:spcPts val="100"/>
              </a:spcAft>
              <a:buClr>
                <a:srgbClr val="414241"/>
              </a:buClr>
              <a:buSzPct val="120000"/>
            </a:pPr>
            <a:r>
              <a:rPr lang="en-US" sz="1600" dirty="0">
                <a:solidFill>
                  <a:srgbClr val="FFFF00"/>
                </a:solidFill>
                <a:latin typeface="Consolas" panose="020B0609020204030204" pitchFamily="49" charset="0"/>
                <a:cs typeface="Segoe UI Semibold" charset="0"/>
              </a:rPr>
              <a:t>    </a:t>
            </a:r>
            <a:r>
              <a:rPr lang="en-US" sz="1600" dirty="0" err="1">
                <a:solidFill>
                  <a:srgbClr val="FFFF00"/>
                </a:solidFill>
                <a:latin typeface="Consolas" panose="020B0609020204030204" pitchFamily="49" charset="0"/>
                <a:cs typeface="Segoe UI Semibold" charset="0"/>
              </a:rPr>
              <a:t>mountPath</a:t>
            </a:r>
            <a:r>
              <a:rPr lang="en-US" sz="1600" dirty="0">
                <a:solidFill>
                  <a:srgbClr val="FFFF00"/>
                </a:solidFill>
                <a:latin typeface="Consolas" panose="020B0609020204030204" pitchFamily="49" charset="0"/>
                <a:cs typeface="Segoe UI Semibold" charset="0"/>
              </a:rPr>
              <a:t>: /</a:t>
            </a:r>
            <a:r>
              <a:rPr lang="en-US" sz="1600" dirty="0" err="1">
                <a:solidFill>
                  <a:srgbClr val="FFFF00"/>
                </a:solidFill>
                <a:latin typeface="Consolas" panose="020B0609020204030204" pitchFamily="49" charset="0"/>
                <a:cs typeface="Segoe UI Semibold" charset="0"/>
              </a:rPr>
              <a:t>etc</a:t>
            </a:r>
            <a:r>
              <a:rPr lang="en-US" sz="1600" dirty="0">
                <a:solidFill>
                  <a:srgbClr val="FFFF00"/>
                </a:solidFill>
                <a:latin typeface="Consolas" panose="020B0609020204030204" pitchFamily="49" charset="0"/>
                <a:cs typeface="Segoe UI Semibold" charset="0"/>
              </a:rPr>
              <a:t>/config</a:t>
            </a:r>
          </a:p>
          <a:p>
            <a:pPr lvl="0" defTabSz="914132">
              <a:spcAft>
                <a:spcPts val="100"/>
              </a:spcAft>
              <a:buClr>
                <a:srgbClr val="414241"/>
              </a:buClr>
              <a:buSzPct val="120000"/>
            </a:pPr>
            <a:r>
              <a:rPr lang="en-US" sz="1600" dirty="0">
                <a:solidFill>
                  <a:srgbClr val="FFFF00"/>
                </a:solidFill>
                <a:latin typeface="Consolas" panose="020B0609020204030204" pitchFamily="49" charset="0"/>
                <a:cs typeface="Segoe UI Semibold" charset="0"/>
              </a:rPr>
              <a:t>volumes:</a:t>
            </a:r>
          </a:p>
          <a:p>
            <a:pPr lvl="0" defTabSz="914132">
              <a:spcAft>
                <a:spcPts val="100"/>
              </a:spcAft>
              <a:buClr>
                <a:srgbClr val="414241"/>
              </a:buClr>
              <a:buSzPct val="120000"/>
            </a:pPr>
            <a:r>
              <a:rPr lang="en-US" sz="1600" dirty="0">
                <a:solidFill>
                  <a:srgbClr val="FFFF00"/>
                </a:solidFill>
                <a:latin typeface="Consolas" panose="020B0609020204030204" pitchFamily="49" charset="0"/>
                <a:cs typeface="Segoe UI Semibold" charset="0"/>
              </a:rPr>
              <a:t>  - name: config-vol</a:t>
            </a:r>
            <a:br>
              <a:rPr lang="en-US" sz="1600" dirty="0">
                <a:solidFill>
                  <a:srgbClr val="FFFF00"/>
                </a:solidFill>
                <a:latin typeface="Consolas" panose="020B0609020204030204" pitchFamily="49" charset="0"/>
                <a:cs typeface="Segoe UI Semibold" charset="0"/>
              </a:rPr>
            </a:br>
            <a:r>
              <a:rPr lang="en-US" sz="1600" dirty="0">
                <a:solidFill>
                  <a:srgbClr val="FFFF00"/>
                </a:solidFill>
                <a:latin typeface="Consolas" panose="020B0609020204030204" pitchFamily="49" charset="0"/>
                <a:cs typeface="Segoe UI Semibold" charset="0"/>
              </a:rPr>
              <a:t>    </a:t>
            </a:r>
            <a:r>
              <a:rPr lang="en-US" sz="1600" dirty="0" err="1">
                <a:solidFill>
                  <a:srgbClr val="FFFF00"/>
                </a:solidFill>
                <a:latin typeface="Consolas" panose="020B0609020204030204" pitchFamily="49" charset="0"/>
                <a:cs typeface="Segoe UI Semibold" charset="0"/>
              </a:rPr>
              <a:t>configMap</a:t>
            </a:r>
            <a:r>
              <a:rPr lang="en-US" sz="1600" dirty="0">
                <a:solidFill>
                  <a:srgbClr val="FFFF00"/>
                </a:solidFill>
                <a:latin typeface="Consolas" panose="020B0609020204030204" pitchFamily="49" charset="0"/>
                <a:cs typeface="Segoe UI Semibold" charset="0"/>
              </a:rPr>
              <a:t>:</a:t>
            </a:r>
            <a:br>
              <a:rPr lang="en-US" sz="1600" dirty="0">
                <a:solidFill>
                  <a:srgbClr val="FFFF00"/>
                </a:solidFill>
                <a:latin typeface="Consolas" panose="020B0609020204030204" pitchFamily="49" charset="0"/>
                <a:cs typeface="Segoe UI Semibold" charset="0"/>
              </a:rPr>
            </a:br>
            <a:r>
              <a:rPr lang="en-US" sz="1600" dirty="0">
                <a:solidFill>
                  <a:srgbClr val="FFFF00"/>
                </a:solidFill>
                <a:latin typeface="Consolas" panose="020B0609020204030204" pitchFamily="49" charset="0"/>
                <a:cs typeface="Segoe UI Semibold" charset="0"/>
              </a:rPr>
              <a:t>      name: my-config</a:t>
            </a:r>
          </a:p>
        </p:txBody>
      </p:sp>
      <p:sp>
        <p:nvSpPr>
          <p:cNvPr id="11" name="Rectangle 10">
            <a:extLst>
              <a:ext uri="{FF2B5EF4-FFF2-40B4-BE49-F238E27FC236}">
                <a16:creationId xmlns:a16="http://schemas.microsoft.com/office/drawing/2014/main" id="{448432EE-DB10-4E78-8980-DAB5242343BB}"/>
              </a:ext>
            </a:extLst>
          </p:cNvPr>
          <p:cNvSpPr/>
          <p:nvPr/>
        </p:nvSpPr>
        <p:spPr>
          <a:xfrm>
            <a:off x="8483264" y="3013158"/>
            <a:ext cx="1553630" cy="400110"/>
          </a:xfrm>
          <a:prstGeom prst="rect">
            <a:avLst/>
          </a:prstGeom>
          <a:solidFill>
            <a:srgbClr val="202120"/>
          </a:solidFill>
          <a:ln w="19050">
            <a:solidFill>
              <a:srgbClr val="404040"/>
            </a:solidFill>
          </a:ln>
        </p:spPr>
        <p:txBody>
          <a:bodyPr wrap="none">
            <a:spAutoFit/>
          </a:bodyPr>
          <a:lstStyle/>
          <a:p>
            <a:r>
              <a:rPr lang="en-GB" sz="2000" dirty="0" err="1">
                <a:solidFill>
                  <a:srgbClr val="92D050"/>
                </a:solidFill>
              </a:rPr>
              <a:t>myapp.yaml</a:t>
            </a:r>
            <a:endParaRPr lang="en-GB" sz="2000" dirty="0"/>
          </a:p>
        </p:txBody>
      </p:sp>
      <p:pic>
        <p:nvPicPr>
          <p:cNvPr id="12" name="Graphic 11">
            <a:extLst>
              <a:ext uri="{FF2B5EF4-FFF2-40B4-BE49-F238E27FC236}">
                <a16:creationId xmlns:a16="http://schemas.microsoft.com/office/drawing/2014/main" id="{B19E4330-7E61-44DC-BB76-CCC53ABA99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25101" y="2945132"/>
            <a:ext cx="536161" cy="536161"/>
          </a:xfrm>
          <a:prstGeom prst="rect">
            <a:avLst/>
          </a:prstGeom>
        </p:spPr>
      </p:pic>
      <p:sp>
        <p:nvSpPr>
          <p:cNvPr id="14" name="Arrow: U-Turn 13">
            <a:extLst>
              <a:ext uri="{FF2B5EF4-FFF2-40B4-BE49-F238E27FC236}">
                <a16:creationId xmlns:a16="http://schemas.microsoft.com/office/drawing/2014/main" id="{C8D7BAAF-2726-41EC-A552-7268D9F8A4F9}"/>
              </a:ext>
            </a:extLst>
          </p:cNvPr>
          <p:cNvSpPr/>
          <p:nvPr/>
        </p:nvSpPr>
        <p:spPr>
          <a:xfrm rot="16200000" flipV="1">
            <a:off x="8080313" y="4079420"/>
            <a:ext cx="1195251" cy="952502"/>
          </a:xfrm>
          <a:prstGeom prst="uturnArrow">
            <a:avLst>
              <a:gd name="adj1" fmla="val 18829"/>
              <a:gd name="adj2" fmla="val 25000"/>
              <a:gd name="adj3" fmla="val 25000"/>
              <a:gd name="adj4" fmla="val 32093"/>
              <a:gd name="adj5" fmla="val 75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grpSp>
        <p:nvGrpSpPr>
          <p:cNvPr id="16" name="Group 15">
            <a:extLst>
              <a:ext uri="{FF2B5EF4-FFF2-40B4-BE49-F238E27FC236}">
                <a16:creationId xmlns:a16="http://schemas.microsoft.com/office/drawing/2014/main" id="{C1DDCE56-FD16-444A-8011-B024D01CB2BF}"/>
              </a:ext>
            </a:extLst>
          </p:cNvPr>
          <p:cNvGrpSpPr/>
          <p:nvPr/>
        </p:nvGrpSpPr>
        <p:grpSpPr>
          <a:xfrm>
            <a:off x="8132575" y="5299494"/>
            <a:ext cx="3444233" cy="492443"/>
            <a:chOff x="7858835" y="1331599"/>
            <a:chExt cx="3444233" cy="492443"/>
          </a:xfrm>
        </p:grpSpPr>
        <p:sp>
          <p:nvSpPr>
            <p:cNvPr id="17" name="Arrow: Left 16">
              <a:extLst>
                <a:ext uri="{FF2B5EF4-FFF2-40B4-BE49-F238E27FC236}">
                  <a16:creationId xmlns:a16="http://schemas.microsoft.com/office/drawing/2014/main" id="{29F80924-C1BC-4D65-9078-D6D845C0C3D1}"/>
                </a:ext>
              </a:extLst>
            </p:cNvPr>
            <p:cNvSpPr/>
            <p:nvPr/>
          </p:nvSpPr>
          <p:spPr>
            <a:xfrm>
              <a:off x="7858835" y="1353303"/>
              <a:ext cx="619736" cy="449036"/>
            </a:xfrm>
            <a:prstGeom prst="lef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7D118D7E-A265-424E-8933-2ECA0914F519}"/>
                </a:ext>
              </a:extLst>
            </p:cNvPr>
            <p:cNvSpPr txBox="1"/>
            <p:nvPr/>
          </p:nvSpPr>
          <p:spPr>
            <a:xfrm>
              <a:off x="9020867" y="1331599"/>
              <a:ext cx="2282201" cy="492443"/>
            </a:xfrm>
            <a:prstGeom prst="rect">
              <a:avLst/>
            </a:prstGeom>
          </p:spPr>
          <p:txBody>
            <a:bodyPr wrap="square" lIns="0" tIns="0" rIns="0" bIns="0" rtlCol="0" anchor="t" anchorCtr="0">
              <a:spAutoFit/>
            </a:bodyPr>
            <a:lstStyle/>
            <a:p>
              <a:r>
                <a:rPr lang="en-GB" sz="1600" dirty="0"/>
                <a:t>Reference to config map object</a:t>
              </a:r>
            </a:p>
          </p:txBody>
        </p:sp>
      </p:grpSp>
      <p:sp>
        <p:nvSpPr>
          <p:cNvPr id="22" name="TextBox 21">
            <a:extLst>
              <a:ext uri="{FF2B5EF4-FFF2-40B4-BE49-F238E27FC236}">
                <a16:creationId xmlns:a16="http://schemas.microsoft.com/office/drawing/2014/main" id="{1CEC5F69-EBE6-48F6-A563-D4DF4B034B94}"/>
              </a:ext>
            </a:extLst>
          </p:cNvPr>
          <p:cNvSpPr txBox="1"/>
          <p:nvPr/>
        </p:nvSpPr>
        <p:spPr>
          <a:xfrm>
            <a:off x="9294608" y="4379158"/>
            <a:ext cx="2282201" cy="492443"/>
          </a:xfrm>
          <a:prstGeom prst="rect">
            <a:avLst/>
          </a:prstGeom>
        </p:spPr>
        <p:txBody>
          <a:bodyPr wrap="square" lIns="0" tIns="0" rIns="0" bIns="0" rtlCol="0" anchor="t" anchorCtr="0">
            <a:spAutoFit/>
          </a:bodyPr>
          <a:lstStyle/>
          <a:p>
            <a:r>
              <a:rPr lang="en-GB" sz="1600" dirty="0"/>
              <a:t>Mount into container at given path</a:t>
            </a:r>
          </a:p>
        </p:txBody>
      </p:sp>
    </p:spTree>
    <p:extLst>
      <p:ext uri="{BB962C8B-B14F-4D97-AF65-F5344CB8AC3E}">
        <p14:creationId xmlns:p14="http://schemas.microsoft.com/office/powerpoint/2010/main" val="110280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20"/>
                                  </p:iterate>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par>
                          <p:cTn id="7" fill="hold">
                            <p:stCondLst>
                              <p:cond delay="1261"/>
                            </p:stCondLst>
                            <p:childTnLst>
                              <p:par>
                                <p:cTn id="8" presetID="1" presetClass="entr" presetSubtype="0" fill="hold" nodeType="afterEffect">
                                  <p:stCondLst>
                                    <p:cond delay="500"/>
                                  </p:stCondLst>
                                  <p:childTnLst>
                                    <p:set>
                                      <p:cBhvr>
                                        <p:cTn id="9"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right)">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err="1">
                <a:solidFill>
                  <a:srgbClr val="92D050"/>
                </a:solidFill>
              </a:rPr>
              <a:t>apiVersion</a:t>
            </a:r>
            <a:r>
              <a:rPr lang="en-GB" sz="1600" dirty="0">
                <a:solidFill>
                  <a:srgbClr val="92D050"/>
                </a:solidFill>
              </a:rPr>
              <a:t>: v1</a:t>
            </a:r>
          </a:p>
          <a:p>
            <a:pPr>
              <a:lnSpc>
                <a:spcPct val="100000"/>
              </a:lnSpc>
              <a:spcAft>
                <a:spcPts val="100"/>
              </a:spcAft>
            </a:pPr>
            <a:r>
              <a:rPr lang="en-GB" sz="1600" dirty="0">
                <a:solidFill>
                  <a:srgbClr val="92D050"/>
                </a:solidFill>
              </a:rPr>
              <a:t>kind: Pod</a:t>
            </a:r>
          </a:p>
          <a:p>
            <a:pPr>
              <a:lnSpc>
                <a:spcPct val="100000"/>
              </a:lnSpc>
              <a:spcAft>
                <a:spcPts val="100"/>
              </a:spcAft>
            </a:pPr>
            <a:r>
              <a:rPr lang="en-GB" sz="1600" dirty="0">
                <a:solidFill>
                  <a:srgbClr val="92D050"/>
                </a:solidFill>
              </a:rPr>
              <a:t>metadata:</a:t>
            </a:r>
          </a:p>
          <a:p>
            <a:pPr>
              <a:lnSpc>
                <a:spcPct val="100000"/>
              </a:lnSpc>
              <a:spcAft>
                <a:spcPts val="100"/>
              </a:spcAft>
            </a:pPr>
            <a:r>
              <a:rPr lang="en-GB" sz="1600" dirty="0">
                <a:solidFill>
                  <a:srgbClr val="92D050"/>
                </a:solidFill>
              </a:rPr>
              <a:t>  name: demo-app</a:t>
            </a:r>
          </a:p>
          <a:p>
            <a:pPr>
              <a:lnSpc>
                <a:spcPct val="100000"/>
              </a:lnSpc>
              <a:spcAft>
                <a:spcPts val="100"/>
              </a:spcAft>
            </a:pPr>
            <a:r>
              <a:rPr lang="en-GB" sz="1600" dirty="0">
                <a:solidFill>
                  <a:srgbClr val="92D050"/>
                </a:solidFill>
              </a:rPr>
              <a:t>spec:</a:t>
            </a:r>
          </a:p>
          <a:p>
            <a:pPr>
              <a:lnSpc>
                <a:spcPct val="100000"/>
              </a:lnSpc>
              <a:spcAft>
                <a:spcPts val="100"/>
              </a:spcAft>
            </a:pPr>
            <a:r>
              <a:rPr lang="en-GB" sz="1600" dirty="0">
                <a:solidFill>
                  <a:srgbClr val="92D050"/>
                </a:solidFill>
              </a:rPr>
              <a:t>  containers:</a:t>
            </a:r>
          </a:p>
          <a:p>
            <a:pPr>
              <a:lnSpc>
                <a:spcPct val="100000"/>
              </a:lnSpc>
              <a:spcAft>
                <a:spcPts val="100"/>
              </a:spcAft>
            </a:pPr>
            <a:r>
              <a:rPr lang="en-GB" sz="1600" dirty="0">
                <a:solidFill>
                  <a:srgbClr val="92D050"/>
                </a:solidFill>
              </a:rPr>
              <a:t>  - name: </a:t>
            </a:r>
            <a:r>
              <a:rPr lang="en-GB" sz="1600" dirty="0" err="1">
                <a:solidFill>
                  <a:srgbClr val="92D050"/>
                </a:solidFill>
              </a:rPr>
              <a:t>db</a:t>
            </a:r>
            <a:endParaRPr lang="en-GB" sz="1600" dirty="0">
              <a:solidFill>
                <a:srgbClr val="92D050"/>
              </a:solidFill>
            </a:endParaRPr>
          </a:p>
          <a:p>
            <a:pPr>
              <a:lnSpc>
                <a:spcPct val="100000"/>
              </a:lnSpc>
              <a:spcAft>
                <a:spcPts val="100"/>
              </a:spcAft>
            </a:pPr>
            <a:r>
              <a:rPr lang="en-GB" sz="1600" dirty="0">
                <a:solidFill>
                  <a:srgbClr val="92D050"/>
                </a:solidFill>
              </a:rPr>
              <a:t>    image: </a:t>
            </a:r>
            <a:r>
              <a:rPr lang="en-GB" sz="1600" dirty="0" err="1">
                <a:solidFill>
                  <a:srgbClr val="92D050"/>
                </a:solidFill>
              </a:rPr>
              <a:t>mysql</a:t>
            </a:r>
            <a:endParaRPr lang="en-GB" sz="1600" dirty="0">
              <a:solidFill>
                <a:srgbClr val="92D050"/>
              </a:solidFill>
            </a:endParaRPr>
          </a:p>
          <a:p>
            <a:pPr>
              <a:lnSpc>
                <a:spcPct val="100000"/>
              </a:lnSpc>
              <a:spcAft>
                <a:spcPts val="100"/>
              </a:spcAft>
            </a:pPr>
            <a:r>
              <a:rPr lang="en-GB" sz="1600" dirty="0">
                <a:solidFill>
                  <a:srgbClr val="FFFF00"/>
                </a:solidFill>
              </a:rPr>
              <a:t>    resources:</a:t>
            </a:r>
          </a:p>
          <a:p>
            <a:pPr>
              <a:lnSpc>
                <a:spcPct val="100000"/>
              </a:lnSpc>
              <a:spcAft>
                <a:spcPts val="100"/>
              </a:spcAft>
            </a:pPr>
            <a:r>
              <a:rPr lang="en-GB" sz="1600" dirty="0">
                <a:solidFill>
                  <a:srgbClr val="FFFF00"/>
                </a:solidFill>
              </a:rPr>
              <a:t>      requests:</a:t>
            </a:r>
          </a:p>
          <a:p>
            <a:pPr>
              <a:lnSpc>
                <a:spcPct val="100000"/>
              </a:lnSpc>
              <a:spcAft>
                <a:spcPts val="100"/>
              </a:spcAft>
            </a:pPr>
            <a:r>
              <a:rPr lang="en-GB" sz="1600" dirty="0">
                <a:solidFill>
                  <a:srgbClr val="FFFF00"/>
                </a:solidFill>
              </a:rPr>
              <a:t>        memory: "64M"</a:t>
            </a:r>
          </a:p>
          <a:p>
            <a:pPr>
              <a:lnSpc>
                <a:spcPct val="100000"/>
              </a:lnSpc>
              <a:spcAft>
                <a:spcPts val="100"/>
              </a:spcAft>
            </a:pPr>
            <a:r>
              <a:rPr lang="en-GB" sz="1600" dirty="0">
                <a:solidFill>
                  <a:srgbClr val="FFFF00"/>
                </a:solidFill>
              </a:rPr>
              <a:t>        </a:t>
            </a:r>
            <a:r>
              <a:rPr lang="en-GB" sz="1600" dirty="0" err="1">
                <a:solidFill>
                  <a:srgbClr val="FFFF00"/>
                </a:solidFill>
              </a:rPr>
              <a:t>cpu</a:t>
            </a:r>
            <a:r>
              <a:rPr lang="en-GB" sz="1600" dirty="0">
                <a:solidFill>
                  <a:srgbClr val="FFFF00"/>
                </a:solidFill>
              </a:rPr>
              <a:t>: "0.25"</a:t>
            </a:r>
          </a:p>
          <a:p>
            <a:pPr>
              <a:lnSpc>
                <a:spcPct val="100000"/>
              </a:lnSpc>
              <a:spcAft>
                <a:spcPts val="100"/>
              </a:spcAft>
            </a:pPr>
            <a:r>
              <a:rPr lang="en-GB" sz="1600" dirty="0">
                <a:solidFill>
                  <a:srgbClr val="FFFF00"/>
                </a:solidFill>
              </a:rPr>
              <a:t>      limits:</a:t>
            </a:r>
          </a:p>
          <a:p>
            <a:pPr>
              <a:lnSpc>
                <a:spcPct val="100000"/>
              </a:lnSpc>
              <a:spcAft>
                <a:spcPts val="100"/>
              </a:spcAft>
            </a:pPr>
            <a:r>
              <a:rPr lang="en-GB" sz="1600" dirty="0">
                <a:solidFill>
                  <a:srgbClr val="FFFF00"/>
                </a:solidFill>
              </a:rPr>
              <a:t>        memory: "512M"</a:t>
            </a:r>
          </a:p>
          <a:p>
            <a:pPr>
              <a:lnSpc>
                <a:spcPct val="100000"/>
              </a:lnSpc>
              <a:spcAft>
                <a:spcPts val="100"/>
              </a:spcAft>
            </a:pPr>
            <a:r>
              <a:rPr lang="en-GB" sz="1600" dirty="0">
                <a:solidFill>
                  <a:srgbClr val="FFFF00"/>
                </a:solidFill>
              </a:rPr>
              <a:t>        </a:t>
            </a:r>
            <a:r>
              <a:rPr lang="en-GB" sz="1600" dirty="0" err="1">
                <a:solidFill>
                  <a:srgbClr val="FFFF00"/>
                </a:solidFill>
              </a:rPr>
              <a:t>cpu</a:t>
            </a:r>
            <a:r>
              <a:rPr lang="en-GB" sz="1600" dirty="0">
                <a:solidFill>
                  <a:srgbClr val="FFFF00"/>
                </a:solidFill>
              </a:rPr>
              <a:t>: "2.0"</a:t>
            </a: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r>
              <a:rPr lang="en-GB" sz="1600" dirty="0">
                <a:solidFill>
                  <a:srgbClr val="92D050"/>
                </a:solidFill>
              </a:rPr>
              <a:t>  </a:t>
            </a:r>
            <a:endParaRPr lang="en-GB" sz="1600" dirty="0">
              <a:solidFill>
                <a:srgbClr val="FFFF0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Resource Management</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r>
              <a:rPr lang="en-GB" dirty="0"/>
              <a:t>Define compute (CPU &amp; memory) </a:t>
            </a:r>
            <a:r>
              <a:rPr lang="en-GB" dirty="0">
                <a:solidFill>
                  <a:srgbClr val="4DB0FF"/>
                </a:solidFill>
              </a:rPr>
              <a:t>resource limits and requests </a:t>
            </a:r>
            <a:r>
              <a:rPr lang="en-GB" dirty="0"/>
              <a:t>for containers</a:t>
            </a:r>
          </a:p>
          <a:p>
            <a:r>
              <a:rPr lang="en-GB" dirty="0"/>
              <a:t>Allows Kubernetes to make </a:t>
            </a:r>
            <a:r>
              <a:rPr lang="en-GB" dirty="0">
                <a:solidFill>
                  <a:srgbClr val="4DB0FF"/>
                </a:solidFill>
              </a:rPr>
              <a:t>better scheduling placement decisions</a:t>
            </a:r>
          </a:p>
          <a:p>
            <a:r>
              <a:rPr lang="en-GB" dirty="0">
                <a:solidFill>
                  <a:srgbClr val="4DB0FF"/>
                </a:solidFill>
              </a:rPr>
              <a:t>Limits</a:t>
            </a:r>
            <a:r>
              <a:rPr lang="en-GB" dirty="0"/>
              <a:t> are enforced, </a:t>
            </a:r>
            <a:r>
              <a:rPr lang="en-GB" dirty="0">
                <a:solidFill>
                  <a:srgbClr val="4DB0FF"/>
                </a:solidFill>
              </a:rPr>
              <a:t>requests</a:t>
            </a:r>
            <a:r>
              <a:rPr lang="en-GB" dirty="0"/>
              <a:t> aren’t</a:t>
            </a:r>
          </a:p>
          <a:p>
            <a:r>
              <a:rPr lang="en-GB" dirty="0"/>
              <a:t>CPU resources are fractions of 1 </a:t>
            </a:r>
            <a:r>
              <a:rPr lang="en-GB" dirty="0" err="1"/>
              <a:t>vCore</a:t>
            </a:r>
            <a:endParaRPr lang="en-GB" dirty="0"/>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Efficient use of cluster resources</a:t>
            </a:r>
          </a:p>
          <a:p>
            <a:pPr marL="285750" indent="-285750">
              <a:buFontTx/>
              <a:buChar char="-"/>
            </a:pPr>
            <a:r>
              <a:rPr lang="en-GB" dirty="0">
                <a:solidFill>
                  <a:schemeClr val="bg1">
                    <a:lumMod val="75000"/>
                  </a:schemeClr>
                </a:solidFill>
              </a:rPr>
              <a:t>Prevent rogue workloads starving the cluster</a:t>
            </a:r>
          </a:p>
          <a:p>
            <a:pPr marL="285750" indent="-285750">
              <a:buFontTx/>
              <a:buChar char="-"/>
            </a:pPr>
            <a:r>
              <a:rPr lang="en-GB" dirty="0">
                <a:solidFill>
                  <a:schemeClr val="bg1">
                    <a:lumMod val="75000"/>
                  </a:schemeClr>
                </a:solidFill>
              </a:rPr>
              <a:t>Good practice</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675927" y="301881"/>
            <a:ext cx="4154123" cy="584775"/>
          </a:xfrm>
          <a:prstGeom prst="rect">
            <a:avLst/>
          </a:prstGeom>
        </p:spPr>
        <p:txBody>
          <a:bodyPr wrap="square">
            <a:spAutoFit/>
          </a:bodyPr>
          <a:lstStyle/>
          <a:p>
            <a:r>
              <a:rPr lang="en-GB" sz="1600" dirty="0"/>
              <a:t>kubernetes.io/docs/concepts/configuration/manage-compute-resources-container</a:t>
            </a:r>
          </a:p>
        </p:txBody>
      </p:sp>
      <p:pic>
        <p:nvPicPr>
          <p:cNvPr id="9" name="Graphic 8" descr="Open Book">
            <a:extLst>
              <a:ext uri="{FF2B5EF4-FFF2-40B4-BE49-F238E27FC236}">
                <a16:creationId xmlns:a16="http://schemas.microsoft.com/office/drawing/2014/main" id="{D9BE36B4-B9B5-4EE7-9E07-B8E2CA69AE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sp>
        <p:nvSpPr>
          <p:cNvPr id="10" name="TextBox 9">
            <a:extLst>
              <a:ext uri="{FF2B5EF4-FFF2-40B4-BE49-F238E27FC236}">
                <a16:creationId xmlns:a16="http://schemas.microsoft.com/office/drawing/2014/main" id="{2C19C305-7E49-4627-9EB8-36A7774DB113}"/>
              </a:ext>
            </a:extLst>
          </p:cNvPr>
          <p:cNvSpPr txBox="1"/>
          <p:nvPr/>
        </p:nvSpPr>
        <p:spPr>
          <a:xfrm>
            <a:off x="7732598" y="5867902"/>
            <a:ext cx="4229099" cy="772107"/>
          </a:xfrm>
          <a:prstGeom prst="rect">
            <a:avLst/>
          </a:prstGeom>
          <a:solidFill>
            <a:schemeClr val="tx1"/>
          </a:solidFill>
          <a:ln w="19050">
            <a:solidFill>
              <a:schemeClr val="accent1"/>
            </a:solidFill>
          </a:ln>
        </p:spPr>
        <p:txBody>
          <a:bodyPr wrap="square" lIns="108000" tIns="108000" rIns="108000" bIns="108000" rtlCol="0" anchor="t" anchorCtr="0">
            <a:spAutoFit/>
          </a:bodyPr>
          <a:lstStyle/>
          <a:p>
            <a:r>
              <a:rPr lang="en-GB" dirty="0">
                <a:solidFill>
                  <a:srgbClr val="0078D7"/>
                </a:solidFill>
              </a:rPr>
              <a:t>Specifying limits &amp; requests is optional but </a:t>
            </a:r>
            <a:r>
              <a:rPr lang="en-GB" b="1" dirty="0">
                <a:solidFill>
                  <a:srgbClr val="0078D7"/>
                </a:solidFill>
              </a:rPr>
              <a:t>STRONGLY</a:t>
            </a:r>
            <a:r>
              <a:rPr lang="en-GB" dirty="0">
                <a:solidFill>
                  <a:srgbClr val="0078D7"/>
                </a:solidFill>
              </a:rPr>
              <a:t> recommended </a:t>
            </a:r>
          </a:p>
        </p:txBody>
      </p:sp>
      <p:sp>
        <p:nvSpPr>
          <p:cNvPr id="11" name="TextBox 10">
            <a:extLst>
              <a:ext uri="{FF2B5EF4-FFF2-40B4-BE49-F238E27FC236}">
                <a16:creationId xmlns:a16="http://schemas.microsoft.com/office/drawing/2014/main" id="{66521025-0F3F-4999-A415-2B6779477038}"/>
              </a:ext>
            </a:extLst>
          </p:cNvPr>
          <p:cNvSpPr txBox="1"/>
          <p:nvPr/>
        </p:nvSpPr>
        <p:spPr>
          <a:xfrm>
            <a:off x="7732597" y="5020749"/>
            <a:ext cx="4229099" cy="772107"/>
          </a:xfrm>
          <a:prstGeom prst="rect">
            <a:avLst/>
          </a:prstGeom>
          <a:solidFill>
            <a:schemeClr val="tx1"/>
          </a:solidFill>
          <a:ln w="19050">
            <a:solidFill>
              <a:schemeClr val="accent1"/>
            </a:solidFill>
          </a:ln>
        </p:spPr>
        <p:txBody>
          <a:bodyPr wrap="square" lIns="108000" tIns="108000" rIns="108000" bIns="108000" rtlCol="0" anchor="t" anchorCtr="0">
            <a:spAutoFit/>
          </a:bodyPr>
          <a:lstStyle/>
          <a:p>
            <a:r>
              <a:rPr lang="en-GB" dirty="0">
                <a:solidFill>
                  <a:srgbClr val="0078D7"/>
                </a:solidFill>
              </a:rPr>
              <a:t>Certain capabilities such as auto scaling are dependant on setting resources</a:t>
            </a:r>
          </a:p>
        </p:txBody>
      </p:sp>
    </p:spTree>
    <p:extLst>
      <p:ext uri="{BB962C8B-B14F-4D97-AF65-F5344CB8AC3E}">
        <p14:creationId xmlns:p14="http://schemas.microsoft.com/office/powerpoint/2010/main" val="3878314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75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1250"/>
                            </p:stCondLst>
                            <p:childTnLst>
                              <p:par>
                                <p:cTn id="9" presetID="10" presetClass="entr" presetSubtype="0" fill="hold" grpId="0" nodeType="afterEffect">
                                  <p:stCondLst>
                                    <p:cond delay="75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a:solidFill>
                  <a:srgbClr val="92D050"/>
                </a:solidFill>
              </a:rPr>
              <a:t>...</a:t>
            </a:r>
            <a:br>
              <a:rPr lang="en-GB" sz="1600" dirty="0">
                <a:solidFill>
                  <a:srgbClr val="92D050"/>
                </a:solidFill>
              </a:rPr>
            </a:br>
            <a:endParaRPr lang="en-GB" sz="1600" dirty="0">
              <a:solidFill>
                <a:srgbClr val="92D050"/>
              </a:solidFill>
            </a:endParaRPr>
          </a:p>
          <a:p>
            <a:pPr>
              <a:lnSpc>
                <a:spcPct val="100000"/>
              </a:lnSpc>
              <a:spcAft>
                <a:spcPts val="100"/>
              </a:spcAft>
            </a:pPr>
            <a:r>
              <a:rPr lang="en-GB" sz="1600" dirty="0" err="1">
                <a:solidFill>
                  <a:srgbClr val="92D050"/>
                </a:solidFill>
              </a:rPr>
              <a:t>livenessProbe</a:t>
            </a:r>
            <a:r>
              <a:rPr lang="en-GB" sz="1600" dirty="0">
                <a:solidFill>
                  <a:srgbClr val="92D050"/>
                </a:solidFill>
              </a:rPr>
              <a:t>:</a:t>
            </a:r>
          </a:p>
          <a:p>
            <a:pPr>
              <a:lnSpc>
                <a:spcPct val="100000"/>
              </a:lnSpc>
              <a:spcAft>
                <a:spcPts val="100"/>
              </a:spcAft>
            </a:pPr>
            <a:r>
              <a:rPr lang="en-GB" sz="1600" dirty="0">
                <a:solidFill>
                  <a:srgbClr val="92D050"/>
                </a:solidFill>
              </a:rPr>
              <a:t>  </a:t>
            </a:r>
            <a:r>
              <a:rPr lang="en-GB" sz="1600" dirty="0" err="1">
                <a:solidFill>
                  <a:srgbClr val="92D050"/>
                </a:solidFill>
              </a:rPr>
              <a:t>httpGet</a:t>
            </a:r>
            <a:r>
              <a:rPr lang="en-GB" sz="1600" dirty="0">
                <a:solidFill>
                  <a:srgbClr val="92D050"/>
                </a:solidFill>
              </a:rPr>
              <a:t>:</a:t>
            </a:r>
          </a:p>
          <a:p>
            <a:pPr>
              <a:lnSpc>
                <a:spcPct val="100000"/>
              </a:lnSpc>
              <a:spcAft>
                <a:spcPts val="100"/>
              </a:spcAft>
            </a:pPr>
            <a:r>
              <a:rPr lang="en-GB" sz="1600" dirty="0">
                <a:solidFill>
                  <a:srgbClr val="92D050"/>
                </a:solidFill>
              </a:rPr>
              <a:t>    path: /status</a:t>
            </a:r>
          </a:p>
          <a:p>
            <a:pPr>
              <a:lnSpc>
                <a:spcPct val="100000"/>
              </a:lnSpc>
              <a:spcAft>
                <a:spcPts val="100"/>
              </a:spcAft>
            </a:pPr>
            <a:r>
              <a:rPr lang="en-GB" sz="1600" dirty="0">
                <a:solidFill>
                  <a:srgbClr val="92D050"/>
                </a:solidFill>
              </a:rPr>
              <a:t>    port: 8080</a:t>
            </a:r>
          </a:p>
          <a:p>
            <a:pPr>
              <a:lnSpc>
                <a:spcPct val="100000"/>
              </a:lnSpc>
              <a:spcAft>
                <a:spcPts val="100"/>
              </a:spcAft>
            </a:pPr>
            <a:r>
              <a:rPr lang="en-GB" sz="1600" dirty="0">
                <a:solidFill>
                  <a:srgbClr val="92D050"/>
                </a:solidFill>
              </a:rPr>
              <a:t>  </a:t>
            </a:r>
            <a:r>
              <a:rPr lang="en-GB" sz="1600" dirty="0" err="1">
                <a:solidFill>
                  <a:srgbClr val="92D050"/>
                </a:solidFill>
              </a:rPr>
              <a:t>initialDelaySeconds</a:t>
            </a:r>
            <a:r>
              <a:rPr lang="en-GB" sz="1600" dirty="0">
                <a:solidFill>
                  <a:srgbClr val="92D050"/>
                </a:solidFill>
              </a:rPr>
              <a:t>: 25</a:t>
            </a:r>
          </a:p>
          <a:p>
            <a:pPr>
              <a:lnSpc>
                <a:spcPct val="100000"/>
              </a:lnSpc>
              <a:spcAft>
                <a:spcPts val="100"/>
              </a:spcAft>
            </a:pPr>
            <a:r>
              <a:rPr lang="en-GB" sz="1600" dirty="0">
                <a:solidFill>
                  <a:srgbClr val="92D050"/>
                </a:solidFill>
              </a:rPr>
              <a:t>  </a:t>
            </a:r>
            <a:r>
              <a:rPr lang="en-GB" sz="1600" dirty="0" err="1">
                <a:solidFill>
                  <a:srgbClr val="92D050"/>
                </a:solidFill>
              </a:rPr>
              <a:t>periodSeconds</a:t>
            </a:r>
            <a:r>
              <a:rPr lang="en-GB" sz="1600" dirty="0">
                <a:solidFill>
                  <a:srgbClr val="92D050"/>
                </a:solidFill>
              </a:rPr>
              <a:t>: 10</a:t>
            </a:r>
          </a:p>
          <a:p>
            <a:pPr>
              <a:lnSpc>
                <a:spcPct val="100000"/>
              </a:lnSpc>
              <a:spcAft>
                <a:spcPts val="100"/>
              </a:spcAft>
            </a:pPr>
            <a:r>
              <a:rPr lang="en-GB" sz="1600" dirty="0">
                <a:solidFill>
                  <a:srgbClr val="92D050"/>
                </a:solidFill>
              </a:rPr>
              <a:t>  </a:t>
            </a:r>
            <a:r>
              <a:rPr lang="en-GB" sz="1600" dirty="0" err="1">
                <a:solidFill>
                  <a:srgbClr val="92D050"/>
                </a:solidFill>
              </a:rPr>
              <a:t>failureThreshold</a:t>
            </a:r>
            <a:r>
              <a:rPr lang="en-GB" sz="1600" dirty="0">
                <a:solidFill>
                  <a:srgbClr val="92D050"/>
                </a:solidFill>
              </a:rPr>
              <a:t>: 3</a:t>
            </a: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r>
              <a:rPr lang="en-GB" sz="1600" dirty="0">
                <a:solidFill>
                  <a:srgbClr val="92D050"/>
                </a:solidFill>
              </a:rPr>
              <a:t>...</a:t>
            </a:r>
            <a:br>
              <a:rPr lang="en-GB" sz="1600" dirty="0">
                <a:solidFill>
                  <a:srgbClr val="92D050"/>
                </a:solidFill>
              </a:rPr>
            </a:br>
            <a:endParaRPr lang="en-GB" sz="1600" dirty="0">
              <a:solidFill>
                <a:srgbClr val="92D050"/>
              </a:solidFill>
            </a:endParaRPr>
          </a:p>
          <a:p>
            <a:pPr>
              <a:lnSpc>
                <a:spcPct val="100000"/>
              </a:lnSpc>
              <a:spcAft>
                <a:spcPts val="100"/>
              </a:spcAft>
            </a:pPr>
            <a:r>
              <a:rPr lang="en-GB" sz="1600" dirty="0" err="1">
                <a:solidFill>
                  <a:srgbClr val="92D050"/>
                </a:solidFill>
              </a:rPr>
              <a:t>readinessProbe</a:t>
            </a:r>
            <a:r>
              <a:rPr lang="en-GB" sz="1600" dirty="0">
                <a:solidFill>
                  <a:srgbClr val="92D050"/>
                </a:solidFill>
              </a:rPr>
              <a:t>:</a:t>
            </a:r>
          </a:p>
          <a:p>
            <a:pPr>
              <a:lnSpc>
                <a:spcPct val="100000"/>
              </a:lnSpc>
              <a:spcAft>
                <a:spcPts val="100"/>
              </a:spcAft>
            </a:pPr>
            <a:r>
              <a:rPr lang="en-GB" sz="1600" dirty="0">
                <a:solidFill>
                  <a:srgbClr val="92D050"/>
                </a:solidFill>
              </a:rPr>
              <a:t>  exec:</a:t>
            </a:r>
          </a:p>
          <a:p>
            <a:pPr>
              <a:lnSpc>
                <a:spcPct val="100000"/>
              </a:lnSpc>
              <a:spcAft>
                <a:spcPts val="100"/>
              </a:spcAft>
            </a:pPr>
            <a:r>
              <a:rPr lang="en-GB" sz="1600" dirty="0">
                <a:solidFill>
                  <a:srgbClr val="92D050"/>
                </a:solidFill>
              </a:rPr>
              <a:t>  command: ["</a:t>
            </a:r>
            <a:r>
              <a:rPr lang="en-GB" sz="1600" dirty="0" err="1">
                <a:solidFill>
                  <a:srgbClr val="92D050"/>
                </a:solidFill>
              </a:rPr>
              <a:t>mysqladmin</a:t>
            </a:r>
            <a:r>
              <a:rPr lang="en-GB" sz="1600" dirty="0">
                <a:solidFill>
                  <a:srgbClr val="92D050"/>
                </a:solidFill>
              </a:rPr>
              <a:t>", "ping"]</a:t>
            </a:r>
          </a:p>
          <a:p>
            <a:pPr>
              <a:lnSpc>
                <a:spcPct val="100000"/>
              </a:lnSpc>
              <a:spcAft>
                <a:spcPts val="100"/>
              </a:spcAft>
            </a:pPr>
            <a:r>
              <a:rPr lang="en-GB" sz="1600" dirty="0">
                <a:solidFill>
                  <a:srgbClr val="92D050"/>
                </a:solidFill>
              </a:rPr>
              <a:t>  </a:t>
            </a:r>
            <a:r>
              <a:rPr lang="en-GB" sz="1600" dirty="0" err="1">
                <a:solidFill>
                  <a:srgbClr val="92D050"/>
                </a:solidFill>
              </a:rPr>
              <a:t>initialDelaySeconds</a:t>
            </a:r>
            <a:r>
              <a:rPr lang="en-GB" sz="1600" dirty="0">
                <a:solidFill>
                  <a:srgbClr val="92D050"/>
                </a:solidFill>
              </a:rPr>
              <a:t>: 30</a:t>
            </a:r>
          </a:p>
          <a:p>
            <a:pPr>
              <a:lnSpc>
                <a:spcPct val="100000"/>
              </a:lnSpc>
              <a:spcAft>
                <a:spcPts val="100"/>
              </a:spcAft>
            </a:pPr>
            <a:r>
              <a:rPr lang="en-GB" sz="1600" dirty="0">
                <a:solidFill>
                  <a:srgbClr val="92D050"/>
                </a:solidFill>
              </a:rPr>
              <a:t>  </a:t>
            </a:r>
            <a:r>
              <a:rPr lang="en-GB" sz="1600" dirty="0" err="1">
                <a:solidFill>
                  <a:srgbClr val="92D050"/>
                </a:solidFill>
              </a:rPr>
              <a:t>periodSeconds</a:t>
            </a:r>
            <a:r>
              <a:rPr lang="en-GB" sz="1600" dirty="0">
                <a:solidFill>
                  <a:srgbClr val="92D050"/>
                </a:solidFill>
              </a:rPr>
              <a:t>: 20</a:t>
            </a: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fontScale="90000"/>
          </a:bodyPr>
          <a:lstStyle/>
          <a:p>
            <a:r>
              <a:rPr lang="en-GB" dirty="0"/>
              <a:t>Liveness &amp; Readiness Probes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r>
              <a:rPr lang="en-GB" dirty="0"/>
              <a:t>Liveness probes tell Kubernetes your </a:t>
            </a:r>
            <a:r>
              <a:rPr lang="en-GB" dirty="0">
                <a:solidFill>
                  <a:srgbClr val="4DB0FF"/>
                </a:solidFill>
              </a:rPr>
              <a:t>container is “alive”</a:t>
            </a:r>
          </a:p>
          <a:p>
            <a:r>
              <a:rPr lang="en-GB" dirty="0"/>
              <a:t>Readiness probes tell Kubernetes your container is </a:t>
            </a:r>
            <a:r>
              <a:rPr lang="en-GB" dirty="0">
                <a:solidFill>
                  <a:srgbClr val="4DB0FF"/>
                </a:solidFill>
              </a:rPr>
              <a:t>accepting traffic</a:t>
            </a:r>
          </a:p>
          <a:p>
            <a:r>
              <a:rPr lang="en-GB" dirty="0"/>
              <a:t>Liveness probe failure can </a:t>
            </a:r>
            <a:r>
              <a:rPr lang="en-GB" dirty="0">
                <a:solidFill>
                  <a:srgbClr val="4DB0FF"/>
                </a:solidFill>
              </a:rPr>
              <a:t>restart the container</a:t>
            </a:r>
          </a:p>
          <a:p>
            <a:r>
              <a:rPr lang="en-GB" dirty="0"/>
              <a:t>HTTP, TCP and command checks</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Maintain availability</a:t>
            </a:r>
          </a:p>
          <a:p>
            <a:pPr marL="285750" indent="-285750">
              <a:buFontTx/>
              <a:buChar char="-"/>
            </a:pPr>
            <a:r>
              <a:rPr lang="en-GB" dirty="0">
                <a:solidFill>
                  <a:schemeClr val="bg1">
                    <a:lumMod val="75000"/>
                  </a:schemeClr>
                </a:solidFill>
              </a:rPr>
              <a:t>Restart/termination of unhealthy containers</a:t>
            </a:r>
          </a:p>
          <a:p>
            <a:pPr marL="285750" indent="-285750">
              <a:buFontTx/>
              <a:buChar char="-"/>
            </a:pPr>
            <a:r>
              <a:rPr lang="en-GB" dirty="0">
                <a:solidFill>
                  <a:schemeClr val="bg1">
                    <a:lumMod val="75000"/>
                  </a:schemeClr>
                </a:solidFill>
              </a:rPr>
              <a:t>Efficient traffic routing</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617205" y="301881"/>
            <a:ext cx="4212846" cy="830997"/>
          </a:xfrm>
          <a:prstGeom prst="rect">
            <a:avLst/>
          </a:prstGeom>
        </p:spPr>
        <p:txBody>
          <a:bodyPr wrap="square">
            <a:spAutoFit/>
          </a:bodyPr>
          <a:lstStyle/>
          <a:p>
            <a:r>
              <a:rPr lang="en-GB" sz="1600" dirty="0"/>
              <a:t>kubernetes.io/docs/tasks/configure-pod-container/configure-liveness-readiness-probes</a:t>
            </a:r>
          </a:p>
        </p:txBody>
      </p:sp>
      <p:pic>
        <p:nvPicPr>
          <p:cNvPr id="9" name="Graphic 8" descr="Open Book">
            <a:extLst>
              <a:ext uri="{FF2B5EF4-FFF2-40B4-BE49-F238E27FC236}">
                <a16:creationId xmlns:a16="http://schemas.microsoft.com/office/drawing/2014/main" id="{640477A4-F1A1-4559-BEEA-0713B8228C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cxnSp>
        <p:nvCxnSpPr>
          <p:cNvPr id="4" name="Straight Connector 3">
            <a:extLst>
              <a:ext uri="{FF2B5EF4-FFF2-40B4-BE49-F238E27FC236}">
                <a16:creationId xmlns:a16="http://schemas.microsoft.com/office/drawing/2014/main" id="{1681B5C6-8E6E-4F18-B721-C04F6E05A2B1}"/>
              </a:ext>
            </a:extLst>
          </p:cNvPr>
          <p:cNvCxnSpPr/>
          <p:nvPr/>
        </p:nvCxnSpPr>
        <p:spPr>
          <a:xfrm>
            <a:off x="4686301" y="3917659"/>
            <a:ext cx="7048499" cy="0"/>
          </a:xfrm>
          <a:prstGeom prst="line">
            <a:avLst/>
          </a:prstGeom>
          <a:ln w="28575">
            <a:solidFill>
              <a:srgbClr val="41424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C786F68-2979-4DE8-AE72-DD92303359AF}"/>
              </a:ext>
            </a:extLst>
          </p:cNvPr>
          <p:cNvSpPr txBox="1"/>
          <p:nvPr/>
        </p:nvSpPr>
        <p:spPr>
          <a:xfrm>
            <a:off x="8615494" y="5867902"/>
            <a:ext cx="3346204" cy="772107"/>
          </a:xfrm>
          <a:prstGeom prst="rect">
            <a:avLst/>
          </a:prstGeom>
          <a:solidFill>
            <a:schemeClr val="tx1"/>
          </a:solidFill>
          <a:ln w="19050">
            <a:solidFill>
              <a:schemeClr val="accent1"/>
            </a:solidFill>
          </a:ln>
        </p:spPr>
        <p:txBody>
          <a:bodyPr wrap="square" lIns="108000" tIns="108000" rIns="108000" bIns="108000" rtlCol="0" anchor="t" anchorCtr="0">
            <a:spAutoFit/>
          </a:bodyPr>
          <a:lstStyle/>
          <a:p>
            <a:r>
              <a:rPr lang="en-GB" dirty="0">
                <a:solidFill>
                  <a:srgbClr val="0078D7"/>
                </a:solidFill>
              </a:rPr>
              <a:t>Specifying a liveness probe is optional but recommended </a:t>
            </a:r>
          </a:p>
        </p:txBody>
      </p:sp>
    </p:spTree>
    <p:extLst>
      <p:ext uri="{BB962C8B-B14F-4D97-AF65-F5344CB8AC3E}">
        <p14:creationId xmlns:p14="http://schemas.microsoft.com/office/powerpoint/2010/main" val="2052666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75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0" y="1523133"/>
            <a:ext cx="7048500" cy="2772969"/>
          </a:xfrm>
          <a:solidFill>
            <a:schemeClr val="bg1">
              <a:lumMod val="50000"/>
            </a:schemeClr>
          </a:solidFill>
        </p:spPr>
        <p:txBody>
          <a:bodyPr/>
          <a:lstStyle/>
          <a:p>
            <a:pPr>
              <a:lnSpc>
                <a:spcPct val="100000"/>
              </a:lnSpc>
              <a:spcAft>
                <a:spcPts val="100"/>
              </a:spcAft>
            </a:pPr>
            <a:r>
              <a:rPr lang="en-GB" sz="1600" dirty="0">
                <a:solidFill>
                  <a:srgbClr val="92D050"/>
                </a:solidFill>
              </a:rPr>
              <a:t>kind: Pod</a:t>
            </a:r>
          </a:p>
          <a:p>
            <a:pPr>
              <a:lnSpc>
                <a:spcPct val="100000"/>
              </a:lnSpc>
              <a:spcAft>
                <a:spcPts val="100"/>
              </a:spcAft>
            </a:pPr>
            <a:r>
              <a:rPr lang="en-GB" sz="1600" dirty="0">
                <a:solidFill>
                  <a:srgbClr val="92D050"/>
                </a:solidFill>
              </a:rPr>
              <a:t>metadata:</a:t>
            </a:r>
          </a:p>
          <a:p>
            <a:pPr>
              <a:lnSpc>
                <a:spcPct val="100000"/>
              </a:lnSpc>
              <a:spcAft>
                <a:spcPts val="100"/>
              </a:spcAft>
            </a:pPr>
            <a:r>
              <a:rPr lang="en-GB" sz="1600" dirty="0">
                <a:solidFill>
                  <a:srgbClr val="92D050"/>
                </a:solidFill>
              </a:rPr>
              <a:t>  name: command-demo</a:t>
            </a:r>
          </a:p>
          <a:p>
            <a:pPr>
              <a:lnSpc>
                <a:spcPct val="100000"/>
              </a:lnSpc>
              <a:spcAft>
                <a:spcPts val="100"/>
              </a:spcAft>
            </a:pPr>
            <a:r>
              <a:rPr lang="en-GB" sz="1600" dirty="0">
                <a:solidFill>
                  <a:srgbClr val="92D050"/>
                </a:solidFill>
              </a:rPr>
              <a:t>spec:</a:t>
            </a:r>
          </a:p>
          <a:p>
            <a:pPr>
              <a:lnSpc>
                <a:spcPct val="100000"/>
              </a:lnSpc>
              <a:spcAft>
                <a:spcPts val="100"/>
              </a:spcAft>
            </a:pPr>
            <a:r>
              <a:rPr lang="en-GB" sz="1600" dirty="0">
                <a:solidFill>
                  <a:srgbClr val="92D050"/>
                </a:solidFill>
              </a:rPr>
              <a:t>  containers:</a:t>
            </a:r>
          </a:p>
          <a:p>
            <a:pPr>
              <a:lnSpc>
                <a:spcPct val="100000"/>
              </a:lnSpc>
              <a:spcAft>
                <a:spcPts val="100"/>
              </a:spcAft>
            </a:pPr>
            <a:r>
              <a:rPr lang="en-GB" sz="1600" dirty="0">
                <a:solidFill>
                  <a:srgbClr val="92D050"/>
                </a:solidFill>
              </a:rPr>
              <a:t>  - name: command-demo-container</a:t>
            </a:r>
          </a:p>
          <a:p>
            <a:pPr>
              <a:lnSpc>
                <a:spcPct val="100000"/>
              </a:lnSpc>
              <a:spcAft>
                <a:spcPts val="100"/>
              </a:spcAft>
            </a:pPr>
            <a:r>
              <a:rPr lang="en-GB" sz="1600" dirty="0">
                <a:solidFill>
                  <a:srgbClr val="92D050"/>
                </a:solidFill>
              </a:rPr>
              <a:t>    image: </a:t>
            </a:r>
            <a:r>
              <a:rPr lang="en-GB" sz="1600" dirty="0" err="1">
                <a:solidFill>
                  <a:srgbClr val="92D050"/>
                </a:solidFill>
              </a:rPr>
              <a:t>debian</a:t>
            </a:r>
            <a:endParaRPr lang="en-GB" sz="1600" dirty="0">
              <a:solidFill>
                <a:srgbClr val="92D050"/>
              </a:solidFill>
            </a:endParaRPr>
          </a:p>
          <a:p>
            <a:pPr>
              <a:lnSpc>
                <a:spcPct val="100000"/>
              </a:lnSpc>
              <a:spcAft>
                <a:spcPts val="100"/>
              </a:spcAft>
            </a:pPr>
            <a:r>
              <a:rPr lang="en-GB" sz="1600" b="1" dirty="0">
                <a:solidFill>
                  <a:srgbClr val="92D050"/>
                </a:solidFill>
              </a:rPr>
              <a:t>    command: ["</a:t>
            </a:r>
            <a:r>
              <a:rPr lang="en-GB" sz="1600" b="1" dirty="0" err="1">
                <a:solidFill>
                  <a:srgbClr val="92D050"/>
                </a:solidFill>
              </a:rPr>
              <a:t>printenv</a:t>
            </a:r>
            <a:r>
              <a:rPr lang="en-GB" sz="1600" b="1" dirty="0">
                <a:solidFill>
                  <a:srgbClr val="92D050"/>
                </a:solidFill>
              </a:rPr>
              <a:t>"]</a:t>
            </a:r>
          </a:p>
          <a:p>
            <a:pPr>
              <a:lnSpc>
                <a:spcPct val="100000"/>
              </a:lnSpc>
              <a:spcAft>
                <a:spcPts val="100"/>
              </a:spcAft>
            </a:pPr>
            <a:r>
              <a:rPr lang="en-GB" sz="1600" b="1" dirty="0">
                <a:solidFill>
                  <a:srgbClr val="92D050"/>
                </a:solidFill>
              </a:rPr>
              <a:t>    </a:t>
            </a:r>
            <a:r>
              <a:rPr lang="en-GB" sz="1600" b="1" dirty="0" err="1">
                <a:solidFill>
                  <a:srgbClr val="92D050"/>
                </a:solidFill>
              </a:rPr>
              <a:t>args</a:t>
            </a:r>
            <a:r>
              <a:rPr lang="en-GB" sz="1600" b="1" dirty="0">
                <a:solidFill>
                  <a:srgbClr val="92D050"/>
                </a:solidFill>
              </a:rPr>
              <a:t>: ["HOSTNAME", "KUBERNETES_PORT"]</a:t>
            </a: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r>
              <a:rPr lang="en-GB" sz="1600" dirty="0">
                <a:solidFill>
                  <a:srgbClr val="92D050"/>
                </a:solidFill>
              </a:rPr>
              <a:t>  </a:t>
            </a:r>
            <a:endParaRPr lang="en-GB" sz="1600" dirty="0">
              <a:solidFill>
                <a:srgbClr val="FFFF0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1" y="457200"/>
            <a:ext cx="6598920" cy="723900"/>
          </a:xfrm>
        </p:spPr>
        <p:txBody>
          <a:bodyPr>
            <a:normAutofit/>
          </a:bodyPr>
          <a:lstStyle/>
          <a:p>
            <a:r>
              <a:rPr lang="en-GB" dirty="0"/>
              <a:t>Commands &amp; Arguments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17060" y="1181101"/>
            <a:ext cx="4269242" cy="3115002"/>
          </a:xfrm>
        </p:spPr>
        <p:txBody>
          <a:bodyPr/>
          <a:lstStyle/>
          <a:p>
            <a:r>
              <a:rPr lang="en-GB" dirty="0"/>
              <a:t>Using the </a:t>
            </a:r>
            <a:r>
              <a:rPr lang="en-GB" dirty="0">
                <a:solidFill>
                  <a:srgbClr val="4DB0FF"/>
                </a:solidFill>
                <a:latin typeface="Consolas" panose="020B0609020204030204" pitchFamily="49" charset="0"/>
              </a:rPr>
              <a:t>command</a:t>
            </a:r>
            <a:r>
              <a:rPr lang="en-GB" dirty="0"/>
              <a:t> property pass a starting command to a container</a:t>
            </a:r>
          </a:p>
          <a:p>
            <a:r>
              <a:rPr lang="en-GB" dirty="0"/>
              <a:t>Use </a:t>
            </a:r>
            <a:r>
              <a:rPr lang="en-GB" dirty="0" err="1">
                <a:solidFill>
                  <a:srgbClr val="4DB0FF"/>
                </a:solidFill>
                <a:latin typeface="Consolas" panose="020B0609020204030204" pitchFamily="49" charset="0"/>
              </a:rPr>
              <a:t>args</a:t>
            </a:r>
            <a:r>
              <a:rPr lang="en-GB" dirty="0"/>
              <a:t> to pass arguments to the container, pass an array of strings</a:t>
            </a:r>
          </a:p>
          <a:p>
            <a:r>
              <a:rPr lang="en-GB" dirty="0"/>
              <a:t>Note. These correspond to the Docker </a:t>
            </a:r>
            <a:r>
              <a:rPr lang="en-GB" dirty="0" err="1">
                <a:solidFill>
                  <a:srgbClr val="4DB0FF"/>
                </a:solidFill>
              </a:rPr>
              <a:t>Entrypoint</a:t>
            </a:r>
            <a:r>
              <a:rPr lang="en-GB" dirty="0"/>
              <a:t> and </a:t>
            </a:r>
            <a:r>
              <a:rPr lang="en-GB" dirty="0" err="1">
                <a:solidFill>
                  <a:srgbClr val="4DB0FF"/>
                </a:solidFill>
              </a:rPr>
              <a:t>Cmd</a:t>
            </a:r>
            <a:r>
              <a:rPr lang="en-GB" dirty="0"/>
              <a:t> parameters </a:t>
            </a:r>
          </a:p>
          <a:p>
            <a:endParaRPr lang="en-GB" dirty="0"/>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Use base images to run utilities &amp; scripts</a:t>
            </a:r>
          </a:p>
          <a:p>
            <a:pPr marL="285750" indent="-285750">
              <a:buFontTx/>
              <a:buChar char="-"/>
            </a:pPr>
            <a:r>
              <a:rPr lang="en-GB" dirty="0">
                <a:solidFill>
                  <a:schemeClr val="bg1">
                    <a:lumMod val="75000"/>
                  </a:schemeClr>
                </a:solidFill>
              </a:rPr>
              <a:t>Debugging &amp; trouble shooting</a:t>
            </a:r>
          </a:p>
          <a:p>
            <a:pPr marL="285750" indent="-285750">
              <a:buFontTx/>
              <a:buChar char="-"/>
            </a:pPr>
            <a:r>
              <a:rPr lang="en-GB" dirty="0">
                <a:solidFill>
                  <a:schemeClr val="bg1">
                    <a:lumMod val="75000"/>
                  </a:schemeClr>
                </a:solidFill>
              </a:rPr>
              <a:t>Application configuration</a:t>
            </a:r>
          </a:p>
          <a:p>
            <a:pPr marL="285750" indent="-285750">
              <a:buFontTx/>
              <a:buChar char="-"/>
            </a:pPr>
            <a:r>
              <a:rPr lang="en-GB" dirty="0">
                <a:solidFill>
                  <a:schemeClr val="bg1">
                    <a:lumMod val="75000"/>
                  </a:schemeClr>
                </a:solidFill>
              </a:rPr>
              <a:t>Parameter passing</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600427" y="301881"/>
            <a:ext cx="4229624" cy="830997"/>
          </a:xfrm>
          <a:prstGeom prst="rect">
            <a:avLst/>
          </a:prstGeom>
        </p:spPr>
        <p:txBody>
          <a:bodyPr wrap="square">
            <a:spAutoFit/>
          </a:bodyPr>
          <a:lstStyle/>
          <a:p>
            <a:r>
              <a:rPr lang="en-GB" sz="1600" dirty="0"/>
              <a:t>kubernetes.io/docs/tasks/inject-data-application/define-command-argument-container/</a:t>
            </a:r>
          </a:p>
        </p:txBody>
      </p:sp>
      <p:pic>
        <p:nvPicPr>
          <p:cNvPr id="12" name="Graphic 11" descr="Open Book">
            <a:extLst>
              <a:ext uri="{FF2B5EF4-FFF2-40B4-BE49-F238E27FC236}">
                <a16:creationId xmlns:a16="http://schemas.microsoft.com/office/drawing/2014/main" id="{0391C7F8-9D51-4526-A19A-C23BD8E1AD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graphicFrame>
        <p:nvGraphicFramePr>
          <p:cNvPr id="4" name="Table 3">
            <a:extLst>
              <a:ext uri="{FF2B5EF4-FFF2-40B4-BE49-F238E27FC236}">
                <a16:creationId xmlns:a16="http://schemas.microsoft.com/office/drawing/2014/main" id="{99225E9D-23DA-4ACF-A43B-6B5923EF57CB}"/>
              </a:ext>
            </a:extLst>
          </p:cNvPr>
          <p:cNvGraphicFramePr>
            <a:graphicFrameLocks noGrp="1"/>
          </p:cNvGraphicFramePr>
          <p:nvPr>
            <p:extLst>
              <p:ext uri="{D42A27DB-BD31-4B8C-83A1-F6EECF244321}">
                <p14:modId xmlns:p14="http://schemas.microsoft.com/office/powerpoint/2010/main" val="2217356864"/>
              </p:ext>
            </p:extLst>
          </p:nvPr>
        </p:nvGraphicFramePr>
        <p:xfrm>
          <a:off x="4686300" y="4452999"/>
          <a:ext cx="7048500" cy="2103120"/>
        </p:xfrm>
        <a:graphic>
          <a:graphicData uri="http://schemas.openxmlformats.org/drawingml/2006/table">
            <a:tbl>
              <a:tblPr firstRow="1" bandRow="1">
                <a:tableStyleId>{5C22544A-7EE6-4342-B048-85BDC9FD1C3A}</a:tableStyleId>
              </a:tblPr>
              <a:tblGrid>
                <a:gridCol w="2616131">
                  <a:extLst>
                    <a:ext uri="{9D8B030D-6E8A-4147-A177-3AD203B41FA5}">
                      <a16:colId xmlns:a16="http://schemas.microsoft.com/office/drawing/2014/main" val="669118895"/>
                    </a:ext>
                  </a:extLst>
                </a:gridCol>
                <a:gridCol w="2082869">
                  <a:extLst>
                    <a:ext uri="{9D8B030D-6E8A-4147-A177-3AD203B41FA5}">
                      <a16:colId xmlns:a16="http://schemas.microsoft.com/office/drawing/2014/main" val="928138632"/>
                    </a:ext>
                  </a:extLst>
                </a:gridCol>
                <a:gridCol w="2349500">
                  <a:extLst>
                    <a:ext uri="{9D8B030D-6E8A-4147-A177-3AD203B41FA5}">
                      <a16:colId xmlns:a16="http://schemas.microsoft.com/office/drawing/2014/main" val="115714478"/>
                    </a:ext>
                  </a:extLst>
                </a:gridCol>
              </a:tblGrid>
              <a:tr h="370840">
                <a:tc>
                  <a:txBody>
                    <a:bodyPr/>
                    <a:lstStyle/>
                    <a:p>
                      <a:pPr algn="l"/>
                      <a:r>
                        <a:rPr lang="en-GB" sz="1800" b="0" dirty="0">
                          <a:solidFill>
                            <a:schemeClr val="tx1"/>
                          </a:solidFill>
                          <a:effectLst/>
                          <a:latin typeface="+mn-lt"/>
                        </a:rPr>
                        <a:t>Description</a:t>
                      </a:r>
                    </a:p>
                  </a:txBody>
                  <a:tcPr marL="76200" marR="76200" marT="76200" marB="76200" anchor="ctr"/>
                </a:tc>
                <a:tc>
                  <a:txBody>
                    <a:bodyPr/>
                    <a:lstStyle/>
                    <a:p>
                      <a:pPr algn="l"/>
                      <a:r>
                        <a:rPr lang="en-GB" sz="1800" b="0" dirty="0">
                          <a:solidFill>
                            <a:schemeClr val="tx1"/>
                          </a:solidFill>
                          <a:effectLst/>
                          <a:latin typeface="+mn-lt"/>
                        </a:rPr>
                        <a:t>Docker field name</a:t>
                      </a:r>
                    </a:p>
                  </a:txBody>
                  <a:tcPr marL="76200" marR="76200" marT="76200" marB="76200" anchor="ctr"/>
                </a:tc>
                <a:tc>
                  <a:txBody>
                    <a:bodyPr/>
                    <a:lstStyle/>
                    <a:p>
                      <a:pPr algn="l"/>
                      <a:r>
                        <a:rPr lang="en-GB" sz="1800" b="0" dirty="0">
                          <a:solidFill>
                            <a:schemeClr val="tx1"/>
                          </a:solidFill>
                          <a:effectLst/>
                          <a:latin typeface="+mn-lt"/>
                        </a:rPr>
                        <a:t>Kubernetes field name</a:t>
                      </a:r>
                    </a:p>
                  </a:txBody>
                  <a:tcPr marL="76200" marR="76200" marT="76200" marB="76200" anchor="ctr"/>
                </a:tc>
                <a:extLst>
                  <a:ext uri="{0D108BD9-81ED-4DB2-BD59-A6C34878D82A}">
                    <a16:rowId xmlns:a16="http://schemas.microsoft.com/office/drawing/2014/main" val="3108006157"/>
                  </a:ext>
                </a:extLst>
              </a:tr>
              <a:tr h="370840">
                <a:tc>
                  <a:txBody>
                    <a:bodyPr/>
                    <a:lstStyle/>
                    <a:p>
                      <a:pPr algn="l"/>
                      <a:r>
                        <a:rPr lang="en-GB" sz="1800" dirty="0">
                          <a:solidFill>
                            <a:schemeClr val="bg2">
                              <a:lumMod val="25000"/>
                            </a:schemeClr>
                          </a:solidFill>
                          <a:effectLst/>
                          <a:latin typeface="+mn-lt"/>
                        </a:rPr>
                        <a:t>The command run by the container</a:t>
                      </a:r>
                    </a:p>
                  </a:txBody>
                  <a:tcPr marL="76200" marR="76200" marT="76200" marB="76200" anchor="ctr"/>
                </a:tc>
                <a:tc>
                  <a:txBody>
                    <a:bodyPr/>
                    <a:lstStyle/>
                    <a:p>
                      <a:pPr algn="l"/>
                      <a:r>
                        <a:rPr lang="en-GB" sz="1800" dirty="0" err="1">
                          <a:solidFill>
                            <a:schemeClr val="bg2">
                              <a:lumMod val="25000"/>
                            </a:schemeClr>
                          </a:solidFill>
                          <a:effectLst/>
                          <a:latin typeface="+mn-lt"/>
                        </a:rPr>
                        <a:t>Entrypoint</a:t>
                      </a:r>
                      <a:endParaRPr lang="en-GB" sz="1800" dirty="0">
                        <a:solidFill>
                          <a:schemeClr val="bg2">
                            <a:lumMod val="25000"/>
                          </a:schemeClr>
                        </a:solidFill>
                        <a:effectLst/>
                        <a:latin typeface="+mn-lt"/>
                      </a:endParaRPr>
                    </a:p>
                  </a:txBody>
                  <a:tcPr marL="76200" marR="76200" marT="76200" marB="76200" anchor="ctr"/>
                </a:tc>
                <a:tc>
                  <a:txBody>
                    <a:bodyPr/>
                    <a:lstStyle/>
                    <a:p>
                      <a:pPr algn="l"/>
                      <a:r>
                        <a:rPr lang="en-GB" sz="1800">
                          <a:solidFill>
                            <a:schemeClr val="bg2">
                              <a:lumMod val="25000"/>
                            </a:schemeClr>
                          </a:solidFill>
                          <a:effectLst/>
                          <a:latin typeface="+mn-lt"/>
                        </a:rPr>
                        <a:t>command</a:t>
                      </a:r>
                    </a:p>
                  </a:txBody>
                  <a:tcPr marL="76200" marR="76200" marT="76200" marB="76200" anchor="ctr"/>
                </a:tc>
                <a:extLst>
                  <a:ext uri="{0D108BD9-81ED-4DB2-BD59-A6C34878D82A}">
                    <a16:rowId xmlns:a16="http://schemas.microsoft.com/office/drawing/2014/main" val="3557897790"/>
                  </a:ext>
                </a:extLst>
              </a:tr>
              <a:tr h="370840">
                <a:tc>
                  <a:txBody>
                    <a:bodyPr/>
                    <a:lstStyle/>
                    <a:p>
                      <a:pPr algn="l"/>
                      <a:r>
                        <a:rPr lang="en-GB" sz="1800" dirty="0">
                          <a:solidFill>
                            <a:schemeClr val="bg2">
                              <a:lumMod val="25000"/>
                            </a:schemeClr>
                          </a:solidFill>
                          <a:effectLst/>
                          <a:latin typeface="+mn-lt"/>
                        </a:rPr>
                        <a:t>The arguments passed to the command</a:t>
                      </a:r>
                    </a:p>
                  </a:txBody>
                  <a:tcPr marL="76200" marR="76200" marT="76200" marB="76200" anchor="ctr"/>
                </a:tc>
                <a:tc>
                  <a:txBody>
                    <a:bodyPr/>
                    <a:lstStyle/>
                    <a:p>
                      <a:pPr algn="l"/>
                      <a:r>
                        <a:rPr lang="en-GB" sz="1800" dirty="0" err="1">
                          <a:solidFill>
                            <a:schemeClr val="bg2">
                              <a:lumMod val="25000"/>
                            </a:schemeClr>
                          </a:solidFill>
                          <a:effectLst/>
                          <a:latin typeface="+mn-lt"/>
                        </a:rPr>
                        <a:t>Cmd</a:t>
                      </a:r>
                      <a:endParaRPr lang="en-GB" sz="1800" dirty="0">
                        <a:solidFill>
                          <a:schemeClr val="bg2">
                            <a:lumMod val="25000"/>
                          </a:schemeClr>
                        </a:solidFill>
                        <a:effectLst/>
                        <a:latin typeface="+mn-lt"/>
                      </a:endParaRPr>
                    </a:p>
                  </a:txBody>
                  <a:tcPr marL="76200" marR="76200" marT="76200" marB="76200" anchor="ctr"/>
                </a:tc>
                <a:tc>
                  <a:txBody>
                    <a:bodyPr/>
                    <a:lstStyle/>
                    <a:p>
                      <a:pPr algn="l"/>
                      <a:r>
                        <a:rPr lang="en-GB" sz="1800" dirty="0" err="1">
                          <a:solidFill>
                            <a:schemeClr val="bg2">
                              <a:lumMod val="25000"/>
                            </a:schemeClr>
                          </a:solidFill>
                          <a:effectLst/>
                          <a:latin typeface="+mn-lt"/>
                        </a:rPr>
                        <a:t>args</a:t>
                      </a:r>
                      <a:endParaRPr lang="en-GB" sz="1800" dirty="0">
                        <a:solidFill>
                          <a:schemeClr val="bg2">
                            <a:lumMod val="25000"/>
                          </a:schemeClr>
                        </a:solidFill>
                        <a:effectLst/>
                        <a:latin typeface="+mn-lt"/>
                      </a:endParaRPr>
                    </a:p>
                  </a:txBody>
                  <a:tcPr marL="76200" marR="76200" marT="76200" marB="76200" anchor="ctr"/>
                </a:tc>
                <a:extLst>
                  <a:ext uri="{0D108BD9-81ED-4DB2-BD59-A6C34878D82A}">
                    <a16:rowId xmlns:a16="http://schemas.microsoft.com/office/drawing/2014/main" val="2974738602"/>
                  </a:ext>
                </a:extLst>
              </a:tr>
            </a:tbl>
          </a:graphicData>
        </a:graphic>
      </p:graphicFrame>
    </p:spTree>
    <p:extLst>
      <p:ext uri="{BB962C8B-B14F-4D97-AF65-F5344CB8AC3E}">
        <p14:creationId xmlns:p14="http://schemas.microsoft.com/office/powerpoint/2010/main" val="2610023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B3B9-415B-45DA-BCEA-8775D549C98B}"/>
              </a:ext>
            </a:extLst>
          </p:cNvPr>
          <p:cNvSpPr>
            <a:spLocks noGrp="1"/>
          </p:cNvSpPr>
          <p:nvPr>
            <p:ph type="title"/>
          </p:nvPr>
        </p:nvSpPr>
        <p:spPr>
          <a:xfrm>
            <a:off x="405636" y="2223655"/>
            <a:ext cx="9195564" cy="2455386"/>
          </a:xfrm>
        </p:spPr>
        <p:txBody>
          <a:bodyPr/>
          <a:lstStyle/>
          <a:p>
            <a:r>
              <a:rPr lang="en-GB" sz="7200" dirty="0">
                <a:solidFill>
                  <a:srgbClr val="4DB0FF"/>
                </a:solidFill>
              </a:rPr>
              <a:t>Beyond The Basics</a:t>
            </a:r>
          </a:p>
        </p:txBody>
      </p:sp>
      <p:pic>
        <p:nvPicPr>
          <p:cNvPr id="8" name="Graphic 7">
            <a:extLst>
              <a:ext uri="{FF2B5EF4-FFF2-40B4-BE49-F238E27FC236}">
                <a16:creationId xmlns:a16="http://schemas.microsoft.com/office/drawing/2014/main" id="{F9724B3E-38D5-4490-8F82-325FAE5B62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00654" y="2698711"/>
            <a:ext cx="4549486" cy="4549486"/>
          </a:xfrm>
          <a:prstGeom prst="rect">
            <a:avLst/>
          </a:prstGeom>
        </p:spPr>
      </p:pic>
    </p:spTree>
    <p:extLst>
      <p:ext uri="{BB962C8B-B14F-4D97-AF65-F5344CB8AC3E}">
        <p14:creationId xmlns:p14="http://schemas.microsoft.com/office/powerpoint/2010/main" val="30066317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A88EF-7B26-45E0-ADA4-7B33FC82F6F9}"/>
              </a:ext>
            </a:extLst>
          </p:cNvPr>
          <p:cNvSpPr>
            <a:spLocks noGrp="1"/>
          </p:cNvSpPr>
          <p:nvPr>
            <p:ph type="title"/>
          </p:nvPr>
        </p:nvSpPr>
        <p:spPr/>
        <p:txBody>
          <a:bodyPr>
            <a:normAutofit fontScale="90000"/>
          </a:bodyPr>
          <a:lstStyle/>
          <a:p>
            <a:r>
              <a:rPr lang="en-GB" dirty="0"/>
              <a:t>Service Mesh</a:t>
            </a:r>
          </a:p>
        </p:txBody>
      </p:sp>
      <p:sp>
        <p:nvSpPr>
          <p:cNvPr id="3" name="Subtitle 2">
            <a:extLst>
              <a:ext uri="{FF2B5EF4-FFF2-40B4-BE49-F238E27FC236}">
                <a16:creationId xmlns:a16="http://schemas.microsoft.com/office/drawing/2014/main" id="{26F186B4-3856-461C-8A4C-B340B80EA602}"/>
              </a:ext>
            </a:extLst>
          </p:cNvPr>
          <p:cNvSpPr>
            <a:spLocks noGrp="1"/>
          </p:cNvSpPr>
          <p:nvPr>
            <p:ph type="subTitle" idx="27"/>
          </p:nvPr>
        </p:nvSpPr>
        <p:spPr>
          <a:xfrm>
            <a:off x="457200" y="1051560"/>
            <a:ext cx="11277600" cy="565562"/>
          </a:xfrm>
        </p:spPr>
        <p:txBody>
          <a:bodyPr/>
          <a:lstStyle/>
          <a:p>
            <a:r>
              <a:rPr lang="en-GB" dirty="0"/>
              <a:t>Facilitates </a:t>
            </a:r>
            <a:r>
              <a:rPr lang="en-GB" dirty="0">
                <a:solidFill>
                  <a:srgbClr val="0078CF"/>
                </a:solidFill>
              </a:rPr>
              <a:t>services to service </a:t>
            </a:r>
            <a:r>
              <a:rPr lang="en-GB" dirty="0"/>
              <a:t>calls </a:t>
            </a:r>
            <a:r>
              <a:rPr lang="en-GB" b="0" dirty="0">
                <a:solidFill>
                  <a:srgbClr val="0078CF"/>
                </a:solidFill>
              </a:rPr>
              <a:t>inside</a:t>
            </a:r>
            <a:r>
              <a:rPr lang="en-GB" dirty="0"/>
              <a:t> Kubernetes</a:t>
            </a:r>
          </a:p>
          <a:p>
            <a:endParaRPr lang="en-GB" dirty="0"/>
          </a:p>
        </p:txBody>
      </p:sp>
      <p:pic>
        <p:nvPicPr>
          <p:cNvPr id="8" name="Content Placeholder 7">
            <a:extLst>
              <a:ext uri="{FF2B5EF4-FFF2-40B4-BE49-F238E27FC236}">
                <a16:creationId xmlns:a16="http://schemas.microsoft.com/office/drawing/2014/main" id="{B54A85B7-CCA2-4E44-B317-3C17634D253F}"/>
              </a:ext>
            </a:extLst>
          </p:cNvPr>
          <p:cNvPicPr>
            <a:picLocks noGrp="1" noChangeAspect="1"/>
          </p:cNvPicPr>
          <p:nvPr>
            <p:ph idx="2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52690" y="1844203"/>
            <a:ext cx="3318555" cy="702753"/>
          </a:xfrm>
        </p:spPr>
      </p:pic>
      <p:sp>
        <p:nvSpPr>
          <p:cNvPr id="5" name="Content Placeholder 4">
            <a:extLst>
              <a:ext uri="{FF2B5EF4-FFF2-40B4-BE49-F238E27FC236}">
                <a16:creationId xmlns:a16="http://schemas.microsoft.com/office/drawing/2014/main" id="{5570024B-E6CD-43F8-A250-CF283987B57F}"/>
              </a:ext>
            </a:extLst>
          </p:cNvPr>
          <p:cNvSpPr>
            <a:spLocks noGrp="1"/>
          </p:cNvSpPr>
          <p:nvPr>
            <p:ph idx="33"/>
          </p:nvPr>
        </p:nvSpPr>
        <p:spPr>
          <a:xfrm>
            <a:off x="457200" y="1672702"/>
            <a:ext cx="5764199" cy="4514047"/>
          </a:xfrm>
        </p:spPr>
        <p:txBody>
          <a:bodyPr/>
          <a:lstStyle/>
          <a:p>
            <a:r>
              <a:rPr lang="en-GB" sz="2400" dirty="0"/>
              <a:t>Features:</a:t>
            </a:r>
          </a:p>
          <a:p>
            <a:pPr marL="457200" indent="-457200">
              <a:buClr>
                <a:schemeClr val="bg1">
                  <a:lumMod val="10000"/>
                </a:schemeClr>
              </a:buClr>
              <a:buFont typeface="Arial" panose="020B0604020202020204" pitchFamily="34" charset="0"/>
              <a:buChar char="•"/>
            </a:pPr>
            <a:r>
              <a:rPr lang="en-GB" sz="2000" dirty="0"/>
              <a:t>Observability / tracing</a:t>
            </a:r>
          </a:p>
          <a:p>
            <a:pPr marL="457200" indent="-457200">
              <a:buClr>
                <a:schemeClr val="bg1">
                  <a:lumMod val="10000"/>
                </a:schemeClr>
              </a:buClr>
              <a:buFont typeface="Arial" panose="020B0604020202020204" pitchFamily="34" charset="0"/>
              <a:buChar char="•"/>
            </a:pPr>
            <a:r>
              <a:rPr lang="en-GB" sz="2000" dirty="0"/>
              <a:t>Error handling / retries / </a:t>
            </a:r>
            <a:r>
              <a:rPr lang="en-GB" sz="2000" dirty="0" err="1"/>
              <a:t>backoff</a:t>
            </a:r>
            <a:endParaRPr lang="en-GB" sz="2000" dirty="0"/>
          </a:p>
          <a:p>
            <a:pPr marL="457200" indent="-457200">
              <a:buClr>
                <a:schemeClr val="bg1">
                  <a:lumMod val="10000"/>
                </a:schemeClr>
              </a:buClr>
              <a:buFont typeface="Arial" panose="020B0604020202020204" pitchFamily="34" charset="0"/>
              <a:buChar char="•"/>
            </a:pPr>
            <a:r>
              <a:rPr lang="en-GB" sz="2000" dirty="0"/>
              <a:t>Encryption / </a:t>
            </a:r>
            <a:r>
              <a:rPr lang="en-GB" sz="2000" dirty="0" err="1"/>
              <a:t>mTLS</a:t>
            </a:r>
            <a:endParaRPr lang="en-GB" sz="2000" dirty="0"/>
          </a:p>
          <a:p>
            <a:pPr marL="457200" indent="-457200">
              <a:buClr>
                <a:schemeClr val="bg1">
                  <a:lumMod val="10000"/>
                </a:schemeClr>
              </a:buClr>
              <a:buFont typeface="Arial" panose="020B0604020202020204" pitchFamily="34" charset="0"/>
              <a:buChar char="•"/>
            </a:pPr>
            <a:r>
              <a:rPr lang="en-GB" sz="2000" dirty="0"/>
              <a:t>Routing / balancing </a:t>
            </a:r>
          </a:p>
          <a:p>
            <a:r>
              <a:rPr lang="en-GB" sz="2400" dirty="0"/>
              <a:t>Typically runs as a proxy sidecar in all your pods</a:t>
            </a:r>
          </a:p>
          <a:p>
            <a:r>
              <a:rPr lang="en-GB" sz="2400" dirty="0"/>
              <a:t>Adds complexity &amp; overhead</a:t>
            </a:r>
          </a:p>
        </p:txBody>
      </p:sp>
      <p:sp>
        <p:nvSpPr>
          <p:cNvPr id="6" name="Rectangle 5">
            <a:extLst>
              <a:ext uri="{FF2B5EF4-FFF2-40B4-BE49-F238E27FC236}">
                <a16:creationId xmlns:a16="http://schemas.microsoft.com/office/drawing/2014/main" id="{8FA5A00C-C05D-4F97-AA9A-3A7B9E629CD3}"/>
              </a:ext>
            </a:extLst>
          </p:cNvPr>
          <p:cNvSpPr/>
          <p:nvPr/>
        </p:nvSpPr>
        <p:spPr>
          <a:xfrm>
            <a:off x="7448838" y="6000542"/>
            <a:ext cx="4338432" cy="584775"/>
          </a:xfrm>
          <a:prstGeom prst="rect">
            <a:avLst/>
          </a:prstGeom>
        </p:spPr>
        <p:txBody>
          <a:bodyPr wrap="none">
            <a:spAutoFit/>
          </a:bodyPr>
          <a:lstStyle/>
          <a:p>
            <a:r>
              <a:rPr lang="en-GB" sz="3200" dirty="0">
                <a:solidFill>
                  <a:srgbClr val="0078CF"/>
                </a:solidFill>
                <a:hlinkClick r:id="rId4">
                  <a:extLst>
                    <a:ext uri="{A12FA001-AC4F-418D-AE19-62706E023703}">
                      <ahyp:hlinkClr xmlns:ahyp="http://schemas.microsoft.com/office/drawing/2018/hyperlinkcolor" val="tx"/>
                    </a:ext>
                  </a:extLst>
                </a:hlinkClick>
              </a:rPr>
              <a:t>https://servicemesh.io/</a:t>
            </a:r>
            <a:endParaRPr lang="en-GB" sz="3200" dirty="0">
              <a:solidFill>
                <a:srgbClr val="0078CF"/>
              </a:solidFill>
            </a:endParaRPr>
          </a:p>
        </p:txBody>
      </p:sp>
      <p:grpSp>
        <p:nvGrpSpPr>
          <p:cNvPr id="11" name="Graphic 9">
            <a:extLst>
              <a:ext uri="{FF2B5EF4-FFF2-40B4-BE49-F238E27FC236}">
                <a16:creationId xmlns:a16="http://schemas.microsoft.com/office/drawing/2014/main" id="{94884CB9-67E6-4B50-9ADE-88979B2758FA}"/>
              </a:ext>
            </a:extLst>
          </p:cNvPr>
          <p:cNvGrpSpPr/>
          <p:nvPr/>
        </p:nvGrpSpPr>
        <p:grpSpPr>
          <a:xfrm>
            <a:off x="8353425" y="4270085"/>
            <a:ext cx="681953" cy="1022930"/>
            <a:chOff x="5334000" y="2286000"/>
            <a:chExt cx="1524000" cy="2286000"/>
          </a:xfrm>
          <a:solidFill>
            <a:schemeClr val="accent1"/>
          </a:solidFill>
        </p:grpSpPr>
        <p:sp>
          <p:nvSpPr>
            <p:cNvPr id="13" name="Freeform: Shape 12">
              <a:extLst>
                <a:ext uri="{FF2B5EF4-FFF2-40B4-BE49-F238E27FC236}">
                  <a16:creationId xmlns:a16="http://schemas.microsoft.com/office/drawing/2014/main" id="{63DF8AFB-867C-4F1D-9410-56B11092DB2A}"/>
                </a:ext>
              </a:extLst>
            </p:cNvPr>
            <p:cNvSpPr/>
            <p:nvPr/>
          </p:nvSpPr>
          <p:spPr>
            <a:xfrm>
              <a:off x="5334000" y="4286250"/>
              <a:ext cx="1524000" cy="285750"/>
            </a:xfrm>
            <a:custGeom>
              <a:avLst/>
              <a:gdLst>
                <a:gd name="connsiteX0" fmla="*/ 0 w 1524000"/>
                <a:gd name="connsiteY0" fmla="*/ 0 h 285750"/>
                <a:gd name="connsiteX1" fmla="*/ 1524000 w 1524000"/>
                <a:gd name="connsiteY1" fmla="*/ 0 h 285750"/>
                <a:gd name="connsiteX2" fmla="*/ 571500 w 1524000"/>
                <a:gd name="connsiteY2" fmla="*/ 285750 h 285750"/>
              </a:gdLst>
              <a:ahLst/>
              <a:cxnLst>
                <a:cxn ang="0">
                  <a:pos x="connsiteX0" y="connsiteY0"/>
                </a:cxn>
                <a:cxn ang="0">
                  <a:pos x="connsiteX1" y="connsiteY1"/>
                </a:cxn>
                <a:cxn ang="0">
                  <a:pos x="connsiteX2" y="connsiteY2"/>
                </a:cxn>
              </a:cxnLst>
              <a:rect l="l" t="t" r="r" b="b"/>
              <a:pathLst>
                <a:path w="1524000" h="285750">
                  <a:moveTo>
                    <a:pt x="0" y="0"/>
                  </a:moveTo>
                  <a:lnTo>
                    <a:pt x="1524000" y="0"/>
                  </a:lnTo>
                  <a:lnTo>
                    <a:pt x="571500" y="285750"/>
                  </a:lnTo>
                  <a:close/>
                </a:path>
              </a:pathLst>
            </a:custGeom>
            <a:solidFill>
              <a:srgbClr val="466BB0"/>
            </a:solidFill>
            <a:ln w="9525"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B5B1700B-AE7A-44C4-83BD-BAB2E12982FB}"/>
                </a:ext>
              </a:extLst>
            </p:cNvPr>
            <p:cNvSpPr/>
            <p:nvPr/>
          </p:nvSpPr>
          <p:spPr>
            <a:xfrm>
              <a:off x="5334000" y="3048000"/>
              <a:ext cx="571500" cy="1143000"/>
            </a:xfrm>
            <a:custGeom>
              <a:avLst/>
              <a:gdLst>
                <a:gd name="connsiteX0" fmla="*/ 0 w 571500"/>
                <a:gd name="connsiteY0" fmla="*/ 1143000 h 1143000"/>
                <a:gd name="connsiteX1" fmla="*/ 571500 w 571500"/>
                <a:gd name="connsiteY1" fmla="*/ 1047750 h 1143000"/>
                <a:gd name="connsiteX2" fmla="*/ 571500 w 571500"/>
                <a:gd name="connsiteY2" fmla="*/ 0 h 1143000"/>
              </a:gdLst>
              <a:ahLst/>
              <a:cxnLst>
                <a:cxn ang="0">
                  <a:pos x="connsiteX0" y="connsiteY0"/>
                </a:cxn>
                <a:cxn ang="0">
                  <a:pos x="connsiteX1" y="connsiteY1"/>
                </a:cxn>
                <a:cxn ang="0">
                  <a:pos x="connsiteX2" y="connsiteY2"/>
                </a:cxn>
              </a:cxnLst>
              <a:rect l="l" t="t" r="r" b="b"/>
              <a:pathLst>
                <a:path w="571500" h="1143000">
                  <a:moveTo>
                    <a:pt x="0" y="1143000"/>
                  </a:moveTo>
                  <a:lnTo>
                    <a:pt x="571500" y="1047750"/>
                  </a:lnTo>
                  <a:lnTo>
                    <a:pt x="571500" y="0"/>
                  </a:lnTo>
                  <a:close/>
                </a:path>
              </a:pathLst>
            </a:custGeom>
            <a:solidFill>
              <a:srgbClr val="466BB0"/>
            </a:solidFill>
            <a:ln w="9525"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10D42AED-D7A3-4619-B3A3-5E75A877E630}"/>
                </a:ext>
              </a:extLst>
            </p:cNvPr>
            <p:cNvSpPr/>
            <p:nvPr/>
          </p:nvSpPr>
          <p:spPr>
            <a:xfrm>
              <a:off x="6000750" y="2286000"/>
              <a:ext cx="857250" cy="1905000"/>
            </a:xfrm>
            <a:custGeom>
              <a:avLst/>
              <a:gdLst>
                <a:gd name="connsiteX0" fmla="*/ 0 w 857250"/>
                <a:gd name="connsiteY0" fmla="*/ 1809750 h 1905000"/>
                <a:gd name="connsiteX1" fmla="*/ 857250 w 857250"/>
                <a:gd name="connsiteY1" fmla="*/ 1905000 h 1905000"/>
                <a:gd name="connsiteX2" fmla="*/ 0 w 857250"/>
                <a:gd name="connsiteY2" fmla="*/ 0 h 1905000"/>
              </a:gdLst>
              <a:ahLst/>
              <a:cxnLst>
                <a:cxn ang="0">
                  <a:pos x="connsiteX0" y="connsiteY0"/>
                </a:cxn>
                <a:cxn ang="0">
                  <a:pos x="connsiteX1" y="connsiteY1"/>
                </a:cxn>
                <a:cxn ang="0">
                  <a:pos x="connsiteX2" y="connsiteY2"/>
                </a:cxn>
              </a:cxnLst>
              <a:rect l="l" t="t" r="r" b="b"/>
              <a:pathLst>
                <a:path w="857250" h="1905000">
                  <a:moveTo>
                    <a:pt x="0" y="1809750"/>
                  </a:moveTo>
                  <a:lnTo>
                    <a:pt x="857250" y="1905000"/>
                  </a:lnTo>
                  <a:lnTo>
                    <a:pt x="0" y="0"/>
                  </a:lnTo>
                  <a:close/>
                </a:path>
              </a:pathLst>
            </a:custGeom>
            <a:solidFill>
              <a:srgbClr val="466BB0"/>
            </a:solidFill>
            <a:ln w="9525" cap="flat">
              <a:noFill/>
              <a:prstDash val="solid"/>
              <a:miter/>
            </a:ln>
          </p:spPr>
          <p:txBody>
            <a:bodyPr rtlCol="0" anchor="ctr"/>
            <a:lstStyle/>
            <a:p>
              <a:endParaRPr lang="en-GB"/>
            </a:p>
          </p:txBody>
        </p:sp>
      </p:grpSp>
      <p:sp>
        <p:nvSpPr>
          <p:cNvPr id="16" name="TextBox 15">
            <a:extLst>
              <a:ext uri="{FF2B5EF4-FFF2-40B4-BE49-F238E27FC236}">
                <a16:creationId xmlns:a16="http://schemas.microsoft.com/office/drawing/2014/main" id="{DA291751-5333-4613-8F15-556E6CD49338}"/>
              </a:ext>
            </a:extLst>
          </p:cNvPr>
          <p:cNvSpPr txBox="1"/>
          <p:nvPr/>
        </p:nvSpPr>
        <p:spPr>
          <a:xfrm>
            <a:off x="9156318" y="4568529"/>
            <a:ext cx="1266372" cy="553998"/>
          </a:xfrm>
          <a:prstGeom prst="rect">
            <a:avLst/>
          </a:prstGeom>
        </p:spPr>
        <p:txBody>
          <a:bodyPr wrap="none" lIns="0" tIns="0" rIns="0" bIns="0" rtlCol="0" anchor="t" anchorCtr="0">
            <a:spAutoFit/>
          </a:bodyPr>
          <a:lstStyle/>
          <a:p>
            <a:r>
              <a:rPr lang="en-GB" sz="3600" dirty="0" err="1">
                <a:latin typeface="Consolas" panose="020B0609020204030204" pitchFamily="49" charset="0"/>
              </a:rPr>
              <a:t>Istio</a:t>
            </a:r>
            <a:endParaRPr lang="en-GB" sz="3600" dirty="0">
              <a:latin typeface="Consolas" panose="020B0609020204030204" pitchFamily="49" charset="0"/>
            </a:endParaRPr>
          </a:p>
        </p:txBody>
      </p:sp>
      <p:pic>
        <p:nvPicPr>
          <p:cNvPr id="18" name="Graphic 17">
            <a:extLst>
              <a:ext uri="{FF2B5EF4-FFF2-40B4-BE49-F238E27FC236}">
                <a16:creationId xmlns:a16="http://schemas.microsoft.com/office/drawing/2014/main" id="{E4F03984-0DA2-41A9-83C3-2F9997A80B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52690" y="3118430"/>
            <a:ext cx="2642804" cy="777295"/>
          </a:xfrm>
          <a:prstGeom prst="rect">
            <a:avLst/>
          </a:prstGeom>
        </p:spPr>
      </p:pic>
      <p:sp>
        <p:nvSpPr>
          <p:cNvPr id="19" name="TextBox 18">
            <a:extLst>
              <a:ext uri="{FF2B5EF4-FFF2-40B4-BE49-F238E27FC236}">
                <a16:creationId xmlns:a16="http://schemas.microsoft.com/office/drawing/2014/main" id="{BA83D38B-0EFA-43E5-93AE-509C285F2E08}"/>
              </a:ext>
            </a:extLst>
          </p:cNvPr>
          <p:cNvSpPr txBox="1"/>
          <p:nvPr/>
        </p:nvSpPr>
        <p:spPr>
          <a:xfrm>
            <a:off x="8883782" y="5684586"/>
            <a:ext cx="1468544" cy="369332"/>
          </a:xfrm>
          <a:prstGeom prst="rect">
            <a:avLst/>
          </a:prstGeom>
        </p:spPr>
        <p:txBody>
          <a:bodyPr wrap="none" lIns="0" tIns="0" rIns="0" bIns="0" rtlCol="0" anchor="t" anchorCtr="0">
            <a:spAutoFit/>
          </a:bodyPr>
          <a:lstStyle/>
          <a:p>
            <a:r>
              <a:rPr lang="en-GB" sz="2400" dirty="0"/>
              <a:t>Read more</a:t>
            </a:r>
          </a:p>
        </p:txBody>
      </p:sp>
    </p:spTree>
    <p:extLst>
      <p:ext uri="{BB962C8B-B14F-4D97-AF65-F5344CB8AC3E}">
        <p14:creationId xmlns:p14="http://schemas.microsoft.com/office/powerpoint/2010/main" val="24796717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78B7F-19CA-4B76-AF9F-2B13498C8ABE}"/>
              </a:ext>
            </a:extLst>
          </p:cNvPr>
          <p:cNvSpPr>
            <a:spLocks noGrp="1"/>
          </p:cNvSpPr>
          <p:nvPr>
            <p:ph type="title"/>
          </p:nvPr>
        </p:nvSpPr>
        <p:spPr/>
        <p:txBody>
          <a:bodyPr/>
          <a:lstStyle/>
          <a:p>
            <a:r>
              <a:rPr lang="en-GB" dirty="0"/>
              <a:t>Kubernetes Ecosystem – </a:t>
            </a:r>
            <a:r>
              <a:rPr lang="en-GB" i="1" dirty="0"/>
              <a:t>Many</a:t>
            </a:r>
            <a:r>
              <a:rPr lang="en-GB" dirty="0"/>
              <a:t> Projects</a:t>
            </a:r>
          </a:p>
        </p:txBody>
      </p:sp>
      <p:pic>
        <p:nvPicPr>
          <p:cNvPr id="41" name="Graphic 40">
            <a:extLst>
              <a:ext uri="{FF2B5EF4-FFF2-40B4-BE49-F238E27FC236}">
                <a16:creationId xmlns:a16="http://schemas.microsoft.com/office/drawing/2014/main" id="{CF213915-9129-48AB-AF34-272AB5F104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22326" y="4368814"/>
            <a:ext cx="908297" cy="842952"/>
          </a:xfrm>
          <a:prstGeom prst="rect">
            <a:avLst/>
          </a:prstGeom>
        </p:spPr>
      </p:pic>
      <p:pic>
        <p:nvPicPr>
          <p:cNvPr id="43" name="Graphic 42">
            <a:extLst>
              <a:ext uri="{FF2B5EF4-FFF2-40B4-BE49-F238E27FC236}">
                <a16:creationId xmlns:a16="http://schemas.microsoft.com/office/drawing/2014/main" id="{A0594D67-66CD-41C9-85E9-A75AB4B88960}"/>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54125"/>
          <a:stretch/>
        </p:blipFill>
        <p:spPr>
          <a:xfrm>
            <a:off x="4994334" y="4365443"/>
            <a:ext cx="1044741" cy="737318"/>
          </a:xfrm>
          <a:prstGeom prst="rect">
            <a:avLst/>
          </a:prstGeom>
        </p:spPr>
      </p:pic>
      <p:pic>
        <p:nvPicPr>
          <p:cNvPr id="49" name="Picture 48" descr="A close up of a sign&#10;&#10;Description automatically generated">
            <a:extLst>
              <a:ext uri="{FF2B5EF4-FFF2-40B4-BE49-F238E27FC236}">
                <a16:creationId xmlns:a16="http://schemas.microsoft.com/office/drawing/2014/main" id="{DB9A26F6-13D1-4BB8-9A62-D20D012122CC}"/>
              </a:ext>
            </a:extLst>
          </p:cNvPr>
          <p:cNvPicPr>
            <a:picLocks noChangeAspect="1"/>
          </p:cNvPicPr>
          <p:nvPr/>
        </p:nvPicPr>
        <p:blipFill rotWithShape="1">
          <a:blip r:embed="rId6">
            <a:extLst>
              <a:ext uri="{28A0092B-C50C-407E-A947-70E740481C1C}">
                <a14:useLocalDpi xmlns:a14="http://schemas.microsoft.com/office/drawing/2010/main" val="0"/>
              </a:ext>
            </a:extLst>
          </a:blip>
          <a:srcRect r="61129"/>
          <a:stretch/>
        </p:blipFill>
        <p:spPr>
          <a:xfrm>
            <a:off x="5526364" y="5034480"/>
            <a:ext cx="1025422" cy="854519"/>
          </a:xfrm>
          <a:prstGeom prst="rect">
            <a:avLst/>
          </a:prstGeom>
        </p:spPr>
      </p:pic>
      <p:pic>
        <p:nvPicPr>
          <p:cNvPr id="51" name="Picture 50" descr="A close up of a sign&#10;&#10;Description automatically generated">
            <a:extLst>
              <a:ext uri="{FF2B5EF4-FFF2-40B4-BE49-F238E27FC236}">
                <a16:creationId xmlns:a16="http://schemas.microsoft.com/office/drawing/2014/main" id="{44B08885-0258-4B44-A16D-C053E34066FD}"/>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10112974" y="4460945"/>
            <a:ext cx="1259503" cy="1000795"/>
          </a:xfrm>
          <a:prstGeom prst="rect">
            <a:avLst/>
          </a:prstGeom>
        </p:spPr>
      </p:pic>
      <p:pic>
        <p:nvPicPr>
          <p:cNvPr id="53" name="Picture 52" descr="A close up of a logo&#10;&#10;Description automatically generated">
            <a:extLst>
              <a:ext uri="{FF2B5EF4-FFF2-40B4-BE49-F238E27FC236}">
                <a16:creationId xmlns:a16="http://schemas.microsoft.com/office/drawing/2014/main" id="{BF0C9BEA-7774-4E0D-9378-B38F98D9265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46760" y="1909102"/>
            <a:ext cx="751809" cy="745259"/>
          </a:xfrm>
          <a:prstGeom prst="rect">
            <a:avLst/>
          </a:prstGeom>
        </p:spPr>
      </p:pic>
      <p:grpSp>
        <p:nvGrpSpPr>
          <p:cNvPr id="64" name="Group 63">
            <a:extLst>
              <a:ext uri="{FF2B5EF4-FFF2-40B4-BE49-F238E27FC236}">
                <a16:creationId xmlns:a16="http://schemas.microsoft.com/office/drawing/2014/main" id="{0C88F09C-B4A3-4CEE-A114-88A0AF6C6A60}"/>
              </a:ext>
            </a:extLst>
          </p:cNvPr>
          <p:cNvGrpSpPr/>
          <p:nvPr/>
        </p:nvGrpSpPr>
        <p:grpSpPr>
          <a:xfrm>
            <a:off x="819522" y="4410698"/>
            <a:ext cx="2123813" cy="1464189"/>
            <a:chOff x="805822" y="4788283"/>
            <a:chExt cx="2232763" cy="1539301"/>
          </a:xfrm>
        </p:grpSpPr>
        <p:pic>
          <p:nvPicPr>
            <p:cNvPr id="34" name="Picture 33">
              <a:extLst>
                <a:ext uri="{FF2B5EF4-FFF2-40B4-BE49-F238E27FC236}">
                  <a16:creationId xmlns:a16="http://schemas.microsoft.com/office/drawing/2014/main" id="{5BE65114-716C-4D12-9922-591A4616520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5822" y="4788283"/>
              <a:ext cx="1034370" cy="994496"/>
            </a:xfrm>
            <a:prstGeom prst="rect">
              <a:avLst/>
            </a:prstGeom>
          </p:spPr>
        </p:pic>
        <p:pic>
          <p:nvPicPr>
            <p:cNvPr id="39" name="Picture 38" descr="A close up of a sign&#10;&#10;Description automatically generated">
              <a:extLst>
                <a:ext uri="{FF2B5EF4-FFF2-40B4-BE49-F238E27FC236}">
                  <a16:creationId xmlns:a16="http://schemas.microsoft.com/office/drawing/2014/main" id="{47991307-9069-441B-809A-870CA16AB372}"/>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1852304" y="4841106"/>
              <a:ext cx="1186281" cy="1121503"/>
            </a:xfrm>
            <a:prstGeom prst="rect">
              <a:avLst/>
            </a:prstGeom>
          </p:spPr>
        </p:pic>
        <p:pic>
          <p:nvPicPr>
            <p:cNvPr id="37" name="Picture 36">
              <a:extLst>
                <a:ext uri="{FF2B5EF4-FFF2-40B4-BE49-F238E27FC236}">
                  <a16:creationId xmlns:a16="http://schemas.microsoft.com/office/drawing/2014/main" id="{6B241C2F-BCC2-4469-9EAF-6B0BEC4B4ED7}"/>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1353504" y="5312507"/>
              <a:ext cx="997600" cy="1015077"/>
            </a:xfrm>
            <a:prstGeom prst="rect">
              <a:avLst/>
            </a:prstGeom>
          </p:spPr>
        </p:pic>
      </p:grpSp>
      <p:sp>
        <p:nvSpPr>
          <p:cNvPr id="59" name="TextBox 58">
            <a:extLst>
              <a:ext uri="{FF2B5EF4-FFF2-40B4-BE49-F238E27FC236}">
                <a16:creationId xmlns:a16="http://schemas.microsoft.com/office/drawing/2014/main" id="{9E9E0B65-AB43-4B62-820B-F2CAD49067CB}"/>
              </a:ext>
            </a:extLst>
          </p:cNvPr>
          <p:cNvSpPr txBox="1"/>
          <p:nvPr/>
        </p:nvSpPr>
        <p:spPr>
          <a:xfrm>
            <a:off x="10621784" y="2741441"/>
            <a:ext cx="1344920" cy="830997"/>
          </a:xfrm>
          <a:prstGeom prst="rect">
            <a:avLst/>
          </a:prstGeom>
        </p:spPr>
        <p:txBody>
          <a:bodyPr wrap="none" lIns="0" tIns="0" rIns="0" bIns="0" rtlCol="0" anchor="t" anchorCtr="0">
            <a:spAutoFit/>
          </a:bodyPr>
          <a:lstStyle>
            <a:defPPr>
              <a:defRPr lang="en-US"/>
            </a:defPPr>
            <a:lvl1pPr>
              <a:defRPr>
                <a:solidFill>
                  <a:schemeClr val="bg1">
                    <a:lumMod val="25000"/>
                  </a:schemeClr>
                </a:solidFill>
              </a:defRPr>
            </a:lvl1pPr>
          </a:lstStyle>
          <a:p>
            <a:r>
              <a:rPr lang="en-GB" b="1" dirty="0"/>
              <a:t>Prometheus</a:t>
            </a:r>
            <a:br>
              <a:rPr lang="en-GB" b="1" dirty="0"/>
            </a:br>
            <a:r>
              <a:rPr lang="en-GB" b="1" dirty="0"/>
              <a:t>Grafana</a:t>
            </a:r>
          </a:p>
          <a:p>
            <a:r>
              <a:rPr lang="en-GB" b="1" dirty="0" err="1"/>
              <a:t>Opentracing</a:t>
            </a:r>
            <a:endParaRPr lang="en-GB" b="1" dirty="0"/>
          </a:p>
        </p:txBody>
      </p:sp>
      <p:sp>
        <p:nvSpPr>
          <p:cNvPr id="61" name="TextBox 60">
            <a:extLst>
              <a:ext uri="{FF2B5EF4-FFF2-40B4-BE49-F238E27FC236}">
                <a16:creationId xmlns:a16="http://schemas.microsoft.com/office/drawing/2014/main" id="{F150F815-7177-42D0-9FC0-4A7E8E667908}"/>
              </a:ext>
            </a:extLst>
          </p:cNvPr>
          <p:cNvSpPr txBox="1"/>
          <p:nvPr/>
        </p:nvSpPr>
        <p:spPr>
          <a:xfrm>
            <a:off x="10482939" y="5480494"/>
            <a:ext cx="556884" cy="276999"/>
          </a:xfrm>
          <a:prstGeom prst="rect">
            <a:avLst/>
          </a:prstGeom>
        </p:spPr>
        <p:txBody>
          <a:bodyPr wrap="none" lIns="0" tIns="0" rIns="0" bIns="0" rtlCol="0" anchor="t" anchorCtr="0">
            <a:spAutoFit/>
          </a:bodyPr>
          <a:lstStyle>
            <a:defPPr>
              <a:defRPr lang="en-US"/>
            </a:defPPr>
            <a:lvl1pPr>
              <a:defRPr>
                <a:solidFill>
                  <a:schemeClr val="bg1">
                    <a:lumMod val="25000"/>
                  </a:schemeClr>
                </a:solidFill>
              </a:defRPr>
            </a:lvl1pPr>
          </a:lstStyle>
          <a:p>
            <a:r>
              <a:rPr lang="en-GB" b="1" dirty="0"/>
              <a:t>Rook</a:t>
            </a:r>
          </a:p>
        </p:txBody>
      </p:sp>
      <p:sp>
        <p:nvSpPr>
          <p:cNvPr id="62" name="TextBox 61">
            <a:extLst>
              <a:ext uri="{FF2B5EF4-FFF2-40B4-BE49-F238E27FC236}">
                <a16:creationId xmlns:a16="http://schemas.microsoft.com/office/drawing/2014/main" id="{BB4CE4D5-5B0A-458A-B5DD-D9113C5CD107}"/>
              </a:ext>
            </a:extLst>
          </p:cNvPr>
          <p:cNvSpPr txBox="1"/>
          <p:nvPr/>
        </p:nvSpPr>
        <p:spPr>
          <a:xfrm>
            <a:off x="6874036" y="5203494"/>
            <a:ext cx="983346" cy="830997"/>
          </a:xfrm>
          <a:prstGeom prst="rect">
            <a:avLst/>
          </a:prstGeom>
        </p:spPr>
        <p:txBody>
          <a:bodyPr wrap="none" lIns="0" tIns="0" rIns="0" bIns="0" rtlCol="0" anchor="t" anchorCtr="0">
            <a:spAutoFit/>
          </a:bodyPr>
          <a:lstStyle>
            <a:defPPr>
              <a:defRPr lang="en-US"/>
            </a:defPPr>
            <a:lvl1pPr>
              <a:defRPr>
                <a:solidFill>
                  <a:schemeClr val="bg1">
                    <a:lumMod val="25000"/>
                  </a:schemeClr>
                </a:solidFill>
              </a:defRPr>
            </a:lvl1pPr>
          </a:lstStyle>
          <a:p>
            <a:r>
              <a:rPr lang="en-GB" b="1" dirty="0"/>
              <a:t>Envoy</a:t>
            </a:r>
          </a:p>
          <a:p>
            <a:r>
              <a:rPr lang="en-GB" b="1" dirty="0" err="1"/>
              <a:t>Linkerd</a:t>
            </a:r>
            <a:endParaRPr lang="en-GB" b="1" dirty="0"/>
          </a:p>
          <a:p>
            <a:r>
              <a:rPr lang="en-GB" b="1" dirty="0" err="1"/>
              <a:t>CoreDNS</a:t>
            </a:r>
            <a:endParaRPr lang="en-GB" b="1" dirty="0"/>
          </a:p>
        </p:txBody>
      </p:sp>
      <p:sp>
        <p:nvSpPr>
          <p:cNvPr id="63" name="TextBox 62">
            <a:extLst>
              <a:ext uri="{FF2B5EF4-FFF2-40B4-BE49-F238E27FC236}">
                <a16:creationId xmlns:a16="http://schemas.microsoft.com/office/drawing/2014/main" id="{3DD81775-188C-4496-A2BC-53C6482C2730}"/>
              </a:ext>
            </a:extLst>
          </p:cNvPr>
          <p:cNvSpPr txBox="1"/>
          <p:nvPr/>
        </p:nvSpPr>
        <p:spPr>
          <a:xfrm>
            <a:off x="2701190" y="5285806"/>
            <a:ext cx="1184170" cy="830997"/>
          </a:xfrm>
          <a:prstGeom prst="rect">
            <a:avLst/>
          </a:prstGeom>
        </p:spPr>
        <p:txBody>
          <a:bodyPr wrap="none" lIns="0" tIns="0" rIns="0" bIns="0" rtlCol="0" anchor="t" anchorCtr="0">
            <a:spAutoFit/>
          </a:bodyPr>
          <a:lstStyle>
            <a:defPPr>
              <a:defRPr lang="en-US"/>
            </a:defPPr>
            <a:lvl1pPr>
              <a:defRPr>
                <a:solidFill>
                  <a:schemeClr val="bg1">
                    <a:lumMod val="25000"/>
                  </a:schemeClr>
                </a:solidFill>
              </a:defRPr>
            </a:lvl1pPr>
          </a:lstStyle>
          <a:p>
            <a:r>
              <a:rPr lang="en-GB" b="1" dirty="0"/>
              <a:t>Calico</a:t>
            </a:r>
          </a:p>
          <a:p>
            <a:r>
              <a:rPr lang="en-GB" b="1" dirty="0"/>
              <a:t>Weave Net</a:t>
            </a:r>
          </a:p>
          <a:p>
            <a:r>
              <a:rPr lang="en-GB" b="1" dirty="0"/>
              <a:t>Flannel</a:t>
            </a:r>
          </a:p>
        </p:txBody>
      </p:sp>
      <p:sp>
        <p:nvSpPr>
          <p:cNvPr id="68" name="TextBox 67">
            <a:extLst>
              <a:ext uri="{FF2B5EF4-FFF2-40B4-BE49-F238E27FC236}">
                <a16:creationId xmlns:a16="http://schemas.microsoft.com/office/drawing/2014/main" id="{0F7A71CF-66CC-4864-B222-07204BDBD891}"/>
              </a:ext>
            </a:extLst>
          </p:cNvPr>
          <p:cNvSpPr txBox="1"/>
          <p:nvPr/>
        </p:nvSpPr>
        <p:spPr>
          <a:xfrm>
            <a:off x="10040829" y="1366735"/>
            <a:ext cx="1070806" cy="276999"/>
          </a:xfrm>
          <a:prstGeom prst="rect">
            <a:avLst/>
          </a:prstGeom>
        </p:spPr>
        <p:txBody>
          <a:bodyPr wrap="none" lIns="0" tIns="0" rIns="0" bIns="0" rtlCol="0" anchor="t" anchorCtr="0">
            <a:spAutoFit/>
          </a:bodyPr>
          <a:lstStyle/>
          <a:p>
            <a:r>
              <a:rPr lang="en-GB" dirty="0">
                <a:solidFill>
                  <a:srgbClr val="0078D7"/>
                </a:solidFill>
                <a:latin typeface="+mj-lt"/>
              </a:rPr>
              <a:t>Monitoring</a:t>
            </a:r>
          </a:p>
        </p:txBody>
      </p:sp>
      <p:sp>
        <p:nvSpPr>
          <p:cNvPr id="69" name="TextBox 68">
            <a:extLst>
              <a:ext uri="{FF2B5EF4-FFF2-40B4-BE49-F238E27FC236}">
                <a16:creationId xmlns:a16="http://schemas.microsoft.com/office/drawing/2014/main" id="{0C9E1522-B4BB-4B24-A49D-9868DACDD982}"/>
              </a:ext>
            </a:extLst>
          </p:cNvPr>
          <p:cNvSpPr txBox="1"/>
          <p:nvPr/>
        </p:nvSpPr>
        <p:spPr>
          <a:xfrm>
            <a:off x="1044357" y="3929732"/>
            <a:ext cx="1564531" cy="276999"/>
          </a:xfrm>
          <a:prstGeom prst="rect">
            <a:avLst/>
          </a:prstGeom>
        </p:spPr>
        <p:txBody>
          <a:bodyPr wrap="none" lIns="0" tIns="0" rIns="0" bIns="0" rtlCol="0" anchor="t" anchorCtr="0">
            <a:spAutoFit/>
          </a:bodyPr>
          <a:lstStyle/>
          <a:p>
            <a:r>
              <a:rPr lang="en-GB" dirty="0">
                <a:solidFill>
                  <a:srgbClr val="0078D7"/>
                </a:solidFill>
                <a:latin typeface="+mj-lt"/>
              </a:rPr>
              <a:t>Network</a:t>
            </a:r>
            <a:r>
              <a:rPr lang="en-GB" dirty="0">
                <a:solidFill>
                  <a:srgbClr val="0099FF"/>
                </a:solidFill>
                <a:latin typeface="+mj-lt"/>
              </a:rPr>
              <a:t> </a:t>
            </a:r>
            <a:r>
              <a:rPr lang="en-GB" dirty="0">
                <a:solidFill>
                  <a:srgbClr val="0078D7"/>
                </a:solidFill>
                <a:latin typeface="+mj-lt"/>
              </a:rPr>
              <a:t>Plugins</a:t>
            </a:r>
          </a:p>
        </p:txBody>
      </p:sp>
      <p:sp>
        <p:nvSpPr>
          <p:cNvPr id="70" name="TextBox 69">
            <a:extLst>
              <a:ext uri="{FF2B5EF4-FFF2-40B4-BE49-F238E27FC236}">
                <a16:creationId xmlns:a16="http://schemas.microsoft.com/office/drawing/2014/main" id="{63CF0834-949C-4AD9-A54F-0B8423B5C0F4}"/>
              </a:ext>
            </a:extLst>
          </p:cNvPr>
          <p:cNvSpPr txBox="1"/>
          <p:nvPr/>
        </p:nvSpPr>
        <p:spPr>
          <a:xfrm>
            <a:off x="4919914" y="3929732"/>
            <a:ext cx="2697533" cy="276999"/>
          </a:xfrm>
          <a:prstGeom prst="rect">
            <a:avLst/>
          </a:prstGeom>
        </p:spPr>
        <p:txBody>
          <a:bodyPr wrap="none" lIns="0" tIns="0" rIns="0" bIns="0" rtlCol="0" anchor="t" anchorCtr="0">
            <a:spAutoFit/>
          </a:bodyPr>
          <a:lstStyle/>
          <a:p>
            <a:r>
              <a:rPr lang="en-GB" dirty="0">
                <a:solidFill>
                  <a:srgbClr val="0078D7"/>
                </a:solidFill>
                <a:latin typeface="+mj-lt"/>
              </a:rPr>
              <a:t>Load Balancing &amp; Discovery</a:t>
            </a:r>
          </a:p>
        </p:txBody>
      </p:sp>
      <p:sp>
        <p:nvSpPr>
          <p:cNvPr id="72" name="TextBox 71">
            <a:extLst>
              <a:ext uri="{FF2B5EF4-FFF2-40B4-BE49-F238E27FC236}">
                <a16:creationId xmlns:a16="http://schemas.microsoft.com/office/drawing/2014/main" id="{D17EEBB4-8EDF-4826-85E3-6D05C83D5A8E}"/>
              </a:ext>
            </a:extLst>
          </p:cNvPr>
          <p:cNvSpPr txBox="1"/>
          <p:nvPr/>
        </p:nvSpPr>
        <p:spPr>
          <a:xfrm>
            <a:off x="9762630" y="3929731"/>
            <a:ext cx="751809" cy="276999"/>
          </a:xfrm>
          <a:prstGeom prst="rect">
            <a:avLst/>
          </a:prstGeom>
        </p:spPr>
        <p:txBody>
          <a:bodyPr wrap="none" lIns="0" tIns="0" rIns="0" bIns="0" rtlCol="0" anchor="t" anchorCtr="0">
            <a:spAutoFit/>
          </a:bodyPr>
          <a:lstStyle/>
          <a:p>
            <a:r>
              <a:rPr lang="en-GB" dirty="0">
                <a:solidFill>
                  <a:srgbClr val="0078D7"/>
                </a:solidFill>
                <a:latin typeface="+mj-lt"/>
              </a:rPr>
              <a:t>Storage</a:t>
            </a:r>
          </a:p>
        </p:txBody>
      </p:sp>
      <p:pic>
        <p:nvPicPr>
          <p:cNvPr id="7" name="Graphic 6">
            <a:extLst>
              <a:ext uri="{FF2B5EF4-FFF2-40B4-BE49-F238E27FC236}">
                <a16:creationId xmlns:a16="http://schemas.microsoft.com/office/drawing/2014/main" id="{8EE60046-28BF-497C-9835-EB59E0D2160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703635" y="2721856"/>
            <a:ext cx="751809" cy="819354"/>
          </a:xfrm>
          <a:prstGeom prst="rect">
            <a:avLst/>
          </a:prstGeom>
        </p:spPr>
      </p:pic>
      <p:pic>
        <p:nvPicPr>
          <p:cNvPr id="4" name="Picture 3" descr="A picture containing drawing&#10;&#10;Description automatically generated">
            <a:extLst>
              <a:ext uri="{FF2B5EF4-FFF2-40B4-BE49-F238E27FC236}">
                <a16:creationId xmlns:a16="http://schemas.microsoft.com/office/drawing/2014/main" id="{8470331F-2DF1-48DA-B895-2D137504FB1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09110" y="1986438"/>
            <a:ext cx="1464086" cy="527786"/>
          </a:xfrm>
          <a:prstGeom prst="rect">
            <a:avLst/>
          </a:prstGeom>
        </p:spPr>
      </p:pic>
      <p:sp>
        <p:nvSpPr>
          <p:cNvPr id="36" name="TextBox 35">
            <a:extLst>
              <a:ext uri="{FF2B5EF4-FFF2-40B4-BE49-F238E27FC236}">
                <a16:creationId xmlns:a16="http://schemas.microsoft.com/office/drawing/2014/main" id="{38480C62-87EA-43B6-A8EC-523AA211EC2D}"/>
              </a:ext>
            </a:extLst>
          </p:cNvPr>
          <p:cNvSpPr txBox="1"/>
          <p:nvPr/>
        </p:nvSpPr>
        <p:spPr>
          <a:xfrm>
            <a:off x="1029328" y="1366735"/>
            <a:ext cx="1511504" cy="276999"/>
          </a:xfrm>
          <a:prstGeom prst="rect">
            <a:avLst/>
          </a:prstGeom>
        </p:spPr>
        <p:txBody>
          <a:bodyPr wrap="none" lIns="0" tIns="0" rIns="0" bIns="0" rtlCol="0" anchor="t" anchorCtr="0">
            <a:spAutoFit/>
          </a:bodyPr>
          <a:lstStyle/>
          <a:p>
            <a:r>
              <a:rPr lang="en-GB" dirty="0">
                <a:solidFill>
                  <a:srgbClr val="0078D7"/>
                </a:solidFill>
                <a:latin typeface="+mj-lt"/>
              </a:rPr>
              <a:t>Security / Policy</a:t>
            </a:r>
          </a:p>
        </p:txBody>
      </p:sp>
      <p:pic>
        <p:nvPicPr>
          <p:cNvPr id="38" name="Graphic 37">
            <a:extLst>
              <a:ext uri="{FF2B5EF4-FFF2-40B4-BE49-F238E27FC236}">
                <a16:creationId xmlns:a16="http://schemas.microsoft.com/office/drawing/2014/main" id="{FBDAC283-FF3C-4151-85F4-D465B0B066E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747127" y="1838744"/>
            <a:ext cx="891444" cy="927389"/>
          </a:xfrm>
          <a:prstGeom prst="rect">
            <a:avLst/>
          </a:prstGeom>
        </p:spPr>
      </p:pic>
      <p:sp>
        <p:nvSpPr>
          <p:cNvPr id="42" name="TextBox 41">
            <a:extLst>
              <a:ext uri="{FF2B5EF4-FFF2-40B4-BE49-F238E27FC236}">
                <a16:creationId xmlns:a16="http://schemas.microsoft.com/office/drawing/2014/main" id="{FCB22E11-3C8C-42FF-B4EB-F560CF36E994}"/>
              </a:ext>
            </a:extLst>
          </p:cNvPr>
          <p:cNvSpPr txBox="1"/>
          <p:nvPr/>
        </p:nvSpPr>
        <p:spPr>
          <a:xfrm>
            <a:off x="3903506" y="2830002"/>
            <a:ext cx="578685" cy="276999"/>
          </a:xfrm>
          <a:prstGeom prst="rect">
            <a:avLst/>
          </a:prstGeom>
        </p:spPr>
        <p:txBody>
          <a:bodyPr wrap="none" lIns="0" tIns="0" rIns="0" bIns="0" rtlCol="0" anchor="t" anchorCtr="0">
            <a:spAutoFit/>
          </a:bodyPr>
          <a:lstStyle>
            <a:defPPr>
              <a:defRPr lang="en-US"/>
            </a:defPPr>
            <a:lvl1pPr>
              <a:defRPr>
                <a:solidFill>
                  <a:schemeClr val="bg1">
                    <a:lumMod val="25000"/>
                  </a:schemeClr>
                </a:solidFill>
              </a:defRPr>
            </a:lvl1pPr>
          </a:lstStyle>
          <a:p>
            <a:r>
              <a:rPr lang="en-GB" b="1" dirty="0"/>
              <a:t>Helm</a:t>
            </a:r>
          </a:p>
        </p:txBody>
      </p:sp>
      <p:sp>
        <p:nvSpPr>
          <p:cNvPr id="46" name="TextBox 45">
            <a:extLst>
              <a:ext uri="{FF2B5EF4-FFF2-40B4-BE49-F238E27FC236}">
                <a16:creationId xmlns:a16="http://schemas.microsoft.com/office/drawing/2014/main" id="{B7F18099-2D85-4FD7-9450-31E3AD2666F7}"/>
              </a:ext>
            </a:extLst>
          </p:cNvPr>
          <p:cNvSpPr txBox="1"/>
          <p:nvPr/>
        </p:nvSpPr>
        <p:spPr>
          <a:xfrm>
            <a:off x="4241060" y="1366735"/>
            <a:ext cx="772647" cy="276999"/>
          </a:xfrm>
          <a:prstGeom prst="rect">
            <a:avLst/>
          </a:prstGeom>
        </p:spPr>
        <p:txBody>
          <a:bodyPr wrap="none" lIns="0" tIns="0" rIns="0" bIns="0" rtlCol="0" anchor="t" anchorCtr="0">
            <a:spAutoFit/>
          </a:bodyPr>
          <a:lstStyle/>
          <a:p>
            <a:r>
              <a:rPr lang="en-GB" dirty="0">
                <a:solidFill>
                  <a:srgbClr val="0078D7"/>
                </a:solidFill>
                <a:latin typeface="+mj-lt"/>
              </a:rPr>
              <a:t>DevOps</a:t>
            </a:r>
          </a:p>
        </p:txBody>
      </p:sp>
      <p:pic>
        <p:nvPicPr>
          <p:cNvPr id="50" name="Picture 49" descr="A picture containing wheel, drawing&#10;&#10;Description automatically generated">
            <a:extLst>
              <a:ext uri="{FF2B5EF4-FFF2-40B4-BE49-F238E27FC236}">
                <a16:creationId xmlns:a16="http://schemas.microsoft.com/office/drawing/2014/main" id="{B946C0F4-E0CA-4654-8CC1-264E49B84D3A}"/>
              </a:ext>
            </a:extLst>
          </p:cNvPr>
          <p:cNvPicPr>
            <a:picLocks noChangeAspect="1"/>
          </p:cNvPicPr>
          <p:nvPr/>
        </p:nvPicPr>
        <p:blipFill rotWithShape="1">
          <a:blip r:embed="rId17">
            <a:extLst>
              <a:ext uri="{28A0092B-C50C-407E-A947-70E740481C1C}">
                <a14:useLocalDpi xmlns:a14="http://schemas.microsoft.com/office/drawing/2010/main" val="0"/>
              </a:ext>
            </a:extLst>
          </a:blip>
          <a:srcRect r="65857"/>
          <a:stretch/>
        </p:blipFill>
        <p:spPr>
          <a:xfrm>
            <a:off x="1898759" y="2432901"/>
            <a:ext cx="846904" cy="818356"/>
          </a:xfrm>
          <a:prstGeom prst="rect">
            <a:avLst/>
          </a:prstGeom>
        </p:spPr>
      </p:pic>
      <p:pic>
        <p:nvPicPr>
          <p:cNvPr id="8" name="Picture 7" descr="A picture containing clock, drawing&#10;&#10;Description automatically generated">
            <a:extLst>
              <a:ext uri="{FF2B5EF4-FFF2-40B4-BE49-F238E27FC236}">
                <a16:creationId xmlns:a16="http://schemas.microsoft.com/office/drawing/2014/main" id="{5CD12B9C-7796-4855-8D2E-7B84B511F77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642961" y="1638634"/>
            <a:ext cx="1785206" cy="695608"/>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6C0397E3-6BE6-468F-9887-BA7B0B9FB5CB}"/>
              </a:ext>
            </a:extLst>
          </p:cNvPr>
          <p:cNvPicPr>
            <a:picLocks noChangeAspect="1"/>
          </p:cNvPicPr>
          <p:nvPr/>
        </p:nvPicPr>
        <p:blipFill rotWithShape="1">
          <a:blip r:embed="rId19">
            <a:extLst>
              <a:ext uri="{28A0092B-C50C-407E-A947-70E740481C1C}">
                <a14:useLocalDpi xmlns:a14="http://schemas.microsoft.com/office/drawing/2010/main" val="0"/>
              </a:ext>
            </a:extLst>
          </a:blip>
          <a:srcRect r="71424"/>
          <a:stretch/>
        </p:blipFill>
        <p:spPr>
          <a:xfrm>
            <a:off x="9346842" y="4494964"/>
            <a:ext cx="617408" cy="922815"/>
          </a:xfrm>
          <a:prstGeom prst="rect">
            <a:avLst/>
          </a:prstGeom>
        </p:spPr>
      </p:pic>
      <p:pic>
        <p:nvPicPr>
          <p:cNvPr id="12" name="Picture 11" descr="A close up of a sign&#10;&#10;Description automatically generated">
            <a:extLst>
              <a:ext uri="{FF2B5EF4-FFF2-40B4-BE49-F238E27FC236}">
                <a16:creationId xmlns:a16="http://schemas.microsoft.com/office/drawing/2014/main" id="{3035F05B-72DF-4525-B328-1BCEF5E5D061}"/>
              </a:ext>
            </a:extLst>
          </p:cNvPr>
          <p:cNvPicPr>
            <a:picLocks noChangeAspect="1"/>
          </p:cNvPicPr>
          <p:nvPr/>
        </p:nvPicPr>
        <p:blipFill rotWithShape="1">
          <a:blip r:embed="rId20">
            <a:extLst>
              <a:ext uri="{28A0092B-C50C-407E-A947-70E740481C1C}">
                <a14:useLocalDpi xmlns:a14="http://schemas.microsoft.com/office/drawing/2010/main" val="0"/>
              </a:ext>
            </a:extLst>
          </a:blip>
          <a:srcRect r="73675" b="-9919"/>
          <a:stretch/>
        </p:blipFill>
        <p:spPr>
          <a:xfrm>
            <a:off x="6596337" y="2302439"/>
            <a:ext cx="813237" cy="829094"/>
          </a:xfrm>
          <a:prstGeom prst="rect">
            <a:avLst/>
          </a:prstGeom>
        </p:spPr>
      </p:pic>
      <p:pic>
        <p:nvPicPr>
          <p:cNvPr id="14" name="Graphic 13">
            <a:extLst>
              <a:ext uri="{FF2B5EF4-FFF2-40B4-BE49-F238E27FC236}">
                <a16:creationId xmlns:a16="http://schemas.microsoft.com/office/drawing/2014/main" id="{33CCE65C-1A83-4363-AB12-03472957F58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575914" y="2401643"/>
            <a:ext cx="1097936" cy="818356"/>
          </a:xfrm>
          <a:prstGeom prst="rect">
            <a:avLst/>
          </a:prstGeom>
        </p:spPr>
      </p:pic>
      <p:pic>
        <p:nvPicPr>
          <p:cNvPr id="16" name="Graphic 15">
            <a:extLst>
              <a:ext uri="{FF2B5EF4-FFF2-40B4-BE49-F238E27FC236}">
                <a16:creationId xmlns:a16="http://schemas.microsoft.com/office/drawing/2014/main" id="{F539C608-DC33-471C-9667-D3FF7F5C5A91}"/>
              </a:ext>
            </a:extLst>
          </p:cNvPr>
          <p:cNvPicPr>
            <a:picLocks noChangeAspect="1"/>
          </p:cNvPicPr>
          <p:nvPr/>
        </p:nvPicPr>
        <p:blipFill rotWithShape="1">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b="20545"/>
          <a:stretch/>
        </p:blipFill>
        <p:spPr>
          <a:xfrm>
            <a:off x="10112974" y="1849762"/>
            <a:ext cx="1390989" cy="819355"/>
          </a:xfrm>
          <a:prstGeom prst="rect">
            <a:avLst/>
          </a:prstGeom>
        </p:spPr>
      </p:pic>
      <p:sp>
        <p:nvSpPr>
          <p:cNvPr id="17" name="Rectangle 16">
            <a:extLst>
              <a:ext uri="{FF2B5EF4-FFF2-40B4-BE49-F238E27FC236}">
                <a16:creationId xmlns:a16="http://schemas.microsoft.com/office/drawing/2014/main" id="{0A9CAF29-7657-4033-9494-996722395C47}"/>
              </a:ext>
            </a:extLst>
          </p:cNvPr>
          <p:cNvSpPr/>
          <p:nvPr/>
        </p:nvSpPr>
        <p:spPr>
          <a:xfrm>
            <a:off x="4482191" y="6235330"/>
            <a:ext cx="3228576" cy="584775"/>
          </a:xfrm>
          <a:prstGeom prst="rect">
            <a:avLst/>
          </a:prstGeom>
        </p:spPr>
        <p:txBody>
          <a:bodyPr wrap="none">
            <a:spAutoFit/>
          </a:bodyPr>
          <a:lstStyle/>
          <a:p>
            <a:r>
              <a:rPr lang="en-GB" sz="3200" dirty="0">
                <a:hlinkClick r:id="rId25"/>
              </a:rPr>
              <a:t>landscape.cncf.io</a:t>
            </a:r>
            <a:endParaRPr lang="en-GB" sz="3200" dirty="0"/>
          </a:p>
        </p:txBody>
      </p:sp>
      <p:sp>
        <p:nvSpPr>
          <p:cNvPr id="73" name="TextBox 72">
            <a:extLst>
              <a:ext uri="{FF2B5EF4-FFF2-40B4-BE49-F238E27FC236}">
                <a16:creationId xmlns:a16="http://schemas.microsoft.com/office/drawing/2014/main" id="{EDF2DDCA-4799-4664-A570-9E69EE76ACA3}"/>
              </a:ext>
            </a:extLst>
          </p:cNvPr>
          <p:cNvSpPr txBox="1"/>
          <p:nvPr/>
        </p:nvSpPr>
        <p:spPr>
          <a:xfrm>
            <a:off x="6940893" y="1366735"/>
            <a:ext cx="966290" cy="276999"/>
          </a:xfrm>
          <a:prstGeom prst="rect">
            <a:avLst/>
          </a:prstGeom>
        </p:spPr>
        <p:txBody>
          <a:bodyPr wrap="none" lIns="0" tIns="0" rIns="0" bIns="0" rtlCol="0" anchor="t" anchorCtr="0">
            <a:spAutoFit/>
          </a:bodyPr>
          <a:lstStyle/>
          <a:p>
            <a:r>
              <a:rPr lang="en-GB" dirty="0">
                <a:solidFill>
                  <a:srgbClr val="0078D7"/>
                </a:solidFill>
                <a:latin typeface="+mj-lt"/>
              </a:rPr>
              <a:t>Serverless</a:t>
            </a:r>
          </a:p>
        </p:txBody>
      </p:sp>
      <p:pic>
        <p:nvPicPr>
          <p:cNvPr id="19" name="Graphic 18">
            <a:extLst>
              <a:ext uri="{FF2B5EF4-FFF2-40B4-BE49-F238E27FC236}">
                <a16:creationId xmlns:a16="http://schemas.microsoft.com/office/drawing/2014/main" id="{9D7C1450-6228-4F22-86FF-541F676A78F4}"/>
              </a:ext>
            </a:extLst>
          </p:cNvPr>
          <p:cNvPicPr>
            <a:picLocks noChangeAspect="1"/>
          </p:cNvPicPr>
          <p:nvPr/>
        </p:nvPicPr>
        <p:blipFill rotWithShape="1">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r="59864"/>
          <a:stretch/>
        </p:blipFill>
        <p:spPr>
          <a:xfrm>
            <a:off x="4908478" y="1834761"/>
            <a:ext cx="772647" cy="995241"/>
          </a:xfrm>
          <a:prstGeom prst="rect">
            <a:avLst/>
          </a:prstGeom>
        </p:spPr>
      </p:pic>
      <p:sp>
        <p:nvSpPr>
          <p:cNvPr id="76" name="TextBox 75">
            <a:extLst>
              <a:ext uri="{FF2B5EF4-FFF2-40B4-BE49-F238E27FC236}">
                <a16:creationId xmlns:a16="http://schemas.microsoft.com/office/drawing/2014/main" id="{E69E7622-F9AB-4B36-8BF4-758998846716}"/>
              </a:ext>
            </a:extLst>
          </p:cNvPr>
          <p:cNvSpPr txBox="1"/>
          <p:nvPr/>
        </p:nvSpPr>
        <p:spPr>
          <a:xfrm>
            <a:off x="5027826" y="2830001"/>
            <a:ext cx="453650" cy="276999"/>
          </a:xfrm>
          <a:prstGeom prst="rect">
            <a:avLst/>
          </a:prstGeom>
        </p:spPr>
        <p:txBody>
          <a:bodyPr wrap="none" lIns="0" tIns="0" rIns="0" bIns="0" rtlCol="0" anchor="t" anchorCtr="0">
            <a:spAutoFit/>
          </a:bodyPr>
          <a:lstStyle>
            <a:defPPr>
              <a:defRPr lang="en-US"/>
            </a:defPPr>
            <a:lvl1pPr>
              <a:defRPr>
                <a:solidFill>
                  <a:schemeClr val="bg1">
                    <a:lumMod val="25000"/>
                  </a:schemeClr>
                </a:solidFill>
              </a:defRPr>
            </a:lvl1pPr>
          </a:lstStyle>
          <a:p>
            <a:r>
              <a:rPr lang="en-GB" b="1" dirty="0"/>
              <a:t>Flux</a:t>
            </a:r>
          </a:p>
        </p:txBody>
      </p:sp>
      <p:sp>
        <p:nvSpPr>
          <p:cNvPr id="20" name="Rectangle 19">
            <a:extLst>
              <a:ext uri="{FF2B5EF4-FFF2-40B4-BE49-F238E27FC236}">
                <a16:creationId xmlns:a16="http://schemas.microsoft.com/office/drawing/2014/main" id="{91B75801-E491-4059-8257-F68C33D3015D}"/>
              </a:ext>
            </a:extLst>
          </p:cNvPr>
          <p:cNvSpPr/>
          <p:nvPr/>
        </p:nvSpPr>
        <p:spPr>
          <a:xfrm>
            <a:off x="8987259" y="5443688"/>
            <a:ext cx="1013162" cy="276999"/>
          </a:xfrm>
          <a:prstGeom prst="rect">
            <a:avLst/>
          </a:prstGeom>
        </p:spPr>
        <p:txBody>
          <a:bodyPr wrap="none" lIns="0" tIns="0" rIns="0" bIns="0" rtlCol="0" anchor="t" anchorCtr="0">
            <a:spAutoFit/>
          </a:bodyPr>
          <a:lstStyle/>
          <a:p>
            <a:r>
              <a:rPr lang="en-GB" b="1" dirty="0" err="1">
                <a:solidFill>
                  <a:schemeClr val="bg1">
                    <a:lumMod val="25000"/>
                  </a:schemeClr>
                </a:solidFill>
              </a:rPr>
              <a:t>Portworx</a:t>
            </a:r>
            <a:endParaRPr lang="en-GB" b="1" dirty="0">
              <a:solidFill>
                <a:schemeClr val="bg1">
                  <a:lumMod val="25000"/>
                </a:schemeClr>
              </a:solidFill>
            </a:endParaRPr>
          </a:p>
        </p:txBody>
      </p:sp>
      <p:sp>
        <p:nvSpPr>
          <p:cNvPr id="77" name="TextBox 76">
            <a:extLst>
              <a:ext uri="{FF2B5EF4-FFF2-40B4-BE49-F238E27FC236}">
                <a16:creationId xmlns:a16="http://schemas.microsoft.com/office/drawing/2014/main" id="{8686238F-6323-4F25-887F-F85431CB6C98}"/>
              </a:ext>
            </a:extLst>
          </p:cNvPr>
          <p:cNvSpPr txBox="1"/>
          <p:nvPr/>
        </p:nvSpPr>
        <p:spPr>
          <a:xfrm>
            <a:off x="633301" y="2967813"/>
            <a:ext cx="1236557" cy="276999"/>
          </a:xfrm>
          <a:prstGeom prst="rect">
            <a:avLst/>
          </a:prstGeom>
        </p:spPr>
        <p:txBody>
          <a:bodyPr wrap="none" lIns="0" tIns="0" rIns="0" bIns="0" rtlCol="0" anchor="t" anchorCtr="0">
            <a:spAutoFit/>
          </a:bodyPr>
          <a:lstStyle>
            <a:defPPr>
              <a:defRPr lang="en-US"/>
            </a:defPPr>
            <a:lvl1pPr>
              <a:defRPr>
                <a:solidFill>
                  <a:schemeClr val="bg1">
                    <a:lumMod val="25000"/>
                  </a:schemeClr>
                </a:solidFill>
              </a:defRPr>
            </a:lvl1pPr>
          </a:lstStyle>
          <a:p>
            <a:r>
              <a:rPr lang="en-GB" b="1" dirty="0"/>
              <a:t>Gatekeeper</a:t>
            </a:r>
          </a:p>
        </p:txBody>
      </p:sp>
      <p:sp>
        <p:nvSpPr>
          <p:cNvPr id="78" name="TextBox 77">
            <a:extLst>
              <a:ext uri="{FF2B5EF4-FFF2-40B4-BE49-F238E27FC236}">
                <a16:creationId xmlns:a16="http://schemas.microsoft.com/office/drawing/2014/main" id="{C57A6393-47A2-40FA-8CC1-DABDB23FB427}"/>
              </a:ext>
            </a:extLst>
          </p:cNvPr>
          <p:cNvSpPr txBox="1"/>
          <p:nvPr/>
        </p:nvSpPr>
        <p:spPr>
          <a:xfrm>
            <a:off x="6528466" y="3106312"/>
            <a:ext cx="948978" cy="276999"/>
          </a:xfrm>
          <a:prstGeom prst="rect">
            <a:avLst/>
          </a:prstGeom>
        </p:spPr>
        <p:txBody>
          <a:bodyPr wrap="none" lIns="0" tIns="0" rIns="0" bIns="0" rtlCol="0" anchor="t" anchorCtr="0">
            <a:spAutoFit/>
          </a:bodyPr>
          <a:lstStyle>
            <a:defPPr>
              <a:defRPr lang="en-US"/>
            </a:defPPr>
            <a:lvl1pPr>
              <a:defRPr>
                <a:solidFill>
                  <a:schemeClr val="bg1">
                    <a:lumMod val="25000"/>
                  </a:schemeClr>
                </a:solidFill>
              </a:defRPr>
            </a:lvl1pPr>
          </a:lstStyle>
          <a:p>
            <a:r>
              <a:rPr lang="en-GB" b="1" dirty="0" err="1"/>
              <a:t>Kubeless</a:t>
            </a:r>
            <a:endParaRPr lang="en-GB" b="1" dirty="0"/>
          </a:p>
        </p:txBody>
      </p:sp>
    </p:spTree>
    <p:extLst>
      <p:ext uri="{BB962C8B-B14F-4D97-AF65-F5344CB8AC3E}">
        <p14:creationId xmlns:p14="http://schemas.microsoft.com/office/powerpoint/2010/main" val="3981684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B3B9-415B-45DA-BCEA-8775D549C98B}"/>
              </a:ext>
            </a:extLst>
          </p:cNvPr>
          <p:cNvSpPr>
            <a:spLocks noGrp="1"/>
          </p:cNvSpPr>
          <p:nvPr>
            <p:ph type="title"/>
          </p:nvPr>
        </p:nvSpPr>
        <p:spPr>
          <a:xfrm>
            <a:off x="405636" y="2223655"/>
            <a:ext cx="9195564" cy="2455386"/>
          </a:xfrm>
        </p:spPr>
        <p:txBody>
          <a:bodyPr/>
          <a:lstStyle/>
          <a:p>
            <a:r>
              <a:rPr lang="en-GB" sz="7200" dirty="0">
                <a:solidFill>
                  <a:srgbClr val="4DB0FF"/>
                </a:solidFill>
              </a:rPr>
              <a:t>Introduction To </a:t>
            </a:r>
            <a:br>
              <a:rPr lang="en-GB" sz="7200" dirty="0">
                <a:solidFill>
                  <a:srgbClr val="4DB0FF"/>
                </a:solidFill>
              </a:rPr>
            </a:br>
            <a:r>
              <a:rPr lang="en-GB" sz="7200" dirty="0">
                <a:solidFill>
                  <a:srgbClr val="4DB0FF"/>
                </a:solidFill>
              </a:rPr>
              <a:t>Kubernetes</a:t>
            </a:r>
          </a:p>
        </p:txBody>
      </p:sp>
      <p:pic>
        <p:nvPicPr>
          <p:cNvPr id="8" name="Graphic 7">
            <a:extLst>
              <a:ext uri="{FF2B5EF4-FFF2-40B4-BE49-F238E27FC236}">
                <a16:creationId xmlns:a16="http://schemas.microsoft.com/office/drawing/2014/main" id="{F9724B3E-38D5-4490-8F82-325FAE5B62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00654" y="2698711"/>
            <a:ext cx="4549486" cy="4549486"/>
          </a:xfrm>
          <a:prstGeom prst="rect">
            <a:avLst/>
          </a:prstGeom>
        </p:spPr>
      </p:pic>
    </p:spTree>
    <p:extLst>
      <p:ext uri="{BB962C8B-B14F-4D97-AF65-F5344CB8AC3E}">
        <p14:creationId xmlns:p14="http://schemas.microsoft.com/office/powerpoint/2010/main" val="37387677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C7B361-9FFF-49AC-828D-16AB13EF3095}"/>
              </a:ext>
            </a:extLst>
          </p:cNvPr>
          <p:cNvSpPr>
            <a:spLocks noGrp="1"/>
          </p:cNvSpPr>
          <p:nvPr>
            <p:ph type="title"/>
          </p:nvPr>
        </p:nvSpPr>
        <p:spPr/>
        <p:txBody>
          <a:bodyPr>
            <a:normAutofit/>
          </a:bodyPr>
          <a:lstStyle/>
          <a:p>
            <a:r>
              <a:rPr lang="en-GB" dirty="0"/>
              <a:t>The Kubernetes API</a:t>
            </a:r>
          </a:p>
        </p:txBody>
      </p:sp>
      <p:sp>
        <p:nvSpPr>
          <p:cNvPr id="16" name="Subtitle 15">
            <a:extLst>
              <a:ext uri="{FF2B5EF4-FFF2-40B4-BE49-F238E27FC236}">
                <a16:creationId xmlns:a16="http://schemas.microsoft.com/office/drawing/2014/main" id="{AB754B19-D705-4AA1-852C-F5E2C10258E6}"/>
              </a:ext>
            </a:extLst>
          </p:cNvPr>
          <p:cNvSpPr>
            <a:spLocks noGrp="1"/>
          </p:cNvSpPr>
          <p:nvPr>
            <p:ph type="subTitle" idx="27"/>
          </p:nvPr>
        </p:nvSpPr>
        <p:spPr/>
        <p:txBody>
          <a:bodyPr/>
          <a:lstStyle/>
          <a:p>
            <a:r>
              <a:rPr lang="en-GB" dirty="0">
                <a:solidFill>
                  <a:srgbClr val="0078D7"/>
                </a:solidFill>
              </a:rPr>
              <a:t>It’s Kind Of Important!</a:t>
            </a:r>
          </a:p>
        </p:txBody>
      </p:sp>
      <p:sp>
        <p:nvSpPr>
          <p:cNvPr id="17" name="Content Placeholder 16">
            <a:extLst>
              <a:ext uri="{FF2B5EF4-FFF2-40B4-BE49-F238E27FC236}">
                <a16:creationId xmlns:a16="http://schemas.microsoft.com/office/drawing/2014/main" id="{586645D3-44A7-414D-849B-4961531F95D8}"/>
              </a:ext>
            </a:extLst>
          </p:cNvPr>
          <p:cNvSpPr>
            <a:spLocks noGrp="1"/>
          </p:cNvSpPr>
          <p:nvPr>
            <p:ph idx="32"/>
          </p:nvPr>
        </p:nvSpPr>
        <p:spPr>
          <a:xfrm>
            <a:off x="457201" y="1788140"/>
            <a:ext cx="9391650" cy="4850785"/>
          </a:xfrm>
        </p:spPr>
        <p:txBody>
          <a:bodyPr/>
          <a:lstStyle/>
          <a:p>
            <a:r>
              <a:rPr lang="en-GB" sz="2600" dirty="0"/>
              <a:t>Every object in Kubernetes and any interactions with </a:t>
            </a:r>
            <a:br>
              <a:rPr lang="en-GB" sz="2600" dirty="0"/>
            </a:br>
            <a:r>
              <a:rPr lang="en-GB" sz="2600" dirty="0"/>
              <a:t>the cluster are shaped by the API and the API spec</a:t>
            </a:r>
            <a:br>
              <a:rPr lang="en-GB" sz="2600" dirty="0"/>
            </a:br>
            <a:r>
              <a:rPr lang="en-GB" sz="2600" dirty="0"/>
              <a:t>	- YAML manifests schema</a:t>
            </a:r>
            <a:br>
              <a:rPr lang="en-GB" sz="2600" dirty="0"/>
            </a:br>
            <a:r>
              <a:rPr lang="en-GB" sz="2600" dirty="0"/>
              <a:t>	- </a:t>
            </a:r>
            <a:r>
              <a:rPr lang="en-GB" sz="2600" dirty="0">
                <a:latin typeface="Consolas" panose="020B0609020204030204" pitchFamily="49" charset="0"/>
              </a:rPr>
              <a:t>kubectl</a:t>
            </a:r>
            <a:r>
              <a:rPr lang="en-GB" sz="2600" dirty="0"/>
              <a:t> commands</a:t>
            </a:r>
          </a:p>
          <a:p>
            <a:r>
              <a:rPr lang="en-GB" sz="2600" dirty="0"/>
              <a:t>Served by the API server running on master node(s)</a:t>
            </a:r>
          </a:p>
          <a:p>
            <a:r>
              <a:rPr lang="en-GB" sz="2600" dirty="0"/>
              <a:t>Kubernetes version dependant</a:t>
            </a:r>
          </a:p>
          <a:p>
            <a:r>
              <a:rPr lang="en-GB" sz="2600" dirty="0"/>
              <a:t>Aggregated - hosts multiple APIs at multiple versions</a:t>
            </a:r>
          </a:p>
          <a:p>
            <a:r>
              <a:rPr lang="en-GB" sz="2600" dirty="0">
                <a:latin typeface="Consolas" panose="020B0609020204030204" pitchFamily="49" charset="0"/>
              </a:rPr>
              <a:t>kubectl proxy </a:t>
            </a:r>
            <a:r>
              <a:rPr lang="en-GB" sz="2600" dirty="0"/>
              <a:t>– Create a local tunnel to the API server</a:t>
            </a:r>
          </a:p>
        </p:txBody>
      </p:sp>
      <p:sp>
        <p:nvSpPr>
          <p:cNvPr id="18" name="Rectangle 17">
            <a:hlinkClick r:id="rId2"/>
            <a:extLst>
              <a:ext uri="{FF2B5EF4-FFF2-40B4-BE49-F238E27FC236}">
                <a16:creationId xmlns:a16="http://schemas.microsoft.com/office/drawing/2014/main" id="{5A8CA6E0-4745-4E6A-8583-814D74661043}"/>
              </a:ext>
            </a:extLst>
          </p:cNvPr>
          <p:cNvSpPr/>
          <p:nvPr/>
        </p:nvSpPr>
        <p:spPr>
          <a:xfrm>
            <a:off x="7586275" y="261203"/>
            <a:ext cx="4279153" cy="830997"/>
          </a:xfrm>
          <a:prstGeom prst="rect">
            <a:avLst/>
          </a:prstGeom>
        </p:spPr>
        <p:txBody>
          <a:bodyPr wrap="square">
            <a:spAutoFit/>
          </a:bodyPr>
          <a:lstStyle/>
          <a:p>
            <a:r>
              <a:rPr lang="en-GB" sz="2400" dirty="0"/>
              <a:t>kubernetes.io/docs/reference/#api-reference</a:t>
            </a:r>
          </a:p>
        </p:txBody>
      </p:sp>
      <p:pic>
        <p:nvPicPr>
          <p:cNvPr id="19" name="Graphic 18" descr="Open Book">
            <a:extLst>
              <a:ext uri="{FF2B5EF4-FFF2-40B4-BE49-F238E27FC236}">
                <a16:creationId xmlns:a16="http://schemas.microsoft.com/office/drawing/2014/main" id="{0A587129-8AC7-4312-B8A1-B4FAA56976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pic>
        <p:nvPicPr>
          <p:cNvPr id="21" name="Graphic 20">
            <a:extLst>
              <a:ext uri="{FF2B5EF4-FFF2-40B4-BE49-F238E27FC236}">
                <a16:creationId xmlns:a16="http://schemas.microsoft.com/office/drawing/2014/main" id="{047D1845-70EE-47FF-A7A2-EFF7A7E7441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20645" y="2312670"/>
            <a:ext cx="2738005" cy="2657475"/>
          </a:xfrm>
          <a:prstGeom prst="rect">
            <a:avLst/>
          </a:prstGeom>
        </p:spPr>
      </p:pic>
    </p:spTree>
    <p:extLst>
      <p:ext uri="{BB962C8B-B14F-4D97-AF65-F5344CB8AC3E}">
        <p14:creationId xmlns:p14="http://schemas.microsoft.com/office/powerpoint/2010/main" val="4041907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1+#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CE9B68-1E7E-4B27-924B-705B73C70AF0}"/>
              </a:ext>
            </a:extLst>
          </p:cNvPr>
          <p:cNvSpPr>
            <a:spLocks noGrp="1"/>
          </p:cNvSpPr>
          <p:nvPr>
            <p:ph type="title"/>
          </p:nvPr>
        </p:nvSpPr>
        <p:spPr/>
        <p:txBody>
          <a:bodyPr/>
          <a:lstStyle/>
          <a:p>
            <a:r>
              <a:rPr lang="en-GB" dirty="0"/>
              <a:t>Additional Network Services</a:t>
            </a:r>
          </a:p>
        </p:txBody>
      </p:sp>
      <p:sp>
        <p:nvSpPr>
          <p:cNvPr id="6" name="Text Placeholder 5">
            <a:extLst>
              <a:ext uri="{FF2B5EF4-FFF2-40B4-BE49-F238E27FC236}">
                <a16:creationId xmlns:a16="http://schemas.microsoft.com/office/drawing/2014/main" id="{4CBF9477-2464-47D5-B4CA-2A6408FA2421}"/>
              </a:ext>
            </a:extLst>
          </p:cNvPr>
          <p:cNvSpPr>
            <a:spLocks noGrp="1"/>
          </p:cNvSpPr>
          <p:nvPr>
            <p:ph type="body" idx="7"/>
          </p:nvPr>
        </p:nvSpPr>
        <p:spPr/>
        <p:txBody>
          <a:bodyPr/>
          <a:lstStyle/>
          <a:p>
            <a:endParaRPr lang="en-GB" dirty="0"/>
          </a:p>
        </p:txBody>
      </p:sp>
    </p:spTree>
    <p:extLst>
      <p:ext uri="{BB962C8B-B14F-4D97-AF65-F5344CB8AC3E}">
        <p14:creationId xmlns:p14="http://schemas.microsoft.com/office/powerpoint/2010/main" val="27235985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BB17645-F0DD-4DC0-B94C-6266188B36F0}"/>
              </a:ext>
            </a:extLst>
          </p:cNvPr>
          <p:cNvSpPr/>
          <p:nvPr/>
        </p:nvSpPr>
        <p:spPr>
          <a:xfrm>
            <a:off x="9041115" y="1872670"/>
            <a:ext cx="2782585" cy="3319670"/>
          </a:xfrm>
          <a:prstGeom prst="roundRect">
            <a:avLst>
              <a:gd name="adj" fmla="val 1548"/>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External access for HTTP and HTTPS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Use an Ingress when you want to route HTTP(S) traffic into your workloads and pods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Ingress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1" y="1644691"/>
            <a:ext cx="8568013" cy="3973231"/>
          </a:xfrm>
        </p:spPr>
        <p:txBody>
          <a:bodyPr/>
          <a:lstStyle/>
          <a:p>
            <a:r>
              <a:rPr lang="en-GB" b="0" dirty="0">
                <a:latin typeface="+mj-lt"/>
              </a:rPr>
              <a:t>An </a:t>
            </a:r>
            <a:r>
              <a:rPr lang="en-GB" b="0" i="1" dirty="0">
                <a:latin typeface="+mj-lt"/>
              </a:rPr>
              <a:t>Ingress </a:t>
            </a:r>
            <a:r>
              <a:rPr lang="en-GB" b="0" dirty="0">
                <a:latin typeface="+mj-lt"/>
              </a:rPr>
              <a:t>allows you to </a:t>
            </a:r>
            <a:r>
              <a:rPr lang="en-GB" dirty="0">
                <a:latin typeface="+mj-lt"/>
              </a:rPr>
              <a:t>route</a:t>
            </a:r>
            <a:r>
              <a:rPr lang="en-GB" b="0" dirty="0">
                <a:latin typeface="+mj-lt"/>
              </a:rPr>
              <a:t> HTTP/HTTPS traffic to </a:t>
            </a:r>
            <a:r>
              <a:rPr lang="en-GB" dirty="0">
                <a:latin typeface="+mj-lt"/>
              </a:rPr>
              <a:t>services</a:t>
            </a:r>
            <a:r>
              <a:rPr lang="en-GB" b="0" dirty="0">
                <a:latin typeface="+mj-lt"/>
              </a:rPr>
              <a:t> based on URL and/or domain host name</a:t>
            </a:r>
          </a:p>
          <a:p>
            <a:r>
              <a:rPr lang="en-GB" b="0" i="1" dirty="0">
                <a:latin typeface="+mj-lt"/>
              </a:rPr>
              <a:t>Ingress</a:t>
            </a:r>
            <a:r>
              <a:rPr lang="en-GB" b="0" dirty="0">
                <a:latin typeface="+mj-lt"/>
              </a:rPr>
              <a:t> object is a </a:t>
            </a:r>
            <a:r>
              <a:rPr lang="en-GB" dirty="0">
                <a:latin typeface="+mj-lt"/>
              </a:rPr>
              <a:t>set of rules </a:t>
            </a:r>
            <a:r>
              <a:rPr lang="en-GB" b="0" dirty="0">
                <a:latin typeface="+mj-lt"/>
              </a:rPr>
              <a:t>picked up and implemented by the </a:t>
            </a:r>
            <a:r>
              <a:rPr lang="en-GB" b="0" i="1" dirty="0">
                <a:latin typeface="+mj-lt"/>
              </a:rPr>
              <a:t>Ingress Controller</a:t>
            </a:r>
          </a:p>
          <a:p>
            <a:r>
              <a:rPr lang="en-GB" b="0" i="1" dirty="0">
                <a:latin typeface="+mj-lt"/>
              </a:rPr>
              <a:t>Ingress Controller </a:t>
            </a:r>
            <a:r>
              <a:rPr lang="en-GB" b="0" dirty="0">
                <a:latin typeface="+mj-lt"/>
              </a:rPr>
              <a:t>has a </a:t>
            </a:r>
            <a:r>
              <a:rPr lang="en-GB" dirty="0">
                <a:latin typeface="+mj-lt"/>
              </a:rPr>
              <a:t>public IP </a:t>
            </a:r>
            <a:r>
              <a:rPr lang="en-GB" b="0" dirty="0">
                <a:latin typeface="+mj-lt"/>
              </a:rPr>
              <a:t>and </a:t>
            </a:r>
            <a:r>
              <a:rPr lang="en-GB" b="0" i="1" dirty="0" err="1">
                <a:latin typeface="+mj-lt"/>
              </a:rPr>
              <a:t>LoadBalancer</a:t>
            </a:r>
            <a:r>
              <a:rPr lang="en-GB" b="0" dirty="0">
                <a:latin typeface="+mj-lt"/>
              </a:rPr>
              <a:t> service, it routes traffic to internal </a:t>
            </a:r>
            <a:r>
              <a:rPr lang="en-GB" b="0" i="1" dirty="0" err="1">
                <a:latin typeface="+mj-lt"/>
              </a:rPr>
              <a:t>ClusterIP</a:t>
            </a:r>
            <a:r>
              <a:rPr lang="en-GB" b="0" dirty="0">
                <a:latin typeface="+mj-lt"/>
              </a:rPr>
              <a:t> services</a:t>
            </a:r>
          </a:p>
          <a:p>
            <a:r>
              <a:rPr lang="en-GB" b="0" dirty="0">
                <a:latin typeface="+mj-lt"/>
              </a:rPr>
              <a:t>Various controllers exist, NGINX is commonly used</a:t>
            </a:r>
          </a:p>
        </p:txBody>
      </p:sp>
      <p:pic>
        <p:nvPicPr>
          <p:cNvPr id="8" name="Graphic 7">
            <a:extLst>
              <a:ext uri="{FF2B5EF4-FFF2-40B4-BE49-F238E27FC236}">
                <a16:creationId xmlns:a16="http://schemas.microsoft.com/office/drawing/2014/main" id="{DA5E1FF2-4323-43C9-84B3-BD47BA4B97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76132" y="2143834"/>
            <a:ext cx="854056" cy="828936"/>
          </a:xfrm>
          <a:prstGeom prst="rect">
            <a:avLst/>
          </a:prstGeom>
        </p:spPr>
      </p:pic>
      <p:grpSp>
        <p:nvGrpSpPr>
          <p:cNvPr id="21" name="Group 20">
            <a:extLst>
              <a:ext uri="{FF2B5EF4-FFF2-40B4-BE49-F238E27FC236}">
                <a16:creationId xmlns:a16="http://schemas.microsoft.com/office/drawing/2014/main" id="{C62C495A-11AC-4A90-94CA-61DD1DB1068F}"/>
              </a:ext>
            </a:extLst>
          </p:cNvPr>
          <p:cNvGrpSpPr/>
          <p:nvPr/>
        </p:nvGrpSpPr>
        <p:grpSpPr>
          <a:xfrm>
            <a:off x="9166181" y="4597841"/>
            <a:ext cx="1049478" cy="392052"/>
            <a:chOff x="9175177" y="3560618"/>
            <a:chExt cx="1049478" cy="392052"/>
          </a:xfrm>
          <a:solidFill>
            <a:schemeClr val="bg1">
              <a:lumMod val="90000"/>
            </a:schemeClr>
          </a:solidFill>
        </p:grpSpPr>
        <p:sp>
          <p:nvSpPr>
            <p:cNvPr id="22" name="Rectangle: Rounded Corners 21">
              <a:extLst>
                <a:ext uri="{FF2B5EF4-FFF2-40B4-BE49-F238E27FC236}">
                  <a16:creationId xmlns:a16="http://schemas.microsoft.com/office/drawing/2014/main" id="{A5C6F5FD-B6A6-4D54-84D8-21AB126430CF}"/>
                </a:ext>
              </a:extLst>
            </p:cNvPr>
            <p:cNvSpPr/>
            <p:nvPr/>
          </p:nvSpPr>
          <p:spPr>
            <a:xfrm>
              <a:off x="9175177" y="3560618"/>
              <a:ext cx="1049478" cy="392052"/>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pod</a:t>
              </a:r>
            </a:p>
          </p:txBody>
        </p:sp>
        <p:sp>
          <p:nvSpPr>
            <p:cNvPr id="24" name="3D" title="Icon of a 3D box with square points on each corner">
              <a:extLst>
                <a:ext uri="{FF2B5EF4-FFF2-40B4-BE49-F238E27FC236}">
                  <a16:creationId xmlns:a16="http://schemas.microsoft.com/office/drawing/2014/main" id="{3336D497-911D-4638-941A-A850ACB32ED7}"/>
                </a:ext>
              </a:extLst>
            </p:cNvPr>
            <p:cNvSpPr>
              <a:spLocks noChangeAspect="1" noEditPoints="1"/>
            </p:cNvSpPr>
            <p:nvPr/>
          </p:nvSpPr>
          <p:spPr bwMode="auto">
            <a:xfrm>
              <a:off x="9316283" y="361039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grpSp>
        <p:nvGrpSpPr>
          <p:cNvPr id="25" name="Group 24">
            <a:extLst>
              <a:ext uri="{FF2B5EF4-FFF2-40B4-BE49-F238E27FC236}">
                <a16:creationId xmlns:a16="http://schemas.microsoft.com/office/drawing/2014/main" id="{36672D21-4E0B-4EA9-BBF1-321080E85D98}"/>
              </a:ext>
            </a:extLst>
          </p:cNvPr>
          <p:cNvGrpSpPr/>
          <p:nvPr/>
        </p:nvGrpSpPr>
        <p:grpSpPr>
          <a:xfrm>
            <a:off x="10685322" y="4597841"/>
            <a:ext cx="1049478" cy="392052"/>
            <a:chOff x="9175177" y="3560618"/>
            <a:chExt cx="1049478" cy="392052"/>
          </a:xfrm>
          <a:solidFill>
            <a:schemeClr val="bg1">
              <a:lumMod val="90000"/>
            </a:schemeClr>
          </a:solidFill>
        </p:grpSpPr>
        <p:sp>
          <p:nvSpPr>
            <p:cNvPr id="26" name="Rectangle: Rounded Corners 25">
              <a:extLst>
                <a:ext uri="{FF2B5EF4-FFF2-40B4-BE49-F238E27FC236}">
                  <a16:creationId xmlns:a16="http://schemas.microsoft.com/office/drawing/2014/main" id="{6EA88743-0D67-40F4-A987-782D0CB820E3}"/>
                </a:ext>
              </a:extLst>
            </p:cNvPr>
            <p:cNvSpPr/>
            <p:nvPr/>
          </p:nvSpPr>
          <p:spPr>
            <a:xfrm>
              <a:off x="9175177" y="3560618"/>
              <a:ext cx="1049478" cy="392052"/>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pod</a:t>
              </a:r>
            </a:p>
          </p:txBody>
        </p:sp>
        <p:sp>
          <p:nvSpPr>
            <p:cNvPr id="27" name="3D" title="Icon of a 3D box with square points on each corner">
              <a:extLst>
                <a:ext uri="{FF2B5EF4-FFF2-40B4-BE49-F238E27FC236}">
                  <a16:creationId xmlns:a16="http://schemas.microsoft.com/office/drawing/2014/main" id="{58BCCF99-4FA1-473C-9C47-A8BF5CF316FB}"/>
                </a:ext>
              </a:extLst>
            </p:cNvPr>
            <p:cNvSpPr>
              <a:spLocks noChangeAspect="1" noEditPoints="1"/>
            </p:cNvSpPr>
            <p:nvPr/>
          </p:nvSpPr>
          <p:spPr bwMode="auto">
            <a:xfrm>
              <a:off x="9316283" y="362309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10" name="Arrow: Down 9">
            <a:extLst>
              <a:ext uri="{FF2B5EF4-FFF2-40B4-BE49-F238E27FC236}">
                <a16:creationId xmlns:a16="http://schemas.microsoft.com/office/drawing/2014/main" id="{93301BD2-1BBC-4538-AD0D-59D8809F6359}"/>
              </a:ext>
            </a:extLst>
          </p:cNvPr>
          <p:cNvSpPr/>
          <p:nvPr/>
        </p:nvSpPr>
        <p:spPr>
          <a:xfrm>
            <a:off x="9509079" y="3554860"/>
            <a:ext cx="363682" cy="475922"/>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3411BD35-E6CB-49AF-8738-3A8A4DF188F4}"/>
              </a:ext>
            </a:extLst>
          </p:cNvPr>
          <p:cNvSpPr txBox="1"/>
          <p:nvPr/>
        </p:nvSpPr>
        <p:spPr>
          <a:xfrm>
            <a:off x="9254871" y="3180701"/>
            <a:ext cx="872098" cy="276999"/>
          </a:xfrm>
          <a:prstGeom prst="rect">
            <a:avLst/>
          </a:prstGeom>
        </p:spPr>
        <p:txBody>
          <a:bodyPr wrap="none" lIns="0" tIns="0" rIns="0" bIns="0" rtlCol="0" anchor="t" anchorCtr="0">
            <a:spAutoFit/>
          </a:bodyPr>
          <a:lstStyle/>
          <a:p>
            <a:r>
              <a:rPr lang="en-GB" dirty="0"/>
              <a:t>/site/live</a:t>
            </a:r>
          </a:p>
        </p:txBody>
      </p:sp>
      <p:sp>
        <p:nvSpPr>
          <p:cNvPr id="28" name="TextBox 27">
            <a:extLst>
              <a:ext uri="{FF2B5EF4-FFF2-40B4-BE49-F238E27FC236}">
                <a16:creationId xmlns:a16="http://schemas.microsoft.com/office/drawing/2014/main" id="{022E1DF8-50FE-4656-816B-E44FA67153A9}"/>
              </a:ext>
            </a:extLst>
          </p:cNvPr>
          <p:cNvSpPr txBox="1"/>
          <p:nvPr/>
        </p:nvSpPr>
        <p:spPr>
          <a:xfrm>
            <a:off x="10758206" y="3180701"/>
            <a:ext cx="903709" cy="276999"/>
          </a:xfrm>
          <a:prstGeom prst="rect">
            <a:avLst/>
          </a:prstGeom>
        </p:spPr>
        <p:txBody>
          <a:bodyPr wrap="none" lIns="0" tIns="0" rIns="0" bIns="0" rtlCol="0" anchor="t" anchorCtr="0">
            <a:spAutoFit/>
          </a:bodyPr>
          <a:lstStyle/>
          <a:p>
            <a:r>
              <a:rPr lang="en-GB" dirty="0"/>
              <a:t>/site/test</a:t>
            </a:r>
          </a:p>
        </p:txBody>
      </p:sp>
      <p:sp>
        <p:nvSpPr>
          <p:cNvPr id="29" name="Arrow: Down 28">
            <a:extLst>
              <a:ext uri="{FF2B5EF4-FFF2-40B4-BE49-F238E27FC236}">
                <a16:creationId xmlns:a16="http://schemas.microsoft.com/office/drawing/2014/main" id="{1E3C72C7-9033-434A-B20E-5089E58F532E}"/>
              </a:ext>
            </a:extLst>
          </p:cNvPr>
          <p:cNvSpPr/>
          <p:nvPr/>
        </p:nvSpPr>
        <p:spPr>
          <a:xfrm>
            <a:off x="11029856" y="3554860"/>
            <a:ext cx="363682" cy="475922"/>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0" name="TextBox 29">
            <a:extLst>
              <a:ext uri="{FF2B5EF4-FFF2-40B4-BE49-F238E27FC236}">
                <a16:creationId xmlns:a16="http://schemas.microsoft.com/office/drawing/2014/main" id="{5A22AA16-5A45-48E8-A3D6-7A854E043989}"/>
              </a:ext>
            </a:extLst>
          </p:cNvPr>
          <p:cNvSpPr txBox="1"/>
          <p:nvPr/>
        </p:nvSpPr>
        <p:spPr>
          <a:xfrm>
            <a:off x="9162420" y="2007385"/>
            <a:ext cx="804516" cy="307777"/>
          </a:xfrm>
          <a:prstGeom prst="rect">
            <a:avLst/>
          </a:prstGeom>
        </p:spPr>
        <p:txBody>
          <a:bodyPr wrap="none" lIns="0" tIns="0" rIns="0" bIns="0" rtlCol="0" anchor="t" anchorCtr="0">
            <a:spAutoFit/>
          </a:bodyPr>
          <a:lstStyle/>
          <a:p>
            <a:r>
              <a:rPr lang="en-GB" sz="2000" dirty="0"/>
              <a:t>Ingress</a:t>
            </a:r>
          </a:p>
        </p:txBody>
      </p:sp>
      <p:sp>
        <p:nvSpPr>
          <p:cNvPr id="31" name="globe_2" title="Icon of a sphere made of lines">
            <a:extLst>
              <a:ext uri="{FF2B5EF4-FFF2-40B4-BE49-F238E27FC236}">
                <a16:creationId xmlns:a16="http://schemas.microsoft.com/office/drawing/2014/main" id="{A433A916-7560-4C31-8762-0DE60E4E5E01}"/>
              </a:ext>
            </a:extLst>
          </p:cNvPr>
          <p:cNvSpPr>
            <a:spLocks noChangeAspect="1" noEditPoints="1"/>
          </p:cNvSpPr>
          <p:nvPr/>
        </p:nvSpPr>
        <p:spPr bwMode="auto">
          <a:xfrm>
            <a:off x="9475482" y="4093254"/>
            <a:ext cx="430876" cy="430876"/>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2" name="globe_2" title="Icon of a sphere made of lines">
            <a:extLst>
              <a:ext uri="{FF2B5EF4-FFF2-40B4-BE49-F238E27FC236}">
                <a16:creationId xmlns:a16="http://schemas.microsoft.com/office/drawing/2014/main" id="{FC5F3905-5676-4285-86F7-09231D209DC3}"/>
              </a:ext>
            </a:extLst>
          </p:cNvPr>
          <p:cNvSpPr>
            <a:spLocks noChangeAspect="1" noEditPoints="1"/>
          </p:cNvSpPr>
          <p:nvPr/>
        </p:nvSpPr>
        <p:spPr bwMode="auto">
          <a:xfrm>
            <a:off x="10994623" y="4093254"/>
            <a:ext cx="430876" cy="430876"/>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 name="globe_2" title="Icon of a sphere made of lines">
            <a:extLst>
              <a:ext uri="{FF2B5EF4-FFF2-40B4-BE49-F238E27FC236}">
                <a16:creationId xmlns:a16="http://schemas.microsoft.com/office/drawing/2014/main" id="{B1EB63B2-0EEF-49B5-89D8-7ACF7F2FB6FB}"/>
              </a:ext>
            </a:extLst>
          </p:cNvPr>
          <p:cNvSpPr>
            <a:spLocks noChangeAspect="1" noEditPoints="1"/>
          </p:cNvSpPr>
          <p:nvPr/>
        </p:nvSpPr>
        <p:spPr bwMode="auto">
          <a:xfrm>
            <a:off x="10081785" y="949199"/>
            <a:ext cx="642750" cy="64275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9" name="Arrow: Right 18">
            <a:extLst>
              <a:ext uri="{FF2B5EF4-FFF2-40B4-BE49-F238E27FC236}">
                <a16:creationId xmlns:a16="http://schemas.microsoft.com/office/drawing/2014/main" id="{9861ACAA-96EE-40C2-BABC-AC96C25401E3}"/>
              </a:ext>
            </a:extLst>
          </p:cNvPr>
          <p:cNvSpPr/>
          <p:nvPr/>
        </p:nvSpPr>
        <p:spPr>
          <a:xfrm rot="5400000">
            <a:off x="10241666" y="1520188"/>
            <a:ext cx="325582" cy="6165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Arrow: Down 6">
            <a:extLst>
              <a:ext uri="{FF2B5EF4-FFF2-40B4-BE49-F238E27FC236}">
                <a16:creationId xmlns:a16="http://schemas.microsoft.com/office/drawing/2014/main" id="{707F2F11-AFBB-429A-8CD4-1CE807029822}"/>
              </a:ext>
            </a:extLst>
          </p:cNvPr>
          <p:cNvSpPr/>
          <p:nvPr/>
        </p:nvSpPr>
        <p:spPr>
          <a:xfrm rot="2637109">
            <a:off x="9742366" y="2898082"/>
            <a:ext cx="312420" cy="274320"/>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3" name="Arrow: Down 32">
            <a:extLst>
              <a:ext uri="{FF2B5EF4-FFF2-40B4-BE49-F238E27FC236}">
                <a16:creationId xmlns:a16="http://schemas.microsoft.com/office/drawing/2014/main" id="{26B981CC-74FE-4931-B97E-98EEABE419EC}"/>
              </a:ext>
            </a:extLst>
          </p:cNvPr>
          <p:cNvSpPr/>
          <p:nvPr/>
        </p:nvSpPr>
        <p:spPr>
          <a:xfrm rot="18961249">
            <a:off x="10788911" y="2898081"/>
            <a:ext cx="312420" cy="274320"/>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31956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28" grpId="0"/>
      <p:bldP spid="29" grpId="0" animBg="1"/>
      <p:bldP spid="30" grpId="0"/>
      <p:bldP spid="15" grpId="0" animBg="1"/>
      <p:bldP spid="19" grpId="0" animBg="1"/>
      <p:bldP spid="7" grpId="0" animBg="1"/>
      <p:bldP spid="3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7601388" cy="669332"/>
          </a:xfrm>
        </p:spPr>
        <p:txBody>
          <a:bodyPr>
            <a:normAutofit/>
          </a:bodyPr>
          <a:lstStyle/>
          <a:p>
            <a:r>
              <a:rPr lang="en-GB" dirty="0">
                <a:solidFill>
                  <a:srgbClr val="0078D7"/>
                </a:solidFill>
              </a:rPr>
              <a:t>Optional Addon – Auto configuration of public DNS </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Commonly used with an Ingress for host based external routing</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a:xfrm>
            <a:off x="457200" y="457201"/>
            <a:ext cx="7217596" cy="594359"/>
          </a:xfrm>
        </p:spPr>
        <p:txBody>
          <a:bodyPr>
            <a:normAutofit fontScale="90000"/>
          </a:bodyPr>
          <a:lstStyle/>
          <a:p>
            <a:r>
              <a:rPr lang="en-GB" dirty="0"/>
              <a:t>External DNS</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1" y="1644692"/>
            <a:ext cx="8568013" cy="3764282"/>
          </a:xfrm>
        </p:spPr>
        <p:txBody>
          <a:bodyPr/>
          <a:lstStyle/>
          <a:p>
            <a:r>
              <a:rPr lang="en-GB" b="0" dirty="0">
                <a:latin typeface="+mj-lt"/>
              </a:rPr>
              <a:t>Allows for </a:t>
            </a:r>
            <a:r>
              <a:rPr lang="en-GB" dirty="0">
                <a:latin typeface="+mj-lt"/>
              </a:rPr>
              <a:t>dynamic configuration </a:t>
            </a:r>
            <a:r>
              <a:rPr lang="en-GB" b="0" dirty="0">
                <a:latin typeface="+mj-lt"/>
              </a:rPr>
              <a:t>of DNS records</a:t>
            </a:r>
          </a:p>
          <a:p>
            <a:r>
              <a:rPr lang="en-GB" b="0" dirty="0">
                <a:latin typeface="+mj-lt"/>
              </a:rPr>
              <a:t>Seamlessly keep </a:t>
            </a:r>
            <a:r>
              <a:rPr lang="en-GB" dirty="0">
                <a:latin typeface="+mj-lt"/>
              </a:rPr>
              <a:t>public DNS </a:t>
            </a:r>
            <a:r>
              <a:rPr lang="en-GB" b="0" dirty="0">
                <a:latin typeface="+mj-lt"/>
              </a:rPr>
              <a:t>in sync with your Ingress </a:t>
            </a:r>
            <a:br>
              <a:rPr lang="en-GB" b="0" dirty="0">
                <a:latin typeface="+mj-lt"/>
              </a:rPr>
            </a:br>
            <a:r>
              <a:rPr lang="en-GB" b="0" dirty="0">
                <a:latin typeface="+mj-lt"/>
              </a:rPr>
              <a:t>and external services</a:t>
            </a:r>
          </a:p>
          <a:p>
            <a:r>
              <a:rPr lang="en-GB" b="0" dirty="0">
                <a:latin typeface="+mj-lt"/>
              </a:rPr>
              <a:t>Supports Azure DNS, AWS, </a:t>
            </a:r>
            <a:r>
              <a:rPr lang="en-GB" b="0" dirty="0" err="1">
                <a:latin typeface="+mj-lt"/>
              </a:rPr>
              <a:t>CloudFlare</a:t>
            </a:r>
            <a:r>
              <a:rPr lang="en-GB" b="0" dirty="0">
                <a:latin typeface="+mj-lt"/>
              </a:rPr>
              <a:t>, Google DNS etc</a:t>
            </a:r>
          </a:p>
          <a:p>
            <a:r>
              <a:rPr lang="en-GB" b="0" dirty="0">
                <a:latin typeface="+mj-lt"/>
              </a:rPr>
              <a:t>Incubation project: </a:t>
            </a:r>
            <a:br>
              <a:rPr lang="en-GB" b="0" dirty="0">
                <a:latin typeface="+mj-lt"/>
              </a:rPr>
            </a:br>
            <a:r>
              <a:rPr lang="en-GB" b="0" dirty="0">
                <a:latin typeface="+mj-lt"/>
              </a:rPr>
              <a:t>github.com/</a:t>
            </a:r>
            <a:r>
              <a:rPr lang="en-GB" b="0" dirty="0" err="1">
                <a:latin typeface="+mj-lt"/>
              </a:rPr>
              <a:t>kubernetes</a:t>
            </a:r>
            <a:r>
              <a:rPr lang="en-GB" b="0" dirty="0">
                <a:latin typeface="+mj-lt"/>
              </a:rPr>
              <a:t>-incubator/external-</a:t>
            </a:r>
            <a:r>
              <a:rPr lang="en-GB" b="0" dirty="0" err="1">
                <a:latin typeface="+mj-lt"/>
              </a:rPr>
              <a:t>dns</a:t>
            </a:r>
            <a:r>
              <a:rPr lang="en-GB" b="0" dirty="0">
                <a:latin typeface="+mj-lt"/>
              </a:rPr>
              <a:t> </a:t>
            </a:r>
          </a:p>
        </p:txBody>
      </p:sp>
      <p:pic>
        <p:nvPicPr>
          <p:cNvPr id="3" name="Graphic 2">
            <a:extLst>
              <a:ext uri="{FF2B5EF4-FFF2-40B4-BE49-F238E27FC236}">
                <a16:creationId xmlns:a16="http://schemas.microsoft.com/office/drawing/2014/main" id="{7E6E8324-2818-4EB6-BCCB-17D4C8DC59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24949" y="1076664"/>
            <a:ext cx="685800" cy="685800"/>
          </a:xfrm>
          <a:prstGeom prst="rect">
            <a:avLst/>
          </a:prstGeom>
        </p:spPr>
      </p:pic>
      <p:sp>
        <p:nvSpPr>
          <p:cNvPr id="33" name="Rectangle: Rounded Corners 32">
            <a:extLst>
              <a:ext uri="{FF2B5EF4-FFF2-40B4-BE49-F238E27FC236}">
                <a16:creationId xmlns:a16="http://schemas.microsoft.com/office/drawing/2014/main" id="{231510C8-1B18-45DF-83DC-BA49FD09947C}"/>
              </a:ext>
            </a:extLst>
          </p:cNvPr>
          <p:cNvSpPr/>
          <p:nvPr/>
        </p:nvSpPr>
        <p:spPr>
          <a:xfrm>
            <a:off x="8927430" y="2797497"/>
            <a:ext cx="2807370" cy="2213233"/>
          </a:xfrm>
          <a:prstGeom prst="roundRect">
            <a:avLst>
              <a:gd name="adj" fmla="val 1210"/>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endParaRPr lang="en-GB" sz="2000" b="1" dirty="0">
              <a:solidFill>
                <a:srgbClr val="0078D7"/>
              </a:solidFill>
            </a:endParaRPr>
          </a:p>
        </p:txBody>
      </p:sp>
      <p:sp>
        <p:nvSpPr>
          <p:cNvPr id="7" name="Arrow: Up 6">
            <a:extLst>
              <a:ext uri="{FF2B5EF4-FFF2-40B4-BE49-F238E27FC236}">
                <a16:creationId xmlns:a16="http://schemas.microsoft.com/office/drawing/2014/main" id="{516DBE83-EEC9-497D-B3B0-BD26AFBE2C48}"/>
              </a:ext>
            </a:extLst>
          </p:cNvPr>
          <p:cNvSpPr/>
          <p:nvPr/>
        </p:nvSpPr>
        <p:spPr>
          <a:xfrm>
            <a:off x="9291637" y="2019030"/>
            <a:ext cx="352425" cy="1143270"/>
          </a:xfrm>
          <a:prstGeom prst="up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4" name="Group 33">
            <a:extLst>
              <a:ext uri="{FF2B5EF4-FFF2-40B4-BE49-F238E27FC236}">
                <a16:creationId xmlns:a16="http://schemas.microsoft.com/office/drawing/2014/main" id="{2C071372-2BB7-4363-AF86-150B0B898DC7}"/>
              </a:ext>
            </a:extLst>
          </p:cNvPr>
          <p:cNvGrpSpPr/>
          <p:nvPr/>
        </p:nvGrpSpPr>
        <p:grpSpPr>
          <a:xfrm>
            <a:off x="9041115" y="3307765"/>
            <a:ext cx="1474485" cy="687886"/>
            <a:chOff x="9175176" y="3560618"/>
            <a:chExt cx="1474485" cy="687886"/>
          </a:xfrm>
          <a:solidFill>
            <a:schemeClr val="bg1">
              <a:lumMod val="90000"/>
            </a:schemeClr>
          </a:solidFill>
        </p:grpSpPr>
        <p:sp>
          <p:nvSpPr>
            <p:cNvPr id="35" name="Rectangle: Rounded Corners 34">
              <a:extLst>
                <a:ext uri="{FF2B5EF4-FFF2-40B4-BE49-F238E27FC236}">
                  <a16:creationId xmlns:a16="http://schemas.microsoft.com/office/drawing/2014/main" id="{254B2DE3-E3C3-40B9-8D1A-930593CF3877}"/>
                </a:ext>
              </a:extLst>
            </p:cNvPr>
            <p:cNvSpPr/>
            <p:nvPr/>
          </p:nvSpPr>
          <p:spPr>
            <a:xfrm>
              <a:off x="9175176" y="3560618"/>
              <a:ext cx="1474485" cy="687886"/>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external</a:t>
              </a:r>
              <a:br>
                <a:rPr lang="en-GB" dirty="0">
                  <a:solidFill>
                    <a:srgbClr val="0078D7"/>
                  </a:solidFill>
                </a:rPr>
              </a:br>
              <a:r>
                <a:rPr lang="en-GB" dirty="0" err="1">
                  <a:solidFill>
                    <a:srgbClr val="0078D7"/>
                  </a:solidFill>
                </a:rPr>
                <a:t>dns</a:t>
              </a:r>
              <a:endParaRPr lang="en-GB" dirty="0">
                <a:solidFill>
                  <a:srgbClr val="0078D7"/>
                </a:solidFill>
              </a:endParaRPr>
            </a:p>
          </p:txBody>
        </p:sp>
        <p:sp>
          <p:nvSpPr>
            <p:cNvPr id="36" name="3D" title="Icon of a 3D box with square points on each corner">
              <a:extLst>
                <a:ext uri="{FF2B5EF4-FFF2-40B4-BE49-F238E27FC236}">
                  <a16:creationId xmlns:a16="http://schemas.microsoft.com/office/drawing/2014/main" id="{7E292E37-C118-472F-A5C3-D16EC7CD4806}"/>
                </a:ext>
              </a:extLst>
            </p:cNvPr>
            <p:cNvSpPr>
              <a:spLocks noChangeAspect="1" noEditPoints="1"/>
            </p:cNvSpPr>
            <p:nvPr/>
          </p:nvSpPr>
          <p:spPr bwMode="auto">
            <a:xfrm>
              <a:off x="9268657" y="3696115"/>
              <a:ext cx="352303" cy="376714"/>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9" name="TextBox 8">
            <a:extLst>
              <a:ext uri="{FF2B5EF4-FFF2-40B4-BE49-F238E27FC236}">
                <a16:creationId xmlns:a16="http://schemas.microsoft.com/office/drawing/2014/main" id="{DE2F9C8E-0EDE-48FC-83C1-FB672B8F428E}"/>
              </a:ext>
            </a:extLst>
          </p:cNvPr>
          <p:cNvSpPr txBox="1"/>
          <p:nvPr/>
        </p:nvSpPr>
        <p:spPr>
          <a:xfrm>
            <a:off x="8927430" y="457510"/>
            <a:ext cx="2938690" cy="553998"/>
          </a:xfrm>
          <a:prstGeom prst="rect">
            <a:avLst/>
          </a:prstGeom>
        </p:spPr>
        <p:txBody>
          <a:bodyPr wrap="none" lIns="0" tIns="0" rIns="0" bIns="0" rtlCol="0" anchor="t" anchorCtr="0">
            <a:spAutoFit/>
          </a:bodyPr>
          <a:lstStyle/>
          <a:p>
            <a:r>
              <a:rPr lang="en-GB" dirty="0"/>
              <a:t>A record:  </a:t>
            </a:r>
            <a:r>
              <a:rPr lang="en-GB" dirty="0">
                <a:latin typeface="Consolas" panose="020B0609020204030204" pitchFamily="49" charset="0"/>
              </a:rPr>
              <a:t>foo.example.com</a:t>
            </a:r>
          </a:p>
          <a:p>
            <a:r>
              <a:rPr lang="en-GB" dirty="0"/>
              <a:t>IP:             </a:t>
            </a:r>
            <a:r>
              <a:rPr lang="en-GB" dirty="0">
                <a:latin typeface="Consolas" panose="020B0609020204030204" pitchFamily="49" charset="0"/>
              </a:rPr>
              <a:t>52.55.80.100</a:t>
            </a:r>
          </a:p>
        </p:txBody>
      </p:sp>
      <p:grpSp>
        <p:nvGrpSpPr>
          <p:cNvPr id="37" name="Group 36">
            <a:extLst>
              <a:ext uri="{FF2B5EF4-FFF2-40B4-BE49-F238E27FC236}">
                <a16:creationId xmlns:a16="http://schemas.microsoft.com/office/drawing/2014/main" id="{78B0C3F6-A2D1-445A-A604-5D8CEE1E6507}"/>
              </a:ext>
            </a:extLst>
          </p:cNvPr>
          <p:cNvGrpSpPr/>
          <p:nvPr/>
        </p:nvGrpSpPr>
        <p:grpSpPr>
          <a:xfrm>
            <a:off x="10585022" y="4306111"/>
            <a:ext cx="975153" cy="407676"/>
            <a:chOff x="9175176" y="3840828"/>
            <a:chExt cx="975153" cy="407676"/>
          </a:xfrm>
          <a:solidFill>
            <a:schemeClr val="bg1">
              <a:lumMod val="90000"/>
            </a:schemeClr>
          </a:solidFill>
        </p:grpSpPr>
        <p:sp>
          <p:nvSpPr>
            <p:cNvPr id="38" name="Rectangle: Rounded Corners 37">
              <a:extLst>
                <a:ext uri="{FF2B5EF4-FFF2-40B4-BE49-F238E27FC236}">
                  <a16:creationId xmlns:a16="http://schemas.microsoft.com/office/drawing/2014/main" id="{320B4706-06AA-4DCE-B2D5-4CFA0021FD31}"/>
                </a:ext>
              </a:extLst>
            </p:cNvPr>
            <p:cNvSpPr/>
            <p:nvPr/>
          </p:nvSpPr>
          <p:spPr>
            <a:xfrm>
              <a:off x="9175176" y="3840828"/>
              <a:ext cx="975153" cy="407676"/>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     foo</a:t>
              </a:r>
            </a:p>
          </p:txBody>
        </p:sp>
        <p:sp>
          <p:nvSpPr>
            <p:cNvPr id="39" name="3D" title="Icon of a 3D box with square points on each corner">
              <a:extLst>
                <a:ext uri="{FF2B5EF4-FFF2-40B4-BE49-F238E27FC236}">
                  <a16:creationId xmlns:a16="http://schemas.microsoft.com/office/drawing/2014/main" id="{4CBE74CF-D7C6-4A56-B1AE-9497AEED2A70}"/>
                </a:ext>
              </a:extLst>
            </p:cNvPr>
            <p:cNvSpPr>
              <a:spLocks noChangeAspect="1" noEditPoints="1"/>
            </p:cNvSpPr>
            <p:nvPr/>
          </p:nvSpPr>
          <p:spPr bwMode="auto">
            <a:xfrm>
              <a:off x="9278183" y="389614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sp>
        <p:nvSpPr>
          <p:cNvPr id="40" name="globe_2" title="Icon of a sphere made of lines">
            <a:extLst>
              <a:ext uri="{FF2B5EF4-FFF2-40B4-BE49-F238E27FC236}">
                <a16:creationId xmlns:a16="http://schemas.microsoft.com/office/drawing/2014/main" id="{14A69F21-697A-4AB3-9504-A5B7158CC34C}"/>
              </a:ext>
            </a:extLst>
          </p:cNvPr>
          <p:cNvSpPr>
            <a:spLocks noChangeAspect="1" noEditPoints="1"/>
          </p:cNvSpPr>
          <p:nvPr/>
        </p:nvSpPr>
        <p:spPr bwMode="auto">
          <a:xfrm>
            <a:off x="10791977" y="2333597"/>
            <a:ext cx="561243" cy="561243"/>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 name="TextBox 11">
            <a:extLst>
              <a:ext uri="{FF2B5EF4-FFF2-40B4-BE49-F238E27FC236}">
                <a16:creationId xmlns:a16="http://schemas.microsoft.com/office/drawing/2014/main" id="{339E283C-3EAB-491C-BCEC-7921E8CC2810}"/>
              </a:ext>
            </a:extLst>
          </p:cNvPr>
          <p:cNvSpPr txBox="1"/>
          <p:nvPr/>
        </p:nvSpPr>
        <p:spPr>
          <a:xfrm>
            <a:off x="10901878" y="2885301"/>
            <a:ext cx="341440" cy="276999"/>
          </a:xfrm>
          <a:prstGeom prst="rect">
            <a:avLst/>
          </a:prstGeom>
        </p:spPr>
        <p:txBody>
          <a:bodyPr wrap="none" lIns="0" tIns="0" rIns="0" bIns="0" rtlCol="0" anchor="t" anchorCtr="0">
            <a:spAutoFit/>
          </a:bodyPr>
          <a:lstStyle/>
          <a:p>
            <a:r>
              <a:rPr lang="en-GB" dirty="0"/>
              <a:t>foo</a:t>
            </a:r>
          </a:p>
        </p:txBody>
      </p:sp>
      <p:cxnSp>
        <p:nvCxnSpPr>
          <p:cNvPr id="16" name="Straight Arrow Connector 15">
            <a:extLst>
              <a:ext uri="{FF2B5EF4-FFF2-40B4-BE49-F238E27FC236}">
                <a16:creationId xmlns:a16="http://schemas.microsoft.com/office/drawing/2014/main" id="{BA91901A-B1A6-4C27-A599-57089D2C3341}"/>
              </a:ext>
            </a:extLst>
          </p:cNvPr>
          <p:cNvCxnSpPr>
            <a:stCxn id="12" idx="2"/>
            <a:endCxn id="38" idx="0"/>
          </p:cNvCxnSpPr>
          <p:nvPr/>
        </p:nvCxnSpPr>
        <p:spPr>
          <a:xfrm>
            <a:off x="11072598" y="3162300"/>
            <a:ext cx="1" cy="1143811"/>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E05DC08-9BA4-4A47-BA51-98577DB5027B}"/>
              </a:ext>
            </a:extLst>
          </p:cNvPr>
          <p:cNvSpPr/>
          <p:nvPr/>
        </p:nvSpPr>
        <p:spPr>
          <a:xfrm>
            <a:off x="10585022" y="2036396"/>
            <a:ext cx="1035861" cy="276999"/>
          </a:xfrm>
          <a:prstGeom prst="rect">
            <a:avLst/>
          </a:prstGeom>
        </p:spPr>
        <p:txBody>
          <a:bodyPr wrap="none">
            <a:spAutoFit/>
          </a:bodyPr>
          <a:lstStyle/>
          <a:p>
            <a:r>
              <a:rPr lang="en-GB" sz="1200" dirty="0"/>
              <a:t>52.55.80.100</a:t>
            </a:r>
          </a:p>
        </p:txBody>
      </p:sp>
      <p:sp>
        <p:nvSpPr>
          <p:cNvPr id="20" name="Arrow: Left 19">
            <a:extLst>
              <a:ext uri="{FF2B5EF4-FFF2-40B4-BE49-F238E27FC236}">
                <a16:creationId xmlns:a16="http://schemas.microsoft.com/office/drawing/2014/main" id="{A9E7D2CC-D955-450E-A48C-97F6640C21E3}"/>
              </a:ext>
            </a:extLst>
          </p:cNvPr>
          <p:cNvSpPr/>
          <p:nvPr/>
        </p:nvSpPr>
        <p:spPr>
          <a:xfrm>
            <a:off x="10585022" y="3487697"/>
            <a:ext cx="382733" cy="390976"/>
          </a:xfrm>
          <a:prstGeom prst="leftArrow">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D88B94DF-A740-4419-BDF7-F69436C5FCF1}"/>
              </a:ext>
            </a:extLst>
          </p:cNvPr>
          <p:cNvSpPr txBox="1"/>
          <p:nvPr/>
        </p:nvSpPr>
        <p:spPr>
          <a:xfrm>
            <a:off x="8814439" y="1740719"/>
            <a:ext cx="1344920" cy="276999"/>
          </a:xfrm>
          <a:prstGeom prst="rect">
            <a:avLst/>
          </a:prstGeom>
        </p:spPr>
        <p:txBody>
          <a:bodyPr wrap="none" lIns="0" tIns="0" rIns="0" bIns="0" rtlCol="0" anchor="t" anchorCtr="0">
            <a:spAutoFit/>
          </a:bodyPr>
          <a:lstStyle/>
          <a:p>
            <a:r>
              <a:rPr lang="en-GB" dirty="0"/>
              <a:t>example.com</a:t>
            </a:r>
          </a:p>
        </p:txBody>
      </p:sp>
      <p:sp>
        <p:nvSpPr>
          <p:cNvPr id="42" name="Arrow: Left 41">
            <a:extLst>
              <a:ext uri="{FF2B5EF4-FFF2-40B4-BE49-F238E27FC236}">
                <a16:creationId xmlns:a16="http://schemas.microsoft.com/office/drawing/2014/main" id="{EC3532D4-C50C-42E6-8BD0-343A4B39F306}"/>
              </a:ext>
            </a:extLst>
          </p:cNvPr>
          <p:cNvSpPr/>
          <p:nvPr/>
        </p:nvSpPr>
        <p:spPr>
          <a:xfrm rot="16200000">
            <a:off x="10651830" y="1352094"/>
            <a:ext cx="841537" cy="390976"/>
          </a:xfrm>
          <a:prstGeom prst="leftArrow">
            <a:avLst/>
          </a:prstGeom>
          <a:solidFill>
            <a:schemeClr val="bg2">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31211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par>
                                <p:cTn id="19" presetID="10"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20" grpId="0" animBg="1"/>
      <p:bldP spid="41" grpId="0"/>
      <p:bldP spid="4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7601388" cy="669332"/>
          </a:xfrm>
        </p:spPr>
        <p:txBody>
          <a:bodyPr>
            <a:normAutofit/>
          </a:bodyPr>
          <a:lstStyle/>
          <a:p>
            <a:r>
              <a:rPr lang="en-GB" dirty="0">
                <a:solidFill>
                  <a:srgbClr val="0078D7"/>
                </a:solidFill>
              </a:rPr>
              <a:t>Optional Addon – Automate issuing of TLS certs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Issue TLS certs for HTTPS access to services &amp; Ingress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a:xfrm>
            <a:off x="457200" y="457201"/>
            <a:ext cx="6537960" cy="594359"/>
          </a:xfrm>
        </p:spPr>
        <p:txBody>
          <a:bodyPr>
            <a:normAutofit fontScale="90000"/>
          </a:bodyPr>
          <a:lstStyle/>
          <a:p>
            <a:r>
              <a:rPr lang="en-GB" dirty="0"/>
              <a:t>Cert Manager</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1" y="1644692"/>
            <a:ext cx="8568013" cy="3764282"/>
          </a:xfrm>
        </p:spPr>
        <p:txBody>
          <a:bodyPr/>
          <a:lstStyle/>
          <a:p>
            <a:r>
              <a:rPr lang="en-GB" b="0" dirty="0">
                <a:latin typeface="+mj-lt"/>
              </a:rPr>
              <a:t>Ensures </a:t>
            </a:r>
            <a:r>
              <a:rPr lang="en-GB" dirty="0">
                <a:latin typeface="+mj-lt"/>
              </a:rPr>
              <a:t>certificates are valid </a:t>
            </a:r>
            <a:r>
              <a:rPr lang="en-GB" b="0" dirty="0">
                <a:latin typeface="+mj-lt"/>
              </a:rPr>
              <a:t>and up to date</a:t>
            </a:r>
          </a:p>
          <a:p>
            <a:r>
              <a:rPr lang="en-GB" b="0" dirty="0">
                <a:latin typeface="+mj-lt"/>
              </a:rPr>
              <a:t>Tightly coupled to </a:t>
            </a:r>
            <a:r>
              <a:rPr lang="en-GB" b="0" i="1" dirty="0">
                <a:latin typeface="+mj-lt"/>
              </a:rPr>
              <a:t>Ingress</a:t>
            </a:r>
            <a:r>
              <a:rPr lang="en-GB" b="0" dirty="0">
                <a:latin typeface="+mj-lt"/>
              </a:rPr>
              <a:t>, e.g. host rules</a:t>
            </a:r>
          </a:p>
          <a:p>
            <a:r>
              <a:rPr lang="en-GB" dirty="0">
                <a:latin typeface="+mj-lt"/>
              </a:rPr>
              <a:t>Renew</a:t>
            </a:r>
            <a:r>
              <a:rPr lang="en-GB" b="0" dirty="0">
                <a:latin typeface="+mj-lt"/>
              </a:rPr>
              <a:t> certificates before expiry</a:t>
            </a:r>
          </a:p>
          <a:p>
            <a:r>
              <a:rPr lang="en-GB" b="0" dirty="0">
                <a:latin typeface="+mj-lt"/>
              </a:rPr>
              <a:t>Uses ACME issuers, i.e. </a:t>
            </a:r>
            <a:r>
              <a:rPr lang="en-GB" dirty="0">
                <a:latin typeface="+mj-lt"/>
              </a:rPr>
              <a:t>Let’s Encrypt </a:t>
            </a:r>
          </a:p>
          <a:p>
            <a:r>
              <a:rPr lang="en-GB" b="0" dirty="0">
                <a:latin typeface="+mj-lt"/>
              </a:rPr>
              <a:t>Project: </a:t>
            </a:r>
            <a:br>
              <a:rPr lang="en-GB" b="0" dirty="0">
                <a:latin typeface="+mj-lt"/>
              </a:rPr>
            </a:br>
            <a:r>
              <a:rPr lang="en-GB" b="0" dirty="0">
                <a:latin typeface="+mj-lt"/>
              </a:rPr>
              <a:t>github.com/jetstack/cert-manager</a:t>
            </a:r>
          </a:p>
        </p:txBody>
      </p:sp>
      <p:pic>
        <p:nvPicPr>
          <p:cNvPr id="8" name="Picture 7" descr="A screenshot of a cell phone&#10;&#10;Description automatically generated">
            <a:extLst>
              <a:ext uri="{FF2B5EF4-FFF2-40B4-BE49-F238E27FC236}">
                <a16:creationId xmlns:a16="http://schemas.microsoft.com/office/drawing/2014/main" id="{A5512C84-3687-4D1A-BA86-CF33390927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4359" y="1514355"/>
            <a:ext cx="5098204" cy="3451837"/>
          </a:xfrm>
          <a:prstGeom prst="rect">
            <a:avLst/>
          </a:prstGeom>
        </p:spPr>
      </p:pic>
      <p:sp>
        <p:nvSpPr>
          <p:cNvPr id="7" name="Rectangle 6">
            <a:hlinkClick r:id="rId3"/>
            <a:extLst>
              <a:ext uri="{FF2B5EF4-FFF2-40B4-BE49-F238E27FC236}">
                <a16:creationId xmlns:a16="http://schemas.microsoft.com/office/drawing/2014/main" id="{77E4D135-96A8-4E75-8DC1-2DCAB14B3040}"/>
              </a:ext>
            </a:extLst>
          </p:cNvPr>
          <p:cNvSpPr/>
          <p:nvPr/>
        </p:nvSpPr>
        <p:spPr>
          <a:xfrm>
            <a:off x="8058588" y="454708"/>
            <a:ext cx="3707653" cy="338554"/>
          </a:xfrm>
          <a:prstGeom prst="rect">
            <a:avLst/>
          </a:prstGeom>
        </p:spPr>
        <p:txBody>
          <a:bodyPr wrap="square">
            <a:spAutoFit/>
          </a:bodyPr>
          <a:lstStyle/>
          <a:p>
            <a:r>
              <a:rPr lang="en-GB" sz="1600" dirty="0"/>
              <a:t>github.com/</a:t>
            </a:r>
            <a:r>
              <a:rPr lang="en-GB" sz="1600" dirty="0" err="1"/>
              <a:t>jetstack</a:t>
            </a:r>
            <a:r>
              <a:rPr lang="en-GB" sz="1600" dirty="0"/>
              <a:t>/cert-manager</a:t>
            </a:r>
          </a:p>
        </p:txBody>
      </p:sp>
      <p:pic>
        <p:nvPicPr>
          <p:cNvPr id="9" name="Graphic 8" descr="World">
            <a:extLst>
              <a:ext uri="{FF2B5EF4-FFF2-40B4-BE49-F238E27FC236}">
                <a16:creationId xmlns:a16="http://schemas.microsoft.com/office/drawing/2014/main" id="{0FC39B88-3DFE-4765-B647-B898670B62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8520" y="372337"/>
            <a:ext cx="540068" cy="540068"/>
          </a:xfrm>
          <a:prstGeom prst="rect">
            <a:avLst/>
          </a:prstGeom>
        </p:spPr>
      </p:pic>
    </p:spTree>
    <p:extLst>
      <p:ext uri="{BB962C8B-B14F-4D97-AF65-F5344CB8AC3E}">
        <p14:creationId xmlns:p14="http://schemas.microsoft.com/office/powerpoint/2010/main" val="1875062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F82C02EF-5F57-4313-9783-6037A74A50F7}"/>
              </a:ext>
            </a:extLst>
          </p:cNvPr>
          <p:cNvSpPr/>
          <p:nvPr/>
        </p:nvSpPr>
        <p:spPr>
          <a:xfrm>
            <a:off x="3724274" y="1619250"/>
            <a:ext cx="8277225" cy="5086349"/>
          </a:xfrm>
          <a:prstGeom prst="roundRect">
            <a:avLst>
              <a:gd name="adj" fmla="val 1003"/>
            </a:avLst>
          </a:prstGeom>
          <a:solidFill>
            <a:schemeClr val="bg2"/>
          </a:solidFill>
          <a:ln w="1905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Title 3">
            <a:extLst>
              <a:ext uri="{FF2B5EF4-FFF2-40B4-BE49-F238E27FC236}">
                <a16:creationId xmlns:a16="http://schemas.microsoft.com/office/drawing/2014/main" id="{DA8D1F69-D7F3-4097-A85D-7D5522FF85EA}"/>
              </a:ext>
            </a:extLst>
          </p:cNvPr>
          <p:cNvSpPr>
            <a:spLocks noGrp="1"/>
          </p:cNvSpPr>
          <p:nvPr>
            <p:ph type="title"/>
          </p:nvPr>
        </p:nvSpPr>
        <p:spPr>
          <a:xfrm>
            <a:off x="457201" y="457201"/>
            <a:ext cx="5638800" cy="594360"/>
          </a:xfrm>
        </p:spPr>
        <p:txBody>
          <a:bodyPr>
            <a:normAutofit fontScale="90000"/>
          </a:bodyPr>
          <a:lstStyle/>
          <a:p>
            <a:r>
              <a:rPr lang="en-GB" dirty="0"/>
              <a:t>Putting It All Together </a:t>
            </a:r>
          </a:p>
        </p:txBody>
      </p:sp>
      <p:sp>
        <p:nvSpPr>
          <p:cNvPr id="28" name="Rectangle: Rounded Corners 27">
            <a:extLst>
              <a:ext uri="{FF2B5EF4-FFF2-40B4-BE49-F238E27FC236}">
                <a16:creationId xmlns:a16="http://schemas.microsoft.com/office/drawing/2014/main" id="{9A0256E9-4DC3-480C-9433-6615E99E76E0}"/>
              </a:ext>
            </a:extLst>
          </p:cNvPr>
          <p:cNvSpPr/>
          <p:nvPr/>
        </p:nvSpPr>
        <p:spPr>
          <a:xfrm>
            <a:off x="3962400" y="2206609"/>
            <a:ext cx="4981575" cy="4194189"/>
          </a:xfrm>
          <a:prstGeom prst="roundRect">
            <a:avLst>
              <a:gd name="adj" fmla="val 1131"/>
            </a:avLst>
          </a:prstGeom>
          <a:solidFill>
            <a:schemeClr val="bg2"/>
          </a:solidFill>
          <a:ln w="19050">
            <a:solidFill>
              <a:schemeClr val="bg1">
                <a:lumMod val="2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 name="Subtitle 4">
            <a:extLst>
              <a:ext uri="{FF2B5EF4-FFF2-40B4-BE49-F238E27FC236}">
                <a16:creationId xmlns:a16="http://schemas.microsoft.com/office/drawing/2014/main" id="{07EE7710-DB22-42D9-8FAA-C665D6FB8DAC}"/>
              </a:ext>
            </a:extLst>
          </p:cNvPr>
          <p:cNvSpPr>
            <a:spLocks noGrp="1"/>
          </p:cNvSpPr>
          <p:nvPr>
            <p:ph type="subTitle" idx="27"/>
          </p:nvPr>
        </p:nvSpPr>
        <p:spPr>
          <a:xfrm>
            <a:off x="457200" y="1051560"/>
            <a:ext cx="11277600" cy="685800"/>
          </a:xfrm>
        </p:spPr>
        <p:txBody>
          <a:bodyPr/>
          <a:lstStyle/>
          <a:p>
            <a:r>
              <a:rPr lang="en-GB" dirty="0">
                <a:solidFill>
                  <a:srgbClr val="0078D7"/>
                </a:solidFill>
              </a:rPr>
              <a:t>Sample Architecture – Complex App</a:t>
            </a:r>
          </a:p>
        </p:txBody>
      </p:sp>
      <p:pic>
        <p:nvPicPr>
          <p:cNvPr id="13" name="Graphic 12">
            <a:extLst>
              <a:ext uri="{FF2B5EF4-FFF2-40B4-BE49-F238E27FC236}">
                <a16:creationId xmlns:a16="http://schemas.microsoft.com/office/drawing/2014/main" id="{C0650CC4-C517-4DE1-91BF-C4E88824FA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42967" y="2767940"/>
            <a:ext cx="667637" cy="648000"/>
          </a:xfrm>
          <a:prstGeom prst="rect">
            <a:avLst/>
          </a:prstGeom>
        </p:spPr>
      </p:pic>
      <p:pic>
        <p:nvPicPr>
          <p:cNvPr id="15" name="Graphic 14">
            <a:extLst>
              <a:ext uri="{FF2B5EF4-FFF2-40B4-BE49-F238E27FC236}">
                <a16:creationId xmlns:a16="http://schemas.microsoft.com/office/drawing/2014/main" id="{59BFB632-62C6-4C87-BFE9-A42E485584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28019" y="2416571"/>
            <a:ext cx="667637" cy="648000"/>
          </a:xfrm>
          <a:prstGeom prst="rect">
            <a:avLst/>
          </a:prstGeom>
        </p:spPr>
      </p:pic>
      <p:pic>
        <p:nvPicPr>
          <p:cNvPr id="17" name="Graphic 16">
            <a:extLst>
              <a:ext uri="{FF2B5EF4-FFF2-40B4-BE49-F238E27FC236}">
                <a16:creationId xmlns:a16="http://schemas.microsoft.com/office/drawing/2014/main" id="{7B4F12B0-F4B4-485C-85BA-B473194E2AF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40015" y="2769695"/>
            <a:ext cx="667637" cy="648000"/>
          </a:xfrm>
          <a:prstGeom prst="rect">
            <a:avLst/>
          </a:prstGeom>
        </p:spPr>
      </p:pic>
      <p:pic>
        <p:nvPicPr>
          <p:cNvPr id="19" name="Graphic 18">
            <a:extLst>
              <a:ext uri="{FF2B5EF4-FFF2-40B4-BE49-F238E27FC236}">
                <a16:creationId xmlns:a16="http://schemas.microsoft.com/office/drawing/2014/main" id="{7E7892C0-2D0E-42A3-94C2-AE72F551B99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22819" y="3824563"/>
            <a:ext cx="667637" cy="648000"/>
          </a:xfrm>
          <a:prstGeom prst="rect">
            <a:avLst/>
          </a:prstGeom>
        </p:spPr>
      </p:pic>
      <p:pic>
        <p:nvPicPr>
          <p:cNvPr id="20" name="Graphic 19">
            <a:extLst>
              <a:ext uri="{FF2B5EF4-FFF2-40B4-BE49-F238E27FC236}">
                <a16:creationId xmlns:a16="http://schemas.microsoft.com/office/drawing/2014/main" id="{7DE915DE-BC48-4600-9D49-7C85A17BC3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28020" y="3120563"/>
            <a:ext cx="667637" cy="648000"/>
          </a:xfrm>
          <a:prstGeom prst="rect">
            <a:avLst/>
          </a:prstGeom>
        </p:spPr>
      </p:pic>
      <p:pic>
        <p:nvPicPr>
          <p:cNvPr id="23" name="Graphic 22">
            <a:extLst>
              <a:ext uri="{FF2B5EF4-FFF2-40B4-BE49-F238E27FC236}">
                <a16:creationId xmlns:a16="http://schemas.microsoft.com/office/drawing/2014/main" id="{FEF2EBD6-BF0D-4E18-B5A2-5CFC3F4E18F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89917" y="2767940"/>
            <a:ext cx="667637" cy="648000"/>
          </a:xfrm>
          <a:prstGeom prst="rect">
            <a:avLst/>
          </a:prstGeom>
        </p:spPr>
      </p:pic>
      <p:pic>
        <p:nvPicPr>
          <p:cNvPr id="25" name="Graphic 24">
            <a:extLst>
              <a:ext uri="{FF2B5EF4-FFF2-40B4-BE49-F238E27FC236}">
                <a16:creationId xmlns:a16="http://schemas.microsoft.com/office/drawing/2014/main" id="{F58EA0A0-764A-4DCF-B1B4-9BB87BF06D5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50000" y="1799741"/>
            <a:ext cx="556364" cy="540000"/>
          </a:xfrm>
          <a:prstGeom prst="rect">
            <a:avLst/>
          </a:prstGeom>
        </p:spPr>
      </p:pic>
      <p:pic>
        <p:nvPicPr>
          <p:cNvPr id="27" name="Graphic 26">
            <a:extLst>
              <a:ext uri="{FF2B5EF4-FFF2-40B4-BE49-F238E27FC236}">
                <a16:creationId xmlns:a16="http://schemas.microsoft.com/office/drawing/2014/main" id="{C74A9253-42C7-4A28-B9B1-1DB300C1BA1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844617" y="1150000"/>
            <a:ext cx="890182" cy="890182"/>
          </a:xfrm>
          <a:prstGeom prst="rect">
            <a:avLst/>
          </a:prstGeom>
        </p:spPr>
      </p:pic>
      <p:sp>
        <p:nvSpPr>
          <p:cNvPr id="29" name="TextBox 28">
            <a:extLst>
              <a:ext uri="{FF2B5EF4-FFF2-40B4-BE49-F238E27FC236}">
                <a16:creationId xmlns:a16="http://schemas.microsoft.com/office/drawing/2014/main" id="{374BEAFC-1879-42F7-9641-326ED6E043D0}"/>
              </a:ext>
            </a:extLst>
          </p:cNvPr>
          <p:cNvSpPr txBox="1"/>
          <p:nvPr/>
        </p:nvSpPr>
        <p:spPr>
          <a:xfrm>
            <a:off x="4751532" y="1840404"/>
            <a:ext cx="422039" cy="276999"/>
          </a:xfrm>
          <a:prstGeom prst="rect">
            <a:avLst/>
          </a:prstGeom>
        </p:spPr>
        <p:txBody>
          <a:bodyPr wrap="none" lIns="0" tIns="0" rIns="0" bIns="0" rtlCol="0" anchor="t" anchorCtr="0">
            <a:spAutoFit/>
          </a:bodyPr>
          <a:lstStyle/>
          <a:p>
            <a:r>
              <a:rPr lang="en-GB" dirty="0">
                <a:solidFill>
                  <a:schemeClr val="tx1">
                    <a:lumMod val="65000"/>
                    <a:lumOff val="35000"/>
                  </a:schemeClr>
                </a:solidFill>
              </a:rPr>
              <a:t>web</a:t>
            </a:r>
          </a:p>
        </p:txBody>
      </p:sp>
      <p:pic>
        <p:nvPicPr>
          <p:cNvPr id="3" name="Graphic 2">
            <a:extLst>
              <a:ext uri="{FF2B5EF4-FFF2-40B4-BE49-F238E27FC236}">
                <a16:creationId xmlns:a16="http://schemas.microsoft.com/office/drawing/2014/main" id="{55E167B9-BD7F-4679-ABB3-A136B687623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191404" y="3824563"/>
            <a:ext cx="667636" cy="648000"/>
          </a:xfrm>
          <a:prstGeom prst="rect">
            <a:avLst/>
          </a:prstGeom>
        </p:spPr>
      </p:pic>
      <p:pic>
        <p:nvPicPr>
          <p:cNvPr id="41" name="Graphic 40">
            <a:extLst>
              <a:ext uri="{FF2B5EF4-FFF2-40B4-BE49-F238E27FC236}">
                <a16:creationId xmlns:a16="http://schemas.microsoft.com/office/drawing/2014/main" id="{6519A8DD-51FD-49A3-94D9-3E4B9F9483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42967" y="4872690"/>
            <a:ext cx="667637" cy="648000"/>
          </a:xfrm>
          <a:prstGeom prst="rect">
            <a:avLst/>
          </a:prstGeom>
        </p:spPr>
      </p:pic>
      <p:pic>
        <p:nvPicPr>
          <p:cNvPr id="42" name="Graphic 41">
            <a:extLst>
              <a:ext uri="{FF2B5EF4-FFF2-40B4-BE49-F238E27FC236}">
                <a16:creationId xmlns:a16="http://schemas.microsoft.com/office/drawing/2014/main" id="{24D8FB49-AF55-4BD0-95CB-B166488609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40719" y="4878272"/>
            <a:ext cx="667637" cy="648000"/>
          </a:xfrm>
          <a:prstGeom prst="rect">
            <a:avLst/>
          </a:prstGeom>
        </p:spPr>
      </p:pic>
      <p:pic>
        <p:nvPicPr>
          <p:cNvPr id="47" name="Graphic 46">
            <a:extLst>
              <a:ext uri="{FF2B5EF4-FFF2-40B4-BE49-F238E27FC236}">
                <a16:creationId xmlns:a16="http://schemas.microsoft.com/office/drawing/2014/main" id="{ED9C4231-F9F5-4601-883F-7AF0C34CCC0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64637" y="4879811"/>
            <a:ext cx="667637" cy="648000"/>
          </a:xfrm>
          <a:prstGeom prst="rect">
            <a:avLst/>
          </a:prstGeom>
        </p:spPr>
      </p:pic>
      <p:pic>
        <p:nvPicPr>
          <p:cNvPr id="48" name="Graphic 47">
            <a:extLst>
              <a:ext uri="{FF2B5EF4-FFF2-40B4-BE49-F238E27FC236}">
                <a16:creationId xmlns:a16="http://schemas.microsoft.com/office/drawing/2014/main" id="{27550495-2F5B-4E33-9FD4-F7B22C80BF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40720" y="5582264"/>
            <a:ext cx="667637" cy="648000"/>
          </a:xfrm>
          <a:prstGeom prst="rect">
            <a:avLst/>
          </a:prstGeom>
        </p:spPr>
      </p:pic>
      <p:pic>
        <p:nvPicPr>
          <p:cNvPr id="49" name="Graphic 48">
            <a:extLst>
              <a:ext uri="{FF2B5EF4-FFF2-40B4-BE49-F238E27FC236}">
                <a16:creationId xmlns:a16="http://schemas.microsoft.com/office/drawing/2014/main" id="{5FB54B75-DBCB-4659-844A-BF804211839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89917" y="4872690"/>
            <a:ext cx="667637" cy="648000"/>
          </a:xfrm>
          <a:prstGeom prst="rect">
            <a:avLst/>
          </a:prstGeom>
        </p:spPr>
      </p:pic>
      <p:sp>
        <p:nvSpPr>
          <p:cNvPr id="50" name="Rectangle: Rounded Corners 49">
            <a:extLst>
              <a:ext uri="{FF2B5EF4-FFF2-40B4-BE49-F238E27FC236}">
                <a16:creationId xmlns:a16="http://schemas.microsoft.com/office/drawing/2014/main" id="{FB72BD5D-EFDE-423C-AB0F-9A4F05E9CC81}"/>
              </a:ext>
            </a:extLst>
          </p:cNvPr>
          <p:cNvSpPr/>
          <p:nvPr/>
        </p:nvSpPr>
        <p:spPr>
          <a:xfrm>
            <a:off x="9192511" y="2206609"/>
            <a:ext cx="2542288" cy="4194189"/>
          </a:xfrm>
          <a:prstGeom prst="roundRect">
            <a:avLst>
              <a:gd name="adj" fmla="val 2720"/>
            </a:avLst>
          </a:prstGeom>
          <a:solidFill>
            <a:schemeClr val="bg2"/>
          </a:solidFill>
          <a:ln w="19050">
            <a:solidFill>
              <a:schemeClr val="bg1">
                <a:lumMod val="2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6" name="Straight Arrow Connector 15">
            <a:extLst>
              <a:ext uri="{FF2B5EF4-FFF2-40B4-BE49-F238E27FC236}">
                <a16:creationId xmlns:a16="http://schemas.microsoft.com/office/drawing/2014/main" id="{A97DE965-2B02-4F46-A3DF-1E3DA0A672A4}"/>
              </a:ext>
            </a:extLst>
          </p:cNvPr>
          <p:cNvCxnSpPr>
            <a:stCxn id="23" idx="1"/>
            <a:endCxn id="13" idx="3"/>
          </p:cNvCxnSpPr>
          <p:nvPr/>
        </p:nvCxnSpPr>
        <p:spPr>
          <a:xfrm flipH="1">
            <a:off x="7510604" y="3091940"/>
            <a:ext cx="279313"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8D74425D-42D9-400A-9403-EFFA4C9636C9}"/>
              </a:ext>
            </a:extLst>
          </p:cNvPr>
          <p:cNvCxnSpPr>
            <a:cxnSpLocks/>
            <a:stCxn id="49" idx="1"/>
            <a:endCxn id="41" idx="3"/>
          </p:cNvCxnSpPr>
          <p:nvPr/>
        </p:nvCxnSpPr>
        <p:spPr>
          <a:xfrm flipH="1">
            <a:off x="7510604" y="5196690"/>
            <a:ext cx="279313"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722947-37AB-46B6-B60C-6D9BAA3343A9}"/>
              </a:ext>
            </a:extLst>
          </p:cNvPr>
          <p:cNvCxnSpPr>
            <a:cxnSpLocks/>
            <a:stCxn id="41" idx="1"/>
            <a:endCxn id="48" idx="3"/>
          </p:cNvCxnSpPr>
          <p:nvPr/>
        </p:nvCxnSpPr>
        <p:spPr>
          <a:xfrm flipH="1">
            <a:off x="6608357" y="5196690"/>
            <a:ext cx="234610" cy="709574"/>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239EF0B-FC47-4AF4-8831-983CD32A8E2F}"/>
              </a:ext>
            </a:extLst>
          </p:cNvPr>
          <p:cNvCxnSpPr>
            <a:cxnSpLocks/>
            <a:stCxn id="41" idx="1"/>
            <a:endCxn id="42" idx="3"/>
          </p:cNvCxnSpPr>
          <p:nvPr/>
        </p:nvCxnSpPr>
        <p:spPr>
          <a:xfrm flipH="1">
            <a:off x="6608356" y="5196690"/>
            <a:ext cx="234611" cy="5582"/>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708D0B2-6E4A-4846-9CA7-0EF38103EFD9}"/>
              </a:ext>
            </a:extLst>
          </p:cNvPr>
          <p:cNvCxnSpPr>
            <a:cxnSpLocks/>
            <a:stCxn id="47" idx="3"/>
            <a:endCxn id="42" idx="1"/>
          </p:cNvCxnSpPr>
          <p:nvPr/>
        </p:nvCxnSpPr>
        <p:spPr>
          <a:xfrm flipV="1">
            <a:off x="5732274" y="5202272"/>
            <a:ext cx="208445" cy="1539"/>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6719C0F5-A12B-4AFC-BD8D-2B7A588394A6}"/>
              </a:ext>
            </a:extLst>
          </p:cNvPr>
          <p:cNvCxnSpPr>
            <a:cxnSpLocks/>
            <a:stCxn id="47" idx="3"/>
            <a:endCxn id="48" idx="1"/>
          </p:cNvCxnSpPr>
          <p:nvPr/>
        </p:nvCxnSpPr>
        <p:spPr>
          <a:xfrm>
            <a:off x="5732274" y="5203811"/>
            <a:ext cx="208446" cy="702453"/>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5FF11DFA-2DC5-4AFB-8448-04ED789C75CD}"/>
              </a:ext>
            </a:extLst>
          </p:cNvPr>
          <p:cNvCxnSpPr>
            <a:cxnSpLocks/>
            <a:stCxn id="3" idx="0"/>
            <a:endCxn id="17" idx="1"/>
          </p:cNvCxnSpPr>
          <p:nvPr/>
        </p:nvCxnSpPr>
        <p:spPr>
          <a:xfrm flipV="1">
            <a:off x="4525222" y="3093695"/>
            <a:ext cx="514793" cy="73086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F4C336C-902D-497E-BE4E-FB2E9082157D}"/>
              </a:ext>
            </a:extLst>
          </p:cNvPr>
          <p:cNvCxnSpPr>
            <a:cxnSpLocks/>
            <a:stCxn id="3" idx="2"/>
            <a:endCxn id="47" idx="1"/>
          </p:cNvCxnSpPr>
          <p:nvPr/>
        </p:nvCxnSpPr>
        <p:spPr>
          <a:xfrm>
            <a:off x="4525222" y="4472563"/>
            <a:ext cx="539415" cy="73124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FE0734F5-F97C-4C78-AB73-DB2A995CEBAA}"/>
              </a:ext>
            </a:extLst>
          </p:cNvPr>
          <p:cNvCxnSpPr>
            <a:cxnSpLocks/>
            <a:stCxn id="19" idx="3"/>
            <a:endCxn id="3" idx="1"/>
          </p:cNvCxnSpPr>
          <p:nvPr/>
        </p:nvCxnSpPr>
        <p:spPr>
          <a:xfrm>
            <a:off x="3390456" y="4148563"/>
            <a:ext cx="800948"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76" name="Graphic 75">
            <a:extLst>
              <a:ext uri="{FF2B5EF4-FFF2-40B4-BE49-F238E27FC236}">
                <a16:creationId xmlns:a16="http://schemas.microsoft.com/office/drawing/2014/main" id="{BB6C1CF2-1D8B-4B92-972D-210C3EA705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96926" y="4517555"/>
            <a:ext cx="667637" cy="648000"/>
          </a:xfrm>
          <a:prstGeom prst="rect">
            <a:avLst/>
          </a:prstGeom>
        </p:spPr>
      </p:pic>
      <p:pic>
        <p:nvPicPr>
          <p:cNvPr id="78" name="Graphic 77">
            <a:extLst>
              <a:ext uri="{FF2B5EF4-FFF2-40B4-BE49-F238E27FC236}">
                <a16:creationId xmlns:a16="http://schemas.microsoft.com/office/drawing/2014/main" id="{F78D3E40-D7D3-416D-9580-BE1846950AE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306894" y="5471312"/>
            <a:ext cx="647700" cy="628650"/>
          </a:xfrm>
          <a:prstGeom prst="rect">
            <a:avLst/>
          </a:prstGeom>
        </p:spPr>
      </p:pic>
      <p:pic>
        <p:nvPicPr>
          <p:cNvPr id="80" name="Graphic 79">
            <a:extLst>
              <a:ext uri="{FF2B5EF4-FFF2-40B4-BE49-F238E27FC236}">
                <a16:creationId xmlns:a16="http://schemas.microsoft.com/office/drawing/2014/main" id="{C8C35432-E7C9-41AE-925E-D5376EE2627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755967" y="2637820"/>
            <a:ext cx="647700" cy="628650"/>
          </a:xfrm>
          <a:prstGeom prst="rect">
            <a:avLst/>
          </a:prstGeom>
        </p:spPr>
      </p:pic>
      <p:pic>
        <p:nvPicPr>
          <p:cNvPr id="82" name="Graphic 81">
            <a:extLst>
              <a:ext uri="{FF2B5EF4-FFF2-40B4-BE49-F238E27FC236}">
                <a16:creationId xmlns:a16="http://schemas.microsoft.com/office/drawing/2014/main" id="{42011187-A4C5-4269-ADD7-BE3FE1B1700F}"/>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755566" y="3598979"/>
            <a:ext cx="647700" cy="628650"/>
          </a:xfrm>
          <a:prstGeom prst="rect">
            <a:avLst/>
          </a:prstGeom>
        </p:spPr>
      </p:pic>
      <p:pic>
        <p:nvPicPr>
          <p:cNvPr id="84" name="Graphic 83">
            <a:extLst>
              <a:ext uri="{FF2B5EF4-FFF2-40B4-BE49-F238E27FC236}">
                <a16:creationId xmlns:a16="http://schemas.microsoft.com/office/drawing/2014/main" id="{D9D1E9FB-919A-49FA-B5C6-3769CA3C2D5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70713" y="4527230"/>
            <a:ext cx="647700" cy="628650"/>
          </a:xfrm>
          <a:prstGeom prst="rect">
            <a:avLst/>
          </a:prstGeom>
        </p:spPr>
      </p:pic>
      <p:pic>
        <p:nvPicPr>
          <p:cNvPr id="86" name="Graphic 85">
            <a:extLst>
              <a:ext uri="{FF2B5EF4-FFF2-40B4-BE49-F238E27FC236}">
                <a16:creationId xmlns:a16="http://schemas.microsoft.com/office/drawing/2014/main" id="{D4C8BD0D-F91F-4C9F-9CE4-CD3F04E8F4D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0830644" y="3598979"/>
            <a:ext cx="647700" cy="628650"/>
          </a:xfrm>
          <a:prstGeom prst="rect">
            <a:avLst/>
          </a:prstGeom>
        </p:spPr>
      </p:pic>
      <p:pic>
        <p:nvPicPr>
          <p:cNvPr id="87" name="Graphic 86">
            <a:extLst>
              <a:ext uri="{FF2B5EF4-FFF2-40B4-BE49-F238E27FC236}">
                <a16:creationId xmlns:a16="http://schemas.microsoft.com/office/drawing/2014/main" id="{F3DCD08E-944D-406B-B949-116625C68AF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70713" y="1789431"/>
            <a:ext cx="556364" cy="540000"/>
          </a:xfrm>
          <a:prstGeom prst="rect">
            <a:avLst/>
          </a:prstGeom>
        </p:spPr>
      </p:pic>
      <p:sp>
        <p:nvSpPr>
          <p:cNvPr id="88" name="TextBox 87">
            <a:extLst>
              <a:ext uri="{FF2B5EF4-FFF2-40B4-BE49-F238E27FC236}">
                <a16:creationId xmlns:a16="http://schemas.microsoft.com/office/drawing/2014/main" id="{5462EF6B-2F54-4F8C-8466-3940AAA65F3C}"/>
              </a:ext>
            </a:extLst>
          </p:cNvPr>
          <p:cNvSpPr txBox="1"/>
          <p:nvPr/>
        </p:nvSpPr>
        <p:spPr>
          <a:xfrm>
            <a:off x="9975773" y="1833485"/>
            <a:ext cx="448841" cy="276999"/>
          </a:xfrm>
          <a:prstGeom prst="rect">
            <a:avLst/>
          </a:prstGeom>
        </p:spPr>
        <p:txBody>
          <a:bodyPr wrap="none" lIns="0" tIns="0" rIns="0" bIns="0" rtlCol="0" anchor="t" anchorCtr="0">
            <a:spAutoFit/>
          </a:bodyPr>
          <a:lstStyle/>
          <a:p>
            <a:r>
              <a:rPr lang="en-GB" dirty="0">
                <a:solidFill>
                  <a:schemeClr val="tx1">
                    <a:lumMod val="65000"/>
                    <a:lumOff val="35000"/>
                  </a:schemeClr>
                </a:solidFill>
              </a:rPr>
              <a:t>data</a:t>
            </a:r>
          </a:p>
        </p:txBody>
      </p:sp>
      <p:cxnSp>
        <p:nvCxnSpPr>
          <p:cNvPr id="92" name="Straight Arrow Connector 91">
            <a:extLst>
              <a:ext uri="{FF2B5EF4-FFF2-40B4-BE49-F238E27FC236}">
                <a16:creationId xmlns:a16="http://schemas.microsoft.com/office/drawing/2014/main" id="{20EDF955-4B53-43E5-B656-DC1F473FF52A}"/>
              </a:ext>
            </a:extLst>
          </p:cNvPr>
          <p:cNvCxnSpPr>
            <a:cxnSpLocks/>
            <a:stCxn id="76" idx="0"/>
            <a:endCxn id="82" idx="2"/>
          </p:cNvCxnSpPr>
          <p:nvPr/>
        </p:nvCxnSpPr>
        <p:spPr>
          <a:xfrm flipH="1" flipV="1">
            <a:off x="10079416" y="4227629"/>
            <a:ext cx="551329" cy="28992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863608A6-EA4F-4EE8-9B20-40D56A21B749}"/>
              </a:ext>
            </a:extLst>
          </p:cNvPr>
          <p:cNvCxnSpPr>
            <a:cxnSpLocks/>
            <a:stCxn id="76" idx="0"/>
            <a:endCxn id="86" idx="2"/>
          </p:cNvCxnSpPr>
          <p:nvPr/>
        </p:nvCxnSpPr>
        <p:spPr>
          <a:xfrm flipV="1">
            <a:off x="10630745" y="4227629"/>
            <a:ext cx="523749" cy="28992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2366929-F4D1-4F11-9F10-026635E88F10}"/>
              </a:ext>
            </a:extLst>
          </p:cNvPr>
          <p:cNvCxnSpPr>
            <a:cxnSpLocks/>
            <a:stCxn id="82" idx="0"/>
            <a:endCxn id="80" idx="2"/>
          </p:cNvCxnSpPr>
          <p:nvPr/>
        </p:nvCxnSpPr>
        <p:spPr>
          <a:xfrm flipV="1">
            <a:off x="10079416" y="3266470"/>
            <a:ext cx="401" cy="332509"/>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5AE8379C-207D-4CF0-9819-E8ECAAABA0B9}"/>
              </a:ext>
            </a:extLst>
          </p:cNvPr>
          <p:cNvCxnSpPr>
            <a:cxnSpLocks/>
            <a:endCxn id="76" idx="1"/>
          </p:cNvCxnSpPr>
          <p:nvPr/>
        </p:nvCxnSpPr>
        <p:spPr>
          <a:xfrm>
            <a:off x="10030225" y="4841555"/>
            <a:ext cx="266701"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81D8B8FF-AFA1-46B6-ABCC-3C06D76C41F9}"/>
              </a:ext>
            </a:extLst>
          </p:cNvPr>
          <p:cNvCxnSpPr>
            <a:cxnSpLocks/>
            <a:stCxn id="78" idx="0"/>
            <a:endCxn id="76" idx="2"/>
          </p:cNvCxnSpPr>
          <p:nvPr/>
        </p:nvCxnSpPr>
        <p:spPr>
          <a:xfrm flipV="1">
            <a:off x="10630744" y="5165555"/>
            <a:ext cx="1" cy="305757"/>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A0471839-52EC-454D-8372-90608D2F475A}"/>
              </a:ext>
            </a:extLst>
          </p:cNvPr>
          <p:cNvSpPr txBox="1"/>
          <p:nvPr/>
        </p:nvSpPr>
        <p:spPr>
          <a:xfrm>
            <a:off x="9287945" y="5174065"/>
            <a:ext cx="813236" cy="246221"/>
          </a:xfrm>
          <a:prstGeom prst="rect">
            <a:avLst/>
          </a:prstGeom>
        </p:spPr>
        <p:txBody>
          <a:bodyPr wrap="none" lIns="0" tIns="0" rIns="0" bIns="0" rtlCol="0" anchor="t" anchorCtr="0">
            <a:spAutoFit/>
          </a:bodyPr>
          <a:lstStyle/>
          <a:p>
            <a:r>
              <a:rPr lang="en-GB" sz="1600" dirty="0"/>
              <a:t>database</a:t>
            </a:r>
          </a:p>
        </p:txBody>
      </p:sp>
      <p:sp>
        <p:nvSpPr>
          <p:cNvPr id="113" name="TextBox 112">
            <a:extLst>
              <a:ext uri="{FF2B5EF4-FFF2-40B4-BE49-F238E27FC236}">
                <a16:creationId xmlns:a16="http://schemas.microsoft.com/office/drawing/2014/main" id="{3991A5EC-859E-4D85-B7EA-C908104D456F}"/>
              </a:ext>
            </a:extLst>
          </p:cNvPr>
          <p:cNvSpPr txBox="1"/>
          <p:nvPr/>
        </p:nvSpPr>
        <p:spPr>
          <a:xfrm>
            <a:off x="5261398" y="5560219"/>
            <a:ext cx="274114" cy="246221"/>
          </a:xfrm>
          <a:prstGeom prst="rect">
            <a:avLst/>
          </a:prstGeom>
        </p:spPr>
        <p:txBody>
          <a:bodyPr wrap="none" lIns="0" tIns="0" rIns="0" bIns="0" rtlCol="0" anchor="t" anchorCtr="0">
            <a:spAutoFit/>
          </a:bodyPr>
          <a:lstStyle/>
          <a:p>
            <a:r>
              <a:rPr lang="en-GB" sz="1600" dirty="0" err="1"/>
              <a:t>api</a:t>
            </a:r>
            <a:endParaRPr lang="en-GB" sz="1600" dirty="0"/>
          </a:p>
        </p:txBody>
      </p:sp>
      <p:sp>
        <p:nvSpPr>
          <p:cNvPr id="114" name="TextBox 113">
            <a:extLst>
              <a:ext uri="{FF2B5EF4-FFF2-40B4-BE49-F238E27FC236}">
                <a16:creationId xmlns:a16="http://schemas.microsoft.com/office/drawing/2014/main" id="{02108EEE-83A3-40E8-9E0D-CE502A2B9A5F}"/>
              </a:ext>
            </a:extLst>
          </p:cNvPr>
          <p:cNvSpPr txBox="1"/>
          <p:nvPr/>
        </p:nvSpPr>
        <p:spPr>
          <a:xfrm>
            <a:off x="5187845" y="3444563"/>
            <a:ext cx="375680" cy="246221"/>
          </a:xfrm>
          <a:prstGeom prst="rect">
            <a:avLst/>
          </a:prstGeom>
        </p:spPr>
        <p:txBody>
          <a:bodyPr wrap="none" lIns="0" tIns="0" rIns="0" bIns="0" rtlCol="0" anchor="t" anchorCtr="0">
            <a:spAutoFit/>
          </a:bodyPr>
          <a:lstStyle/>
          <a:p>
            <a:r>
              <a:rPr lang="en-GB" sz="1600" dirty="0"/>
              <a:t>web</a:t>
            </a:r>
          </a:p>
        </p:txBody>
      </p:sp>
      <p:cxnSp>
        <p:nvCxnSpPr>
          <p:cNvPr id="116" name="Straight Arrow Connector 115">
            <a:extLst>
              <a:ext uri="{FF2B5EF4-FFF2-40B4-BE49-F238E27FC236}">
                <a16:creationId xmlns:a16="http://schemas.microsoft.com/office/drawing/2014/main" id="{2D5C050C-811A-4A5B-8BE4-1181D8F99F64}"/>
              </a:ext>
            </a:extLst>
          </p:cNvPr>
          <p:cNvCxnSpPr>
            <a:cxnSpLocks/>
            <a:stCxn id="17" idx="3"/>
            <a:endCxn id="15" idx="1"/>
          </p:cNvCxnSpPr>
          <p:nvPr/>
        </p:nvCxnSpPr>
        <p:spPr>
          <a:xfrm flipV="1">
            <a:off x="5707652" y="2740571"/>
            <a:ext cx="220367" cy="35312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447BE079-5BCB-4FC3-8FB6-020AA9634633}"/>
              </a:ext>
            </a:extLst>
          </p:cNvPr>
          <p:cNvCxnSpPr>
            <a:cxnSpLocks/>
            <a:stCxn id="17" idx="3"/>
            <a:endCxn id="20" idx="1"/>
          </p:cNvCxnSpPr>
          <p:nvPr/>
        </p:nvCxnSpPr>
        <p:spPr>
          <a:xfrm>
            <a:off x="5707652" y="3093695"/>
            <a:ext cx="220368" cy="35086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3AD71775-90B7-44CE-8635-93EFA2238EC5}"/>
              </a:ext>
            </a:extLst>
          </p:cNvPr>
          <p:cNvCxnSpPr>
            <a:cxnSpLocks/>
            <a:stCxn id="13" idx="1"/>
          </p:cNvCxnSpPr>
          <p:nvPr/>
        </p:nvCxnSpPr>
        <p:spPr>
          <a:xfrm flipH="1" flipV="1">
            <a:off x="6598923" y="2759252"/>
            <a:ext cx="244044" cy="332688"/>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7C41BECE-9F10-4F9D-90AA-C24661E8C343}"/>
              </a:ext>
            </a:extLst>
          </p:cNvPr>
          <p:cNvCxnSpPr>
            <a:cxnSpLocks/>
            <a:stCxn id="13" idx="1"/>
            <a:endCxn id="20" idx="3"/>
          </p:cNvCxnSpPr>
          <p:nvPr/>
        </p:nvCxnSpPr>
        <p:spPr>
          <a:xfrm flipH="1">
            <a:off x="6595657" y="3091940"/>
            <a:ext cx="247310" cy="352623"/>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29" name="Graphic 128">
            <a:extLst>
              <a:ext uri="{FF2B5EF4-FFF2-40B4-BE49-F238E27FC236}">
                <a16:creationId xmlns:a16="http://schemas.microsoft.com/office/drawing/2014/main" id="{C99E6864-49A4-42BB-81BE-ABC6ABDB2B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9619" y="4181035"/>
            <a:ext cx="667637" cy="648000"/>
          </a:xfrm>
          <a:prstGeom prst="rect">
            <a:avLst/>
          </a:prstGeom>
        </p:spPr>
      </p:pic>
      <p:cxnSp>
        <p:nvCxnSpPr>
          <p:cNvPr id="142" name="Straight Arrow Connector 141">
            <a:extLst>
              <a:ext uri="{FF2B5EF4-FFF2-40B4-BE49-F238E27FC236}">
                <a16:creationId xmlns:a16="http://schemas.microsoft.com/office/drawing/2014/main" id="{3D048415-F9DF-4A81-B999-FD2FC1C64F2F}"/>
              </a:ext>
            </a:extLst>
          </p:cNvPr>
          <p:cNvCxnSpPr>
            <a:cxnSpLocks/>
            <a:stCxn id="47" idx="3"/>
            <a:endCxn id="129" idx="1"/>
          </p:cNvCxnSpPr>
          <p:nvPr/>
        </p:nvCxnSpPr>
        <p:spPr>
          <a:xfrm flipV="1">
            <a:off x="5732274" y="4505035"/>
            <a:ext cx="207345" cy="69877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97858664-E840-4641-B835-261B8385FA59}"/>
              </a:ext>
            </a:extLst>
          </p:cNvPr>
          <p:cNvCxnSpPr>
            <a:cxnSpLocks/>
            <a:stCxn id="41" idx="1"/>
            <a:endCxn id="129" idx="3"/>
          </p:cNvCxnSpPr>
          <p:nvPr/>
        </p:nvCxnSpPr>
        <p:spPr>
          <a:xfrm flipH="1" flipV="1">
            <a:off x="6607256" y="4505035"/>
            <a:ext cx="235711" cy="691655"/>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414322D7-8D50-420B-BF25-A309BC91C207}"/>
              </a:ext>
            </a:extLst>
          </p:cNvPr>
          <p:cNvSpPr txBox="1"/>
          <p:nvPr/>
        </p:nvSpPr>
        <p:spPr>
          <a:xfrm>
            <a:off x="7023523" y="3457844"/>
            <a:ext cx="1542666" cy="246221"/>
          </a:xfrm>
          <a:prstGeom prst="rect">
            <a:avLst/>
          </a:prstGeom>
        </p:spPr>
        <p:txBody>
          <a:bodyPr wrap="none" lIns="0" tIns="0" rIns="0" bIns="0" rtlCol="0" anchor="t" anchorCtr="0">
            <a:spAutoFit/>
          </a:bodyPr>
          <a:lstStyle/>
          <a:p>
            <a:r>
              <a:rPr lang="en-GB" sz="1600" dirty="0"/>
              <a:t>web-deployment</a:t>
            </a:r>
          </a:p>
        </p:txBody>
      </p:sp>
      <p:sp>
        <p:nvSpPr>
          <p:cNvPr id="152" name="TextBox 151">
            <a:extLst>
              <a:ext uri="{FF2B5EF4-FFF2-40B4-BE49-F238E27FC236}">
                <a16:creationId xmlns:a16="http://schemas.microsoft.com/office/drawing/2014/main" id="{987754B0-27E3-48FA-BA8A-DC45BE83C437}"/>
              </a:ext>
            </a:extLst>
          </p:cNvPr>
          <p:cNvSpPr txBox="1"/>
          <p:nvPr/>
        </p:nvSpPr>
        <p:spPr>
          <a:xfrm>
            <a:off x="7129784" y="5586486"/>
            <a:ext cx="1441100" cy="246221"/>
          </a:xfrm>
          <a:prstGeom prst="rect">
            <a:avLst/>
          </a:prstGeom>
        </p:spPr>
        <p:txBody>
          <a:bodyPr wrap="none" lIns="0" tIns="0" rIns="0" bIns="0" rtlCol="0" anchor="t" anchorCtr="0">
            <a:spAutoFit/>
          </a:bodyPr>
          <a:lstStyle/>
          <a:p>
            <a:r>
              <a:rPr lang="en-GB" sz="1600" dirty="0" err="1"/>
              <a:t>api</a:t>
            </a:r>
            <a:r>
              <a:rPr lang="en-GB" sz="1600" dirty="0"/>
              <a:t>-deployment</a:t>
            </a:r>
          </a:p>
        </p:txBody>
      </p:sp>
      <p:sp>
        <p:nvSpPr>
          <p:cNvPr id="162" name="Arrow: Right 161">
            <a:extLst>
              <a:ext uri="{FF2B5EF4-FFF2-40B4-BE49-F238E27FC236}">
                <a16:creationId xmlns:a16="http://schemas.microsoft.com/office/drawing/2014/main" id="{F608774D-34F4-4639-846D-6C307EE130EC}"/>
              </a:ext>
            </a:extLst>
          </p:cNvPr>
          <p:cNvSpPr/>
          <p:nvPr/>
        </p:nvSpPr>
        <p:spPr>
          <a:xfrm>
            <a:off x="8802669" y="4572951"/>
            <a:ext cx="541944" cy="582929"/>
          </a:xfrm>
          <a:prstGeom prst="rightArrow">
            <a:avLst/>
          </a:prstGeom>
          <a:solidFill>
            <a:schemeClr val="bg2">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5" name="TextBox 164">
            <a:extLst>
              <a:ext uri="{FF2B5EF4-FFF2-40B4-BE49-F238E27FC236}">
                <a16:creationId xmlns:a16="http://schemas.microsoft.com/office/drawing/2014/main" id="{3BC7EECF-E66C-4BC9-875A-940519E24AE7}"/>
              </a:ext>
            </a:extLst>
          </p:cNvPr>
          <p:cNvSpPr txBox="1"/>
          <p:nvPr/>
        </p:nvSpPr>
        <p:spPr>
          <a:xfrm>
            <a:off x="257176" y="1789431"/>
            <a:ext cx="3325328" cy="4616648"/>
          </a:xfrm>
          <a:prstGeom prst="rect">
            <a:avLst/>
          </a:prstGeom>
        </p:spPr>
        <p:txBody>
          <a:bodyPr wrap="square" lIns="0" tIns="0" rIns="0" bIns="0" rtlCol="0" anchor="t" anchorCtr="0">
            <a:spAutoFit/>
          </a:bodyPr>
          <a:lstStyle/>
          <a:p>
            <a:r>
              <a:rPr lang="en-GB" sz="2000" b="1" dirty="0">
                <a:solidFill>
                  <a:srgbClr val="0078D7"/>
                </a:solidFill>
              </a:rPr>
              <a:t>Multi component web application, with API &amp; DB</a:t>
            </a:r>
          </a:p>
          <a:p>
            <a:endParaRPr lang="en-GB" sz="2000" dirty="0"/>
          </a:p>
          <a:p>
            <a:r>
              <a:rPr lang="en-GB" sz="2000" dirty="0"/>
              <a:t>Ingress routing traffic to web and API pods</a:t>
            </a:r>
          </a:p>
          <a:p>
            <a:endParaRPr lang="en-GB" sz="2000" dirty="0"/>
          </a:p>
          <a:p>
            <a:r>
              <a:rPr lang="en-GB" sz="2000" dirty="0"/>
              <a:t>Ingress is exposed </a:t>
            </a:r>
          </a:p>
          <a:p>
            <a:r>
              <a:rPr lang="en-GB" sz="2000" dirty="0"/>
              <a:t>to the internet</a:t>
            </a:r>
          </a:p>
          <a:p>
            <a:endParaRPr lang="en-GB" sz="2000" dirty="0"/>
          </a:p>
          <a:p>
            <a:endParaRPr lang="en-GB" sz="2000" dirty="0"/>
          </a:p>
          <a:p>
            <a:r>
              <a:rPr lang="en-GB" sz="2000" dirty="0"/>
              <a:t>Database running in </a:t>
            </a:r>
            <a:r>
              <a:rPr lang="en-GB" sz="2000" dirty="0" err="1"/>
              <a:t>StatefulSet</a:t>
            </a:r>
            <a:r>
              <a:rPr lang="en-GB" sz="2000" dirty="0"/>
              <a:t> with internal only service and using PVC for storage, plus secrets</a:t>
            </a:r>
          </a:p>
          <a:p>
            <a:endParaRPr lang="en-GB" sz="2000" dirty="0"/>
          </a:p>
        </p:txBody>
      </p:sp>
    </p:spTree>
    <p:extLst>
      <p:ext uri="{BB962C8B-B14F-4D97-AF65-F5344CB8AC3E}">
        <p14:creationId xmlns:p14="http://schemas.microsoft.com/office/powerpoint/2010/main" val="31962663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CE9B68-1E7E-4B27-924B-705B73C70AF0}"/>
              </a:ext>
            </a:extLst>
          </p:cNvPr>
          <p:cNvSpPr>
            <a:spLocks noGrp="1"/>
          </p:cNvSpPr>
          <p:nvPr>
            <p:ph type="title"/>
          </p:nvPr>
        </p:nvSpPr>
        <p:spPr>
          <a:xfrm>
            <a:off x="405636" y="3276601"/>
            <a:ext cx="10376664" cy="1402440"/>
          </a:xfrm>
        </p:spPr>
        <p:txBody>
          <a:bodyPr/>
          <a:lstStyle/>
          <a:p>
            <a:r>
              <a:rPr lang="en-GB" dirty="0"/>
              <a:t>Debugging and Troubleshooting Workloads</a:t>
            </a:r>
          </a:p>
        </p:txBody>
      </p:sp>
      <p:sp>
        <p:nvSpPr>
          <p:cNvPr id="6" name="Text Placeholder 5">
            <a:extLst>
              <a:ext uri="{FF2B5EF4-FFF2-40B4-BE49-F238E27FC236}">
                <a16:creationId xmlns:a16="http://schemas.microsoft.com/office/drawing/2014/main" id="{4CBF9477-2464-47D5-B4CA-2A6408FA2421}"/>
              </a:ext>
            </a:extLst>
          </p:cNvPr>
          <p:cNvSpPr>
            <a:spLocks noGrp="1"/>
          </p:cNvSpPr>
          <p:nvPr>
            <p:ph type="body" idx="7"/>
          </p:nvPr>
        </p:nvSpPr>
        <p:spPr/>
        <p:txBody>
          <a:bodyPr/>
          <a:lstStyle/>
          <a:p>
            <a:endParaRPr lang="en-GB" dirty="0"/>
          </a:p>
        </p:txBody>
      </p:sp>
    </p:spTree>
    <p:extLst>
      <p:ext uri="{BB962C8B-B14F-4D97-AF65-F5344CB8AC3E}">
        <p14:creationId xmlns:p14="http://schemas.microsoft.com/office/powerpoint/2010/main" val="28141622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1343573"/>
          </a:xfrm>
          <a:solidFill>
            <a:schemeClr val="bg1">
              <a:lumMod val="50000"/>
            </a:schemeClr>
          </a:solidFill>
        </p:spPr>
        <p:txBody>
          <a:bodyPr/>
          <a:lstStyle/>
          <a:p>
            <a:pPr>
              <a:lnSpc>
                <a:spcPct val="100000"/>
              </a:lnSpc>
              <a:spcAft>
                <a:spcPts val="100"/>
              </a:spcAft>
            </a:pPr>
            <a:r>
              <a:rPr lang="en-GB" sz="1600" dirty="0">
                <a:solidFill>
                  <a:schemeClr val="tx1">
                    <a:lumMod val="95000"/>
                  </a:schemeClr>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describe deploy/data-</a:t>
            </a:r>
            <a:r>
              <a:rPr lang="en-GB" sz="1600" dirty="0" err="1">
                <a:solidFill>
                  <a:srgbClr val="0078D7"/>
                </a:solidFill>
              </a:rPr>
              <a:t>api</a:t>
            </a:r>
            <a:endParaRPr lang="en-GB" sz="1600" dirty="0">
              <a:solidFill>
                <a:srgbClr val="0078D7"/>
              </a:solidFill>
            </a:endParaRPr>
          </a:p>
          <a:p>
            <a:pPr>
              <a:lnSpc>
                <a:spcPct val="100000"/>
              </a:lnSpc>
              <a:spcAft>
                <a:spcPts val="100"/>
              </a:spcAft>
            </a:pPr>
            <a:r>
              <a:rPr lang="en-GB" sz="1600" dirty="0">
                <a:solidFill>
                  <a:schemeClr val="tx1">
                    <a:lumMod val="95000"/>
                  </a:schemeClr>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describe pod/data-api-84fb56497b-6cgth</a:t>
            </a:r>
          </a:p>
          <a:p>
            <a:pPr>
              <a:lnSpc>
                <a:spcPct val="100000"/>
              </a:lnSpc>
              <a:spcAft>
                <a:spcPts val="100"/>
              </a:spcAft>
            </a:pPr>
            <a:r>
              <a:rPr lang="en-GB" sz="1600" dirty="0">
                <a:solidFill>
                  <a:schemeClr val="tx1">
                    <a:lumMod val="95000"/>
                  </a:schemeClr>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describe service/frontend</a:t>
            </a:r>
          </a:p>
          <a:p>
            <a:pPr>
              <a:lnSpc>
                <a:spcPct val="100000"/>
              </a:lnSpc>
              <a:spcAft>
                <a:spcPts val="100"/>
              </a:spcAft>
            </a:pPr>
            <a:r>
              <a:rPr lang="en-GB" sz="1600" dirty="0">
                <a:solidFill>
                  <a:schemeClr val="tx1">
                    <a:lumMod val="95000"/>
                  </a:schemeClr>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describe pod –l app=data-</a:t>
            </a:r>
            <a:r>
              <a:rPr lang="en-GB" sz="1600" dirty="0" err="1">
                <a:solidFill>
                  <a:srgbClr val="0078D7"/>
                </a:solidFill>
              </a:rPr>
              <a:t>api</a:t>
            </a:r>
            <a:endParaRPr lang="en-GB" sz="1600" dirty="0">
              <a:solidFill>
                <a:srgbClr val="0078D7"/>
              </a:solidFill>
            </a:endParaRPr>
          </a:p>
          <a:p>
            <a:pPr>
              <a:lnSpc>
                <a:spcPct val="100000"/>
              </a:lnSpc>
              <a:spcAft>
                <a:spcPts val="100"/>
              </a:spcAft>
            </a:pPr>
            <a:endParaRPr lang="en-GB" sz="1600" dirty="0">
              <a:solidFill>
                <a:srgbClr val="0078D7"/>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Describing Objects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pPr lvl="0">
              <a:buClr>
                <a:srgbClr val="414241"/>
              </a:buClr>
            </a:pPr>
            <a:r>
              <a:rPr lang="en-GB" dirty="0">
                <a:solidFill>
                  <a:srgbClr val="FFFFFF"/>
                </a:solidFill>
              </a:rPr>
              <a:t>Use </a:t>
            </a:r>
            <a:r>
              <a:rPr lang="en-GB" dirty="0" err="1">
                <a:solidFill>
                  <a:srgbClr val="4DB0FF"/>
                </a:solidFill>
                <a:latin typeface="Consolas" panose="020B0609020204030204" pitchFamily="49" charset="0"/>
              </a:rPr>
              <a:t>kubectl</a:t>
            </a:r>
            <a:r>
              <a:rPr lang="en-GB" dirty="0">
                <a:solidFill>
                  <a:srgbClr val="4DB0FF"/>
                </a:solidFill>
                <a:latin typeface="Consolas" panose="020B0609020204030204" pitchFamily="49" charset="0"/>
              </a:rPr>
              <a:t> describe </a:t>
            </a:r>
            <a:r>
              <a:rPr lang="en-GB" dirty="0">
                <a:solidFill>
                  <a:srgbClr val="FFFFFF"/>
                </a:solidFill>
              </a:rPr>
              <a:t>to inspect status of any object in your cluster</a:t>
            </a:r>
          </a:p>
          <a:p>
            <a:pPr lvl="0">
              <a:buClr>
                <a:srgbClr val="414241"/>
              </a:buClr>
            </a:pPr>
            <a:r>
              <a:rPr lang="en-GB" dirty="0">
                <a:solidFill>
                  <a:srgbClr val="FFFFFF"/>
                </a:solidFill>
              </a:rPr>
              <a:t>Returns events and all properties &amp; status details</a:t>
            </a:r>
          </a:p>
          <a:p>
            <a:pPr lvl="0">
              <a:buClr>
                <a:srgbClr val="414241"/>
              </a:buClr>
            </a:pPr>
            <a:r>
              <a:rPr lang="en-GB" dirty="0">
                <a:solidFill>
                  <a:srgbClr val="FFFFFF"/>
                </a:solidFill>
              </a:rPr>
              <a:t>Use label selectors to query multiple objects</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endParaRPr lang="en-GB" dirty="0">
              <a:solidFill>
                <a:schemeClr val="bg1">
                  <a:lumMod val="75000"/>
                </a:schemeClr>
              </a:solidFill>
            </a:endParaRPr>
          </a:p>
          <a:p>
            <a:pPr marL="285750" indent="-285750">
              <a:buFontTx/>
              <a:buChar char="-"/>
            </a:pPr>
            <a:r>
              <a:rPr lang="en-GB" dirty="0">
                <a:solidFill>
                  <a:schemeClr val="bg1">
                    <a:lumMod val="75000"/>
                  </a:schemeClr>
                </a:solidFill>
              </a:rPr>
              <a:t>View and understand the status of anything in your cluster</a:t>
            </a:r>
          </a:p>
          <a:p>
            <a:pPr marL="285750" indent="-285750">
              <a:buFontTx/>
              <a:buChar char="-"/>
            </a:pPr>
            <a:r>
              <a:rPr lang="en-GB" dirty="0">
                <a:solidFill>
                  <a:schemeClr val="bg1">
                    <a:lumMod val="75000"/>
                  </a:schemeClr>
                </a:solidFill>
              </a:rPr>
              <a:t>Troubleshoot pending/failed workloads</a:t>
            </a:r>
          </a:p>
          <a:p>
            <a:pPr marL="285750" indent="-285750">
              <a:buFontTx/>
              <a:buChar char="-"/>
            </a:pPr>
            <a:endParaRPr lang="en-GB" dirty="0">
              <a:solidFill>
                <a:schemeClr val="bg1">
                  <a:lumMod val="75000"/>
                </a:schemeClr>
              </a:solidFill>
            </a:endParaRP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10" name="Rectangle 9">
            <a:hlinkClick r:id="rId2"/>
            <a:extLst>
              <a:ext uri="{FF2B5EF4-FFF2-40B4-BE49-F238E27FC236}">
                <a16:creationId xmlns:a16="http://schemas.microsoft.com/office/drawing/2014/main" id="{F8DC82CD-5B72-41EC-80C8-C2C726792BDC}"/>
              </a:ext>
            </a:extLst>
          </p:cNvPr>
          <p:cNvSpPr/>
          <p:nvPr/>
        </p:nvSpPr>
        <p:spPr>
          <a:xfrm>
            <a:off x="7659149" y="301881"/>
            <a:ext cx="3875713" cy="584775"/>
          </a:xfrm>
          <a:prstGeom prst="rect">
            <a:avLst/>
          </a:prstGeom>
        </p:spPr>
        <p:txBody>
          <a:bodyPr wrap="square">
            <a:spAutoFit/>
          </a:bodyPr>
          <a:lstStyle/>
          <a:p>
            <a:r>
              <a:rPr lang="en-GB" sz="1600" dirty="0"/>
              <a:t>kubernetes.io/docs/tasks/debug-application-cluster</a:t>
            </a:r>
          </a:p>
        </p:txBody>
      </p:sp>
      <p:pic>
        <p:nvPicPr>
          <p:cNvPr id="11" name="Graphic 10" descr="Open Book">
            <a:extLst>
              <a:ext uri="{FF2B5EF4-FFF2-40B4-BE49-F238E27FC236}">
                <a16:creationId xmlns:a16="http://schemas.microsoft.com/office/drawing/2014/main" id="{62E39EB8-E2B5-40F0-82B3-61DDBA1ACC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pic>
        <p:nvPicPr>
          <p:cNvPr id="4" name="Picture 3">
            <a:extLst>
              <a:ext uri="{FF2B5EF4-FFF2-40B4-BE49-F238E27FC236}">
                <a16:creationId xmlns:a16="http://schemas.microsoft.com/office/drawing/2014/main" id="{13E2CA6F-768C-4BA9-90AE-4BFC3689486E}"/>
              </a:ext>
            </a:extLst>
          </p:cNvPr>
          <p:cNvPicPr>
            <a:picLocks noChangeAspect="1"/>
          </p:cNvPicPr>
          <p:nvPr/>
        </p:nvPicPr>
        <p:blipFill rotWithShape="1">
          <a:blip r:embed="rId5"/>
          <a:srcRect l="616" t="15477" r="10553" b="6884"/>
          <a:stretch/>
        </p:blipFill>
        <p:spPr>
          <a:xfrm>
            <a:off x="4689133" y="2587492"/>
            <a:ext cx="7045667" cy="4182145"/>
          </a:xfrm>
          <a:prstGeom prst="rect">
            <a:avLst/>
          </a:prstGeom>
          <a:effectLst>
            <a:innerShdw blurRad="63500" dist="50800" dir="13500000">
              <a:prstClr val="black">
                <a:alpha val="50000"/>
              </a:prstClr>
            </a:innerShdw>
          </a:effectLst>
        </p:spPr>
      </p:pic>
    </p:spTree>
    <p:extLst>
      <p:ext uri="{BB962C8B-B14F-4D97-AF65-F5344CB8AC3E}">
        <p14:creationId xmlns:p14="http://schemas.microsoft.com/office/powerpoint/2010/main" val="30083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fade">
                                      <p:cBhvr>
                                        <p:cTn id="7" dur="500"/>
                                        <p:tgtEl>
                                          <p:spTgt spid="8">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500"/>
                                        <p:tgtEl>
                                          <p:spTgt spid="8">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Effect transition="in" filter="fade">
                                      <p:cBhvr>
                                        <p:cTn id="19" dur="500"/>
                                        <p:tgtEl>
                                          <p:spTgt spid="8">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animEffect transition="in" filter="fade">
                                      <p:cBhvr>
                                        <p:cTn id="23" dur="500"/>
                                        <p:tgtEl>
                                          <p:spTgt spid="8">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a:solidFill>
                  <a:schemeClr val="tx1"/>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logs deploy/data-</a:t>
            </a:r>
            <a:r>
              <a:rPr lang="en-GB" sz="1600" dirty="0" err="1">
                <a:solidFill>
                  <a:srgbClr val="0078D7"/>
                </a:solidFill>
              </a:rPr>
              <a:t>api</a:t>
            </a:r>
            <a:endParaRPr lang="en-GB" sz="1600" dirty="0">
              <a:solidFill>
                <a:srgbClr val="0078D7"/>
              </a:solidFill>
            </a:endParaRPr>
          </a:p>
          <a:p>
            <a:pPr>
              <a:lnSpc>
                <a:spcPct val="100000"/>
              </a:lnSpc>
              <a:spcAft>
                <a:spcPts val="100"/>
              </a:spcAft>
            </a:pPr>
            <a:r>
              <a:rPr lang="en-GB" sz="1600" dirty="0">
                <a:solidFill>
                  <a:schemeClr val="tx1">
                    <a:lumMod val="85000"/>
                  </a:schemeClr>
                </a:solidFill>
              </a:rPr>
              <a:t>Found 3 pods, using pod/data-api-84fb56497b-6cgth</a:t>
            </a:r>
          </a:p>
          <a:p>
            <a:pPr>
              <a:lnSpc>
                <a:spcPct val="100000"/>
              </a:lnSpc>
              <a:spcAft>
                <a:spcPts val="100"/>
              </a:spcAft>
            </a:pPr>
            <a:endParaRPr lang="en-GB" sz="1600" dirty="0">
              <a:solidFill>
                <a:schemeClr val="tx1">
                  <a:lumMod val="85000"/>
                </a:schemeClr>
              </a:solidFill>
            </a:endParaRPr>
          </a:p>
          <a:p>
            <a:pPr>
              <a:lnSpc>
                <a:spcPct val="100000"/>
              </a:lnSpc>
              <a:spcAft>
                <a:spcPts val="100"/>
              </a:spcAft>
            </a:pPr>
            <a:r>
              <a:rPr lang="en-GB" sz="1600" dirty="0">
                <a:solidFill>
                  <a:schemeClr val="tx1">
                    <a:lumMod val="85000"/>
                  </a:schemeClr>
                </a:solidFill>
              </a:rPr>
              <a:t>&gt; smilr-data-api@3.2.0 start /home/app</a:t>
            </a:r>
          </a:p>
          <a:p>
            <a:pPr>
              <a:lnSpc>
                <a:spcPct val="100000"/>
              </a:lnSpc>
              <a:spcAft>
                <a:spcPts val="100"/>
              </a:spcAft>
            </a:pPr>
            <a:r>
              <a:rPr lang="en-GB" sz="1600" dirty="0">
                <a:solidFill>
                  <a:schemeClr val="tx1">
                    <a:lumMod val="85000"/>
                  </a:schemeClr>
                </a:solidFill>
              </a:rPr>
              <a:t>&gt; node server.js</a:t>
            </a:r>
          </a:p>
          <a:p>
            <a:pPr>
              <a:lnSpc>
                <a:spcPct val="100000"/>
              </a:lnSpc>
              <a:spcAft>
                <a:spcPts val="100"/>
              </a:spcAft>
            </a:pPr>
            <a:endParaRPr lang="en-GB" sz="1600" dirty="0">
              <a:solidFill>
                <a:schemeClr val="tx1">
                  <a:lumMod val="85000"/>
                </a:schemeClr>
              </a:solidFill>
            </a:endParaRPr>
          </a:p>
          <a:p>
            <a:pPr>
              <a:lnSpc>
                <a:spcPct val="100000"/>
              </a:lnSpc>
              <a:spcAft>
                <a:spcPts val="100"/>
              </a:spcAft>
            </a:pPr>
            <a:r>
              <a:rPr lang="en-GB" sz="1600" dirty="0">
                <a:solidFill>
                  <a:schemeClr val="tx1">
                    <a:lumMod val="85000"/>
                  </a:schemeClr>
                </a:solidFill>
              </a:rPr>
              <a:t>### Node environment mode is 'production'</a:t>
            </a:r>
          </a:p>
          <a:p>
            <a:pPr>
              <a:lnSpc>
                <a:spcPct val="100000"/>
              </a:lnSpc>
              <a:spcAft>
                <a:spcPts val="100"/>
              </a:spcAft>
            </a:pPr>
            <a:r>
              <a:rPr lang="en-GB" sz="1600" dirty="0">
                <a:solidFill>
                  <a:schemeClr val="tx1">
                    <a:lumMod val="85000"/>
                  </a:schemeClr>
                </a:solidFill>
              </a:rPr>
              <a:t>### Connection attempt 1 to MongoDB server </a:t>
            </a:r>
            <a:r>
              <a:rPr lang="en-GB" sz="1600" dirty="0" err="1">
                <a:solidFill>
                  <a:schemeClr val="tx1">
                    <a:lumMod val="85000"/>
                  </a:schemeClr>
                </a:solidFill>
              </a:rPr>
              <a:t>mongodb-svc.default</a:t>
            </a:r>
            <a:endParaRPr lang="en-GB" sz="1600" dirty="0">
              <a:solidFill>
                <a:schemeClr val="tx1">
                  <a:lumMod val="85000"/>
                </a:schemeClr>
              </a:solidFill>
            </a:endParaRPr>
          </a:p>
          <a:p>
            <a:pPr>
              <a:lnSpc>
                <a:spcPct val="100000"/>
              </a:lnSpc>
              <a:spcAft>
                <a:spcPts val="100"/>
              </a:spcAft>
            </a:pPr>
            <a:r>
              <a:rPr lang="en-GB" sz="1600" dirty="0">
                <a:solidFill>
                  <a:schemeClr val="tx1">
                    <a:lumMod val="85000"/>
                  </a:schemeClr>
                </a:solidFill>
              </a:rPr>
              <a:t>### Yay! Connected to MongoDB server</a:t>
            </a:r>
          </a:p>
          <a:p>
            <a:pPr>
              <a:lnSpc>
                <a:spcPct val="100000"/>
              </a:lnSpc>
              <a:spcAft>
                <a:spcPts val="100"/>
              </a:spcAft>
            </a:pPr>
            <a:r>
              <a:rPr lang="en-GB" sz="1600" dirty="0">
                <a:solidFill>
                  <a:schemeClr val="tx1">
                    <a:lumMod val="85000"/>
                  </a:schemeClr>
                </a:solidFill>
              </a:rPr>
              <a:t>### Server listening on 4000</a:t>
            </a: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Container Logs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pPr lvl="0">
              <a:buClr>
                <a:srgbClr val="414241"/>
              </a:buClr>
            </a:pPr>
            <a:r>
              <a:rPr lang="en-GB" dirty="0">
                <a:solidFill>
                  <a:srgbClr val="FFFFFF"/>
                </a:solidFill>
              </a:rPr>
              <a:t>Access </a:t>
            </a:r>
            <a:r>
              <a:rPr lang="en-GB" dirty="0" err="1">
                <a:solidFill>
                  <a:srgbClr val="FFFFFF"/>
                </a:solidFill>
              </a:rPr>
              <a:t>stdout</a:t>
            </a:r>
            <a:r>
              <a:rPr lang="en-GB" dirty="0">
                <a:solidFill>
                  <a:srgbClr val="FFFFFF"/>
                </a:solidFill>
              </a:rPr>
              <a:t> &amp; stderr output from pods with:</a:t>
            </a:r>
            <a:br>
              <a:rPr lang="en-GB" dirty="0">
                <a:solidFill>
                  <a:srgbClr val="FFFFFF"/>
                </a:solidFill>
              </a:rPr>
            </a:br>
            <a:r>
              <a:rPr lang="en-GB" dirty="0" err="1">
                <a:solidFill>
                  <a:srgbClr val="4DB0FF"/>
                </a:solidFill>
                <a:latin typeface="Consolas" panose="020B0609020204030204" pitchFamily="49" charset="0"/>
              </a:rPr>
              <a:t>kubectl</a:t>
            </a:r>
            <a:r>
              <a:rPr lang="en-GB" dirty="0">
                <a:solidFill>
                  <a:srgbClr val="4DB0FF"/>
                </a:solidFill>
                <a:latin typeface="Consolas" panose="020B0609020204030204" pitchFamily="49" charset="0"/>
              </a:rPr>
              <a:t> logs</a:t>
            </a:r>
          </a:p>
          <a:p>
            <a:pPr lvl="0">
              <a:buClr>
                <a:srgbClr val="414241"/>
              </a:buClr>
            </a:pPr>
            <a:r>
              <a:rPr lang="en-GB" dirty="0">
                <a:solidFill>
                  <a:srgbClr val="FFFFFF"/>
                </a:solidFill>
              </a:rPr>
              <a:t>Get output from a </a:t>
            </a:r>
            <a:r>
              <a:rPr lang="en-GB" dirty="0">
                <a:solidFill>
                  <a:srgbClr val="4DB0FF"/>
                </a:solidFill>
              </a:rPr>
              <a:t>deployment</a:t>
            </a:r>
            <a:r>
              <a:rPr lang="en-GB" dirty="0">
                <a:solidFill>
                  <a:srgbClr val="FFFFFF"/>
                </a:solidFill>
              </a:rPr>
              <a:t> or </a:t>
            </a:r>
            <a:r>
              <a:rPr lang="en-GB" dirty="0">
                <a:solidFill>
                  <a:srgbClr val="4DB0FF"/>
                </a:solidFill>
              </a:rPr>
              <a:t>pod </a:t>
            </a:r>
            <a:r>
              <a:rPr lang="en-GB" dirty="0">
                <a:solidFill>
                  <a:srgbClr val="F8F8F8"/>
                </a:solidFill>
              </a:rPr>
              <a:t>or</a:t>
            </a:r>
            <a:r>
              <a:rPr lang="en-GB" dirty="0">
                <a:solidFill>
                  <a:srgbClr val="4DB0FF"/>
                </a:solidFill>
              </a:rPr>
              <a:t> single container</a:t>
            </a:r>
          </a:p>
          <a:p>
            <a:pPr lvl="0">
              <a:buClr>
                <a:srgbClr val="414241"/>
              </a:buClr>
            </a:pPr>
            <a:r>
              <a:rPr lang="en-GB" dirty="0">
                <a:solidFill>
                  <a:srgbClr val="FFFFFF"/>
                </a:solidFill>
              </a:rPr>
              <a:t>Follow logs with </a:t>
            </a:r>
            <a:r>
              <a:rPr lang="en-GB" dirty="0">
                <a:solidFill>
                  <a:srgbClr val="FFFFFF"/>
                </a:solidFill>
                <a:latin typeface="Consolas" panose="020B0609020204030204" pitchFamily="49" charset="0"/>
              </a:rPr>
              <a:t>-f</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View any errors output from containers</a:t>
            </a:r>
          </a:p>
          <a:p>
            <a:pPr marL="285750" indent="-285750">
              <a:buFontTx/>
              <a:buChar char="-"/>
            </a:pPr>
            <a:r>
              <a:rPr lang="en-GB" dirty="0">
                <a:solidFill>
                  <a:schemeClr val="bg1">
                    <a:lumMod val="75000"/>
                  </a:schemeClr>
                </a:solidFill>
              </a:rPr>
              <a:t>See what your workloads are doing</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Tree>
    <p:extLst>
      <p:ext uri="{BB962C8B-B14F-4D97-AF65-F5344CB8AC3E}">
        <p14:creationId xmlns:p14="http://schemas.microsoft.com/office/powerpoint/2010/main" val="3319398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40"/>
                                  </p:iterate>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par>
                          <p:cTn id="7" fill="hold">
                            <p:stCondLst>
                              <p:cond delay="1041"/>
                            </p:stCondLst>
                            <p:childTnLst>
                              <p:par>
                                <p:cTn id="8" presetID="1" presetClass="entr" presetSubtype="0" fill="hold" nodeType="afterEffect">
                                  <p:stCondLst>
                                    <p:cond delay="0"/>
                                  </p:stCondLst>
                                  <p:iterate type="lt">
                                    <p:tmAbs val="10"/>
                                  </p:iterate>
                                  <p:childTnLst>
                                    <p:set>
                                      <p:cBhvr>
                                        <p:cTn id="9" dur="1" fill="hold">
                                          <p:stCondLst>
                                            <p:cond delay="0"/>
                                          </p:stCondLst>
                                        </p:cTn>
                                        <p:tgtEl>
                                          <p:spTgt spid="8">
                                            <p:txEl>
                                              <p:pRg st="1" end="1"/>
                                            </p:txEl>
                                          </p:spTgt>
                                        </p:tgtEl>
                                        <p:attrNameLst>
                                          <p:attrName>style.visibility</p:attrName>
                                        </p:attrNameLst>
                                      </p:cBhvr>
                                      <p:to>
                                        <p:strVal val="visible"/>
                                      </p:to>
                                    </p:set>
                                  </p:childTnLst>
                                </p:cTn>
                              </p:par>
                            </p:childTnLst>
                          </p:cTn>
                        </p:par>
                        <p:par>
                          <p:cTn id="10" fill="hold">
                            <p:stCondLst>
                              <p:cond delay="1482"/>
                            </p:stCondLst>
                            <p:childTnLst>
                              <p:par>
                                <p:cTn id="11" presetID="1" presetClass="entr" presetSubtype="0" fill="hold" nodeType="afterEffect">
                                  <p:stCondLst>
                                    <p:cond delay="0"/>
                                  </p:stCondLst>
                                  <p:iterate type="lt">
                                    <p:tmAbs val="10"/>
                                  </p:iterate>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par>
                          <p:cTn id="13" fill="hold">
                            <p:stCondLst>
                              <p:cond delay="1823"/>
                            </p:stCondLst>
                            <p:childTnLst>
                              <p:par>
                                <p:cTn id="14" presetID="1" presetClass="entr" presetSubtype="0" fill="hold" nodeType="afterEffect">
                                  <p:stCondLst>
                                    <p:cond delay="0"/>
                                  </p:stCondLst>
                                  <p:iterate type="lt">
                                    <p:tmAbs val="10"/>
                                  </p:iterate>
                                  <p:childTnLst>
                                    <p:set>
                                      <p:cBhvr>
                                        <p:cTn id="15" dur="1" fill="hold">
                                          <p:stCondLst>
                                            <p:cond delay="0"/>
                                          </p:stCondLst>
                                        </p:cTn>
                                        <p:tgtEl>
                                          <p:spTgt spid="8">
                                            <p:txEl>
                                              <p:pRg st="4" end="4"/>
                                            </p:txEl>
                                          </p:spTgt>
                                        </p:tgtEl>
                                        <p:attrNameLst>
                                          <p:attrName>style.visibility</p:attrName>
                                        </p:attrNameLst>
                                      </p:cBhvr>
                                      <p:to>
                                        <p:strVal val="visible"/>
                                      </p:to>
                                    </p:set>
                                  </p:childTnLst>
                                </p:cTn>
                              </p:par>
                            </p:childTnLst>
                          </p:cTn>
                        </p:par>
                        <p:par>
                          <p:cTn id="16" fill="hold">
                            <p:stCondLst>
                              <p:cond delay="1954"/>
                            </p:stCondLst>
                            <p:childTnLst>
                              <p:par>
                                <p:cTn id="17" presetID="1" presetClass="entr" presetSubtype="0" fill="hold" nodeType="afterEffect">
                                  <p:stCondLst>
                                    <p:cond delay="0"/>
                                  </p:stCondLst>
                                  <p:iterate type="lt">
                                    <p:tmAbs val="10"/>
                                  </p:iterate>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par>
                          <p:cTn id="19" fill="hold">
                            <p:stCondLst>
                              <p:cond delay="2305"/>
                            </p:stCondLst>
                            <p:childTnLst>
                              <p:par>
                                <p:cTn id="20" presetID="1" presetClass="entr" presetSubtype="0" fill="hold" nodeType="afterEffect">
                                  <p:stCondLst>
                                    <p:cond delay="0"/>
                                  </p:stCondLst>
                                  <p:iterate type="lt">
                                    <p:tmAbs val="10"/>
                                  </p:iterate>
                                  <p:childTnLst>
                                    <p:set>
                                      <p:cBhvr>
                                        <p:cTn id="21" dur="1" fill="hold">
                                          <p:stCondLst>
                                            <p:cond delay="0"/>
                                          </p:stCondLst>
                                        </p:cTn>
                                        <p:tgtEl>
                                          <p:spTgt spid="8">
                                            <p:txEl>
                                              <p:pRg st="7" end="7"/>
                                            </p:txEl>
                                          </p:spTgt>
                                        </p:tgtEl>
                                        <p:attrNameLst>
                                          <p:attrName>style.visibility</p:attrName>
                                        </p:attrNameLst>
                                      </p:cBhvr>
                                      <p:to>
                                        <p:strVal val="visible"/>
                                      </p:to>
                                    </p:set>
                                  </p:childTnLst>
                                </p:cTn>
                              </p:par>
                            </p:childTnLst>
                          </p:cTn>
                        </p:par>
                        <p:par>
                          <p:cTn id="22" fill="hold">
                            <p:stCondLst>
                              <p:cond delay="2846"/>
                            </p:stCondLst>
                            <p:childTnLst>
                              <p:par>
                                <p:cTn id="23" presetID="1" presetClass="entr" presetSubtype="0" fill="hold" nodeType="afterEffect">
                                  <p:stCondLst>
                                    <p:cond delay="0"/>
                                  </p:stCondLst>
                                  <p:iterate type="lt">
                                    <p:tmAbs val="10"/>
                                  </p:iterate>
                                  <p:childTnLst>
                                    <p:set>
                                      <p:cBhvr>
                                        <p:cTn id="24" dur="1" fill="hold">
                                          <p:stCondLst>
                                            <p:cond delay="0"/>
                                          </p:stCondLst>
                                        </p:cTn>
                                        <p:tgtEl>
                                          <p:spTgt spid="8">
                                            <p:txEl>
                                              <p:pRg st="8" end="8"/>
                                            </p:txEl>
                                          </p:spTgt>
                                        </p:tgtEl>
                                        <p:attrNameLst>
                                          <p:attrName>style.visibility</p:attrName>
                                        </p:attrNameLst>
                                      </p:cBhvr>
                                      <p:to>
                                        <p:strVal val="visible"/>
                                      </p:to>
                                    </p:set>
                                  </p:childTnLst>
                                </p:cTn>
                              </p:par>
                            </p:childTnLst>
                          </p:cTn>
                        </p:par>
                        <p:par>
                          <p:cTn id="25" fill="hold">
                            <p:stCondLst>
                              <p:cond delay="3147"/>
                            </p:stCondLst>
                            <p:childTnLst>
                              <p:par>
                                <p:cTn id="26" presetID="1" presetClass="entr" presetSubtype="0" fill="hold" nodeType="afterEffect">
                                  <p:stCondLst>
                                    <p:cond delay="0"/>
                                  </p:stCondLst>
                                  <p:iterate type="lt">
                                    <p:tmAbs val="10"/>
                                  </p:iterate>
                                  <p:childTnLst>
                                    <p:set>
                                      <p:cBhvr>
                                        <p:cTn id="27"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a:solidFill>
                  <a:schemeClr val="tx1"/>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exec frontend-58b84f7d7-fb6rg -- </a:t>
            </a:r>
            <a:r>
              <a:rPr lang="en-GB" sz="1600" dirty="0" err="1">
                <a:solidFill>
                  <a:srgbClr val="0078D7"/>
                </a:solidFill>
              </a:rPr>
              <a:t>ps</a:t>
            </a:r>
            <a:r>
              <a:rPr lang="en-GB" sz="1600" dirty="0">
                <a:solidFill>
                  <a:srgbClr val="0078D7"/>
                </a:solidFill>
              </a:rPr>
              <a:t> -</a:t>
            </a:r>
            <a:r>
              <a:rPr lang="en-GB" sz="1600" dirty="0" err="1">
                <a:solidFill>
                  <a:srgbClr val="0078D7"/>
                </a:solidFill>
              </a:rPr>
              <a:t>ef</a:t>
            </a:r>
            <a:endParaRPr lang="en-GB" sz="1600" dirty="0">
              <a:solidFill>
                <a:srgbClr val="0078D7"/>
              </a:solidFill>
            </a:endParaRPr>
          </a:p>
          <a:p>
            <a:pPr>
              <a:lnSpc>
                <a:spcPct val="100000"/>
              </a:lnSpc>
              <a:spcAft>
                <a:spcPts val="100"/>
              </a:spcAft>
            </a:pPr>
            <a:r>
              <a:rPr lang="en-GB" sz="1600" dirty="0">
                <a:solidFill>
                  <a:schemeClr val="tx1">
                    <a:lumMod val="85000"/>
                  </a:schemeClr>
                </a:solidFill>
              </a:rPr>
              <a:t>PID   USER     TIME  COMMAND</a:t>
            </a:r>
          </a:p>
          <a:p>
            <a:pPr>
              <a:lnSpc>
                <a:spcPct val="100000"/>
              </a:lnSpc>
              <a:spcAft>
                <a:spcPts val="100"/>
              </a:spcAft>
            </a:pPr>
            <a:r>
              <a:rPr lang="en-GB" sz="1600" dirty="0">
                <a:solidFill>
                  <a:schemeClr val="tx1">
                    <a:lumMod val="85000"/>
                  </a:schemeClr>
                </a:solidFill>
              </a:rPr>
              <a:t>    1 root      0:00 </a:t>
            </a:r>
            <a:r>
              <a:rPr lang="en-GB" sz="1600" dirty="0" err="1">
                <a:solidFill>
                  <a:schemeClr val="tx1">
                    <a:lumMod val="85000"/>
                  </a:schemeClr>
                </a:solidFill>
              </a:rPr>
              <a:t>npm</a:t>
            </a:r>
            <a:endParaRPr lang="en-GB" sz="1600" dirty="0">
              <a:solidFill>
                <a:schemeClr val="tx1">
                  <a:lumMod val="85000"/>
                </a:schemeClr>
              </a:solidFill>
            </a:endParaRPr>
          </a:p>
          <a:p>
            <a:pPr>
              <a:lnSpc>
                <a:spcPct val="100000"/>
              </a:lnSpc>
              <a:spcAft>
                <a:spcPts val="100"/>
              </a:spcAft>
            </a:pPr>
            <a:r>
              <a:rPr lang="en-GB" sz="1600" dirty="0">
                <a:solidFill>
                  <a:schemeClr val="tx1">
                    <a:lumMod val="85000"/>
                  </a:schemeClr>
                </a:solidFill>
              </a:rPr>
              <a:t>   22 root      0:00 node server.js</a:t>
            </a:r>
          </a:p>
          <a:p>
            <a:pPr>
              <a:lnSpc>
                <a:spcPct val="100000"/>
              </a:lnSpc>
              <a:spcAft>
                <a:spcPts val="100"/>
              </a:spcAft>
            </a:pPr>
            <a:r>
              <a:rPr lang="en-GB" sz="1600" dirty="0">
                <a:solidFill>
                  <a:schemeClr val="tx1">
                    <a:lumMod val="85000"/>
                  </a:schemeClr>
                </a:solidFill>
              </a:rPr>
              <a:t>   36 root      0:00 </a:t>
            </a:r>
            <a:r>
              <a:rPr lang="en-GB" sz="1600" dirty="0" err="1">
                <a:solidFill>
                  <a:schemeClr val="tx1">
                    <a:lumMod val="85000"/>
                  </a:schemeClr>
                </a:solidFill>
              </a:rPr>
              <a:t>ps</a:t>
            </a:r>
            <a:r>
              <a:rPr lang="en-GB" sz="1600" dirty="0">
                <a:solidFill>
                  <a:schemeClr val="tx1">
                    <a:lumMod val="85000"/>
                  </a:schemeClr>
                </a:solidFill>
              </a:rPr>
              <a:t> –</a:t>
            </a:r>
            <a:r>
              <a:rPr lang="en-GB" sz="1600" dirty="0" err="1">
                <a:solidFill>
                  <a:schemeClr val="tx1">
                    <a:lumMod val="85000"/>
                  </a:schemeClr>
                </a:solidFill>
              </a:rPr>
              <a:t>ef</a:t>
            </a:r>
            <a:endParaRPr lang="en-GB" sz="1600" dirty="0">
              <a:solidFill>
                <a:schemeClr val="tx1">
                  <a:lumMod val="85000"/>
                </a:schemeClr>
              </a:solidFill>
            </a:endParaRPr>
          </a:p>
          <a:p>
            <a:pPr>
              <a:lnSpc>
                <a:spcPct val="100000"/>
              </a:lnSpc>
              <a:spcAft>
                <a:spcPts val="100"/>
              </a:spcAft>
            </a:pPr>
            <a:endParaRPr lang="en-GB" sz="1600" dirty="0">
              <a:solidFill>
                <a:schemeClr val="tx1">
                  <a:lumMod val="85000"/>
                </a:schemeClr>
              </a:solidFill>
            </a:endParaRPr>
          </a:p>
          <a:p>
            <a:pPr>
              <a:lnSpc>
                <a:spcPct val="100000"/>
              </a:lnSpc>
              <a:spcAft>
                <a:spcPts val="100"/>
              </a:spcAft>
            </a:pPr>
            <a:endParaRPr lang="en-GB" sz="1600" dirty="0">
              <a:solidFill>
                <a:schemeClr val="tx1">
                  <a:lumMod val="85000"/>
                </a:schemeClr>
              </a:solidFill>
            </a:endParaRPr>
          </a:p>
          <a:p>
            <a:pPr>
              <a:lnSpc>
                <a:spcPct val="100000"/>
              </a:lnSpc>
              <a:spcAft>
                <a:spcPts val="100"/>
              </a:spcAft>
            </a:pPr>
            <a:r>
              <a:rPr lang="en-GB" sz="1600" dirty="0">
                <a:solidFill>
                  <a:schemeClr val="tx1"/>
                </a:solidFill>
              </a:rPr>
              <a:t>$</a:t>
            </a:r>
            <a:r>
              <a:rPr lang="en-GB" sz="1600" dirty="0">
                <a:solidFill>
                  <a:srgbClr val="0078D7"/>
                </a:solidFill>
              </a:rPr>
              <a:t> </a:t>
            </a:r>
            <a:r>
              <a:rPr lang="en-GB" sz="1600" dirty="0" err="1">
                <a:solidFill>
                  <a:srgbClr val="0078D7"/>
                </a:solidFill>
              </a:rPr>
              <a:t>kubectl</a:t>
            </a:r>
            <a:r>
              <a:rPr lang="en-GB" sz="1600" dirty="0">
                <a:solidFill>
                  <a:srgbClr val="0078D7"/>
                </a:solidFill>
              </a:rPr>
              <a:t> exec -it frontend-58b84f7d7-fb6rg -- bash</a:t>
            </a:r>
          </a:p>
          <a:p>
            <a:pPr>
              <a:lnSpc>
                <a:spcPct val="100000"/>
              </a:lnSpc>
              <a:spcAft>
                <a:spcPts val="100"/>
              </a:spcAft>
            </a:pPr>
            <a:r>
              <a:rPr lang="en-GB" sz="1600" dirty="0">
                <a:solidFill>
                  <a:schemeClr val="tx1">
                    <a:lumMod val="85000"/>
                  </a:schemeClr>
                </a:solidFill>
              </a:rPr>
              <a:t>bash-4.4# ls -a</a:t>
            </a:r>
          </a:p>
          <a:p>
            <a:pPr>
              <a:lnSpc>
                <a:spcPct val="100000"/>
              </a:lnSpc>
              <a:spcAft>
                <a:spcPts val="100"/>
              </a:spcAft>
            </a:pPr>
            <a:r>
              <a:rPr lang="en-GB" sz="1600" dirty="0" err="1">
                <a:solidFill>
                  <a:schemeClr val="tx1">
                    <a:lumMod val="85000"/>
                  </a:schemeClr>
                </a:solidFill>
              </a:rPr>
              <a:t>node_modules</a:t>
            </a:r>
            <a:r>
              <a:rPr lang="en-GB" sz="1600" dirty="0">
                <a:solidFill>
                  <a:schemeClr val="tx1">
                    <a:lumMod val="85000"/>
                  </a:schemeClr>
                </a:solidFill>
              </a:rPr>
              <a:t>       </a:t>
            </a:r>
            <a:r>
              <a:rPr lang="en-GB" sz="1600" dirty="0" err="1">
                <a:solidFill>
                  <a:schemeClr val="tx1">
                    <a:lumMod val="85000"/>
                  </a:schemeClr>
                </a:solidFill>
              </a:rPr>
              <a:t>package.json</a:t>
            </a:r>
            <a:r>
              <a:rPr lang="en-GB" sz="1600" dirty="0">
                <a:solidFill>
                  <a:schemeClr val="tx1">
                    <a:lumMod val="85000"/>
                  </a:schemeClr>
                </a:solidFill>
              </a:rPr>
              <a:t>       server.js                </a:t>
            </a:r>
          </a:p>
          <a:p>
            <a:pPr>
              <a:lnSpc>
                <a:spcPct val="100000"/>
              </a:lnSpc>
              <a:spcAft>
                <a:spcPts val="100"/>
              </a:spcAft>
            </a:pPr>
            <a:endParaRPr lang="en-GB" sz="1600" dirty="0">
              <a:solidFill>
                <a:schemeClr val="tx1">
                  <a:lumMod val="85000"/>
                </a:schemeClr>
              </a:solidFill>
            </a:endParaRPr>
          </a:p>
          <a:p>
            <a:pPr>
              <a:lnSpc>
                <a:spcPct val="100000"/>
              </a:lnSpc>
              <a:spcAft>
                <a:spcPts val="100"/>
              </a:spcAft>
            </a:pPr>
            <a:r>
              <a:rPr lang="en-GB" sz="1600" dirty="0">
                <a:solidFill>
                  <a:schemeClr val="tx1">
                    <a:lumMod val="85000"/>
                  </a:schemeClr>
                </a:solidFill>
              </a:rPr>
              <a:t>bash-4.4# </a:t>
            </a:r>
            <a:r>
              <a:rPr lang="en-GB" sz="1600" dirty="0" err="1">
                <a:solidFill>
                  <a:schemeClr val="tx1">
                    <a:lumMod val="85000"/>
                  </a:schemeClr>
                </a:solidFill>
              </a:rPr>
              <a:t>uname</a:t>
            </a:r>
            <a:endParaRPr lang="en-GB" sz="1600" dirty="0">
              <a:solidFill>
                <a:schemeClr val="tx1">
                  <a:lumMod val="85000"/>
                </a:schemeClr>
              </a:solidFill>
            </a:endParaRPr>
          </a:p>
          <a:p>
            <a:pPr>
              <a:lnSpc>
                <a:spcPct val="100000"/>
              </a:lnSpc>
              <a:spcAft>
                <a:spcPts val="100"/>
              </a:spcAft>
            </a:pPr>
            <a:r>
              <a:rPr lang="en-GB" sz="1600" dirty="0">
                <a:solidFill>
                  <a:schemeClr val="tx1">
                    <a:lumMod val="85000"/>
                  </a:schemeClr>
                </a:solidFill>
              </a:rPr>
              <a:t>Linux</a:t>
            </a: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5162550" cy="723900"/>
          </a:xfrm>
        </p:spPr>
        <p:txBody>
          <a:bodyPr>
            <a:normAutofit/>
          </a:bodyPr>
          <a:lstStyle/>
          <a:p>
            <a:r>
              <a:rPr lang="en-GB" dirty="0"/>
              <a:t>Get Shell Access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pPr lvl="0">
              <a:buClr>
                <a:srgbClr val="414241"/>
              </a:buClr>
            </a:pPr>
            <a:r>
              <a:rPr lang="en-GB" dirty="0">
                <a:solidFill>
                  <a:srgbClr val="FFFFFF"/>
                </a:solidFill>
              </a:rPr>
              <a:t>Create </a:t>
            </a:r>
            <a:r>
              <a:rPr lang="en-GB" dirty="0">
                <a:solidFill>
                  <a:srgbClr val="4DB0FF"/>
                </a:solidFill>
              </a:rPr>
              <a:t>interactive shell</a:t>
            </a:r>
            <a:r>
              <a:rPr lang="en-GB" dirty="0">
                <a:solidFill>
                  <a:srgbClr val="FFFFFF"/>
                </a:solidFill>
              </a:rPr>
              <a:t> into running containers</a:t>
            </a:r>
          </a:p>
          <a:p>
            <a:pPr lvl="0">
              <a:buClr>
                <a:srgbClr val="414241"/>
              </a:buClr>
            </a:pPr>
            <a:r>
              <a:rPr lang="en-GB" dirty="0">
                <a:solidFill>
                  <a:srgbClr val="FFFFFF"/>
                </a:solidFill>
              </a:rPr>
              <a:t>Use </a:t>
            </a:r>
            <a:r>
              <a:rPr lang="en-GB" dirty="0" err="1">
                <a:latin typeface="Consolas" panose="020B0609020204030204" pitchFamily="49" charset="0"/>
              </a:rPr>
              <a:t>kubectl</a:t>
            </a:r>
            <a:r>
              <a:rPr lang="en-GB" dirty="0">
                <a:latin typeface="Consolas" panose="020B0609020204030204" pitchFamily="49" charset="0"/>
              </a:rPr>
              <a:t> exec</a:t>
            </a:r>
          </a:p>
          <a:p>
            <a:pPr lvl="0">
              <a:buClr>
                <a:srgbClr val="414241"/>
              </a:buClr>
            </a:pPr>
            <a:r>
              <a:rPr lang="en-GB" dirty="0">
                <a:solidFill>
                  <a:srgbClr val="FFFFFF"/>
                </a:solidFill>
              </a:rPr>
              <a:t>Use </a:t>
            </a:r>
            <a:r>
              <a:rPr lang="en-GB" dirty="0">
                <a:solidFill>
                  <a:srgbClr val="4DB0FF"/>
                </a:solidFill>
                <a:latin typeface="Consolas" panose="020B0609020204030204" pitchFamily="49" charset="0"/>
              </a:rPr>
              <a:t>-it </a:t>
            </a:r>
            <a:r>
              <a:rPr lang="en-GB" dirty="0">
                <a:solidFill>
                  <a:srgbClr val="FFFFFF"/>
                </a:solidFill>
              </a:rPr>
              <a:t>switch and </a:t>
            </a:r>
            <a:r>
              <a:rPr lang="en-GB" dirty="0" err="1">
                <a:solidFill>
                  <a:srgbClr val="FFFFFF"/>
                </a:solidFill>
              </a:rPr>
              <a:t>sh</a:t>
            </a:r>
            <a:r>
              <a:rPr lang="en-GB" dirty="0">
                <a:solidFill>
                  <a:srgbClr val="FFFFFF"/>
                </a:solidFill>
              </a:rPr>
              <a:t> or bash for shell</a:t>
            </a:r>
          </a:p>
          <a:p>
            <a:pPr>
              <a:buClr>
                <a:srgbClr val="414241"/>
              </a:buClr>
            </a:pPr>
            <a:r>
              <a:rPr lang="en-GB" dirty="0">
                <a:solidFill>
                  <a:srgbClr val="FFFFFF"/>
                </a:solidFill>
              </a:rPr>
              <a:t>Can also run single non-interactive command</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Low level debugging</a:t>
            </a:r>
          </a:p>
          <a:p>
            <a:pPr marL="285750" indent="-285750">
              <a:buFontTx/>
              <a:buChar char="-"/>
            </a:pPr>
            <a:r>
              <a:rPr lang="en-GB" dirty="0">
                <a:solidFill>
                  <a:schemeClr val="bg1">
                    <a:lumMod val="75000"/>
                  </a:schemeClr>
                </a:solidFill>
              </a:rPr>
              <a:t>Interactive troubleshooting</a:t>
            </a:r>
          </a:p>
          <a:p>
            <a:pPr marL="285750" indent="-285750">
              <a:buFontTx/>
              <a:buChar char="-"/>
            </a:pPr>
            <a:endParaRPr lang="en-GB" dirty="0">
              <a:solidFill>
                <a:schemeClr val="bg1">
                  <a:lumMod val="75000"/>
                </a:schemeClr>
              </a:solidFill>
            </a:endParaRP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9" name="Rectangle 8">
            <a:hlinkClick r:id="rId2"/>
            <a:extLst>
              <a:ext uri="{FF2B5EF4-FFF2-40B4-BE49-F238E27FC236}">
                <a16:creationId xmlns:a16="http://schemas.microsoft.com/office/drawing/2014/main" id="{4AD5291F-1C34-4A45-B613-EDCBBA899A5D}"/>
              </a:ext>
            </a:extLst>
          </p:cNvPr>
          <p:cNvSpPr/>
          <p:nvPr/>
        </p:nvSpPr>
        <p:spPr>
          <a:xfrm>
            <a:off x="7659149" y="301881"/>
            <a:ext cx="4275676" cy="584775"/>
          </a:xfrm>
          <a:prstGeom prst="rect">
            <a:avLst/>
          </a:prstGeom>
        </p:spPr>
        <p:txBody>
          <a:bodyPr wrap="square">
            <a:spAutoFit/>
          </a:bodyPr>
          <a:lstStyle/>
          <a:p>
            <a:r>
              <a:rPr lang="en-GB" sz="1600" dirty="0"/>
              <a:t>kubernetes.io/docs/tasks/debug-application-cluster/get-shell-running-container</a:t>
            </a:r>
          </a:p>
        </p:txBody>
      </p:sp>
      <p:pic>
        <p:nvPicPr>
          <p:cNvPr id="10" name="Graphic 9" descr="Open Book">
            <a:extLst>
              <a:ext uri="{FF2B5EF4-FFF2-40B4-BE49-F238E27FC236}">
                <a16:creationId xmlns:a16="http://schemas.microsoft.com/office/drawing/2014/main" id="{30838004-E789-4218-B24A-BC12BE0C0D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spTree>
    <p:extLst>
      <p:ext uri="{BB962C8B-B14F-4D97-AF65-F5344CB8AC3E}">
        <p14:creationId xmlns:p14="http://schemas.microsoft.com/office/powerpoint/2010/main" val="37160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30"/>
                                  </p:iterate>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par>
                          <p:cTn id="7" fill="hold">
                            <p:stCondLst>
                              <p:cond delay="1261"/>
                            </p:stCondLst>
                            <p:childTnLst>
                              <p:par>
                                <p:cTn id="8" presetID="1" presetClass="entr" presetSubtype="0" fill="hold" nodeType="after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childTnLst>
                                </p:cTn>
                              </p:par>
                            </p:childTnLst>
                          </p:cTn>
                        </p:par>
                        <p:par>
                          <p:cTn id="10" fill="hold">
                            <p:stCondLst>
                              <p:cond delay="1261"/>
                            </p:stCondLst>
                            <p:childTnLst>
                              <p:par>
                                <p:cTn id="11" presetID="1" presetClass="entr" presetSubtype="0" fill="hold" nodeType="after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par>
                          <p:cTn id="13" fill="hold">
                            <p:stCondLst>
                              <p:cond delay="1261"/>
                            </p:stCondLst>
                            <p:childTnLst>
                              <p:par>
                                <p:cTn id="14" presetID="1" presetClass="entr" presetSubtype="0" fill="hold" nodeType="after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childTnLst>
                                </p:cTn>
                              </p:par>
                            </p:childTnLst>
                          </p:cTn>
                        </p:par>
                        <p:par>
                          <p:cTn id="16" fill="hold">
                            <p:stCondLst>
                              <p:cond delay="1261"/>
                            </p:stCondLst>
                            <p:childTnLst>
                              <p:par>
                                <p:cTn id="17" presetID="1" presetClass="entr" presetSubtype="0" fill="hold" nodeType="after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iterate type="lt">
                                    <p:tmAbs val="30"/>
                                  </p:iterate>
                                  <p:childTnLst>
                                    <p:set>
                                      <p:cBhvr>
                                        <p:cTn id="22"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78B7F-19CA-4B76-AF9F-2B13498C8ABE}"/>
              </a:ext>
            </a:extLst>
          </p:cNvPr>
          <p:cNvSpPr>
            <a:spLocks noGrp="1"/>
          </p:cNvSpPr>
          <p:nvPr>
            <p:ph type="title"/>
          </p:nvPr>
        </p:nvSpPr>
        <p:spPr/>
        <p:txBody>
          <a:bodyPr/>
          <a:lstStyle/>
          <a:p>
            <a:r>
              <a:rPr lang="en-GB" dirty="0"/>
              <a:t>What is Cloud Native?</a:t>
            </a:r>
          </a:p>
        </p:txBody>
      </p:sp>
      <p:sp>
        <p:nvSpPr>
          <p:cNvPr id="4" name="Content Placeholder 3">
            <a:extLst>
              <a:ext uri="{FF2B5EF4-FFF2-40B4-BE49-F238E27FC236}">
                <a16:creationId xmlns:a16="http://schemas.microsoft.com/office/drawing/2014/main" id="{E56521EB-6B7B-4719-833F-6081897F44FA}"/>
              </a:ext>
            </a:extLst>
          </p:cNvPr>
          <p:cNvSpPr>
            <a:spLocks noGrp="1"/>
          </p:cNvSpPr>
          <p:nvPr>
            <p:ph idx="32"/>
          </p:nvPr>
        </p:nvSpPr>
        <p:spPr>
          <a:xfrm>
            <a:off x="457200" y="1752600"/>
            <a:ext cx="11277599" cy="3352800"/>
          </a:xfrm>
        </p:spPr>
        <p:txBody>
          <a:bodyPr/>
          <a:lstStyle/>
          <a:p>
            <a:r>
              <a:rPr lang="en-GB" sz="2400" b="0" dirty="0">
                <a:solidFill>
                  <a:srgbClr val="414241"/>
                </a:solidFill>
              </a:rPr>
              <a:t>“Cloud native technologies empower organizations to build and run scalable applications in </a:t>
            </a:r>
            <a:r>
              <a:rPr lang="en-GB" sz="2400" b="0" dirty="0">
                <a:solidFill>
                  <a:srgbClr val="0099FF"/>
                </a:solidFill>
              </a:rPr>
              <a:t>modern, dynamic environments</a:t>
            </a:r>
            <a:r>
              <a:rPr lang="en-GB" sz="2400" b="0" dirty="0">
                <a:solidFill>
                  <a:srgbClr val="414241"/>
                </a:solidFill>
              </a:rPr>
              <a:t> such as public, private, and hybrid clouds. </a:t>
            </a:r>
            <a:r>
              <a:rPr lang="en-GB" sz="2400" b="0" dirty="0">
                <a:solidFill>
                  <a:srgbClr val="0099FF"/>
                </a:solidFill>
              </a:rPr>
              <a:t>Containers, service meshes, microservices</a:t>
            </a:r>
            <a:r>
              <a:rPr lang="en-GB" sz="2400" b="0" dirty="0">
                <a:solidFill>
                  <a:srgbClr val="414241"/>
                </a:solidFill>
              </a:rPr>
              <a:t>, immutable infrastructure, and declarative APIs exemplify this approach.</a:t>
            </a:r>
          </a:p>
          <a:p>
            <a:r>
              <a:rPr lang="en-GB" sz="2400" b="0" dirty="0">
                <a:solidFill>
                  <a:srgbClr val="414241"/>
                </a:solidFill>
              </a:rPr>
              <a:t>These techniques enable </a:t>
            </a:r>
            <a:r>
              <a:rPr lang="en-GB" sz="2400" b="0" dirty="0">
                <a:solidFill>
                  <a:srgbClr val="0099FF"/>
                </a:solidFill>
              </a:rPr>
              <a:t>loosely coupled systems </a:t>
            </a:r>
            <a:r>
              <a:rPr lang="en-GB" sz="2400" b="0" dirty="0">
                <a:solidFill>
                  <a:srgbClr val="414241"/>
                </a:solidFill>
              </a:rPr>
              <a:t>that are </a:t>
            </a:r>
            <a:r>
              <a:rPr lang="en-GB" sz="2400" b="0" dirty="0">
                <a:solidFill>
                  <a:srgbClr val="0099FF"/>
                </a:solidFill>
              </a:rPr>
              <a:t>resilient, manageable, and observable</a:t>
            </a:r>
            <a:r>
              <a:rPr lang="en-GB" sz="2400" b="0" dirty="0">
                <a:solidFill>
                  <a:srgbClr val="414241"/>
                </a:solidFill>
              </a:rPr>
              <a:t>. Combined with </a:t>
            </a:r>
            <a:r>
              <a:rPr lang="en-GB" sz="2400" b="0" dirty="0">
                <a:solidFill>
                  <a:srgbClr val="0099FF"/>
                </a:solidFill>
              </a:rPr>
              <a:t>robust automation</a:t>
            </a:r>
            <a:r>
              <a:rPr lang="en-GB" sz="2400" b="0" dirty="0">
                <a:solidFill>
                  <a:srgbClr val="414241"/>
                </a:solidFill>
              </a:rPr>
              <a:t>, they allow engineers to make high-impact changes frequently and predictably with minimal toil.”</a:t>
            </a:r>
          </a:p>
          <a:p>
            <a:endParaRPr lang="en-GB" sz="2400" dirty="0">
              <a:solidFill>
                <a:srgbClr val="414241"/>
              </a:solidFill>
            </a:endParaRPr>
          </a:p>
        </p:txBody>
      </p:sp>
      <p:pic>
        <p:nvPicPr>
          <p:cNvPr id="9" name="Picture 8">
            <a:extLst>
              <a:ext uri="{FF2B5EF4-FFF2-40B4-BE49-F238E27FC236}">
                <a16:creationId xmlns:a16="http://schemas.microsoft.com/office/drawing/2014/main" id="{1FF161A4-A8CB-4941-BB9B-A67FA8DC4C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7825" y="5429250"/>
            <a:ext cx="5238750" cy="1428750"/>
          </a:xfrm>
          <a:prstGeom prst="rect">
            <a:avLst/>
          </a:prstGeom>
        </p:spPr>
      </p:pic>
    </p:spTree>
    <p:extLst>
      <p:ext uri="{BB962C8B-B14F-4D97-AF65-F5344CB8AC3E}">
        <p14:creationId xmlns:p14="http://schemas.microsoft.com/office/powerpoint/2010/main" val="29633753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CE9B68-1E7E-4B27-924B-705B73C70AF0}"/>
              </a:ext>
            </a:extLst>
          </p:cNvPr>
          <p:cNvSpPr>
            <a:spLocks noGrp="1"/>
          </p:cNvSpPr>
          <p:nvPr>
            <p:ph type="title"/>
          </p:nvPr>
        </p:nvSpPr>
        <p:spPr>
          <a:xfrm>
            <a:off x="405636" y="3276601"/>
            <a:ext cx="10376664" cy="1402440"/>
          </a:xfrm>
        </p:spPr>
        <p:txBody>
          <a:bodyPr/>
          <a:lstStyle/>
          <a:p>
            <a:r>
              <a:rPr lang="en-GB" dirty="0"/>
              <a:t>Advanced Pod Configuration</a:t>
            </a:r>
          </a:p>
        </p:txBody>
      </p:sp>
      <p:sp>
        <p:nvSpPr>
          <p:cNvPr id="6" name="Text Placeholder 5">
            <a:extLst>
              <a:ext uri="{FF2B5EF4-FFF2-40B4-BE49-F238E27FC236}">
                <a16:creationId xmlns:a16="http://schemas.microsoft.com/office/drawing/2014/main" id="{4CBF9477-2464-47D5-B4CA-2A6408FA2421}"/>
              </a:ext>
            </a:extLst>
          </p:cNvPr>
          <p:cNvSpPr>
            <a:spLocks noGrp="1"/>
          </p:cNvSpPr>
          <p:nvPr>
            <p:ph type="body" idx="7"/>
          </p:nvPr>
        </p:nvSpPr>
        <p:spPr/>
        <p:txBody>
          <a:bodyPr/>
          <a:lstStyle/>
          <a:p>
            <a:endParaRPr lang="en-GB" dirty="0"/>
          </a:p>
        </p:txBody>
      </p:sp>
    </p:spTree>
    <p:extLst>
      <p:ext uri="{BB962C8B-B14F-4D97-AF65-F5344CB8AC3E}">
        <p14:creationId xmlns:p14="http://schemas.microsoft.com/office/powerpoint/2010/main" val="3242939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933951" y="1653540"/>
            <a:ext cx="6800848" cy="4922520"/>
          </a:xfrm>
          <a:solidFill>
            <a:schemeClr val="bg1">
              <a:lumMod val="50000"/>
            </a:schemeClr>
          </a:solidFill>
        </p:spPr>
        <p:txBody>
          <a:bodyPr/>
          <a:lstStyle/>
          <a:p>
            <a:pPr>
              <a:lnSpc>
                <a:spcPct val="100000"/>
              </a:lnSpc>
              <a:spcAft>
                <a:spcPts val="100"/>
              </a:spcAft>
            </a:pPr>
            <a:r>
              <a:rPr lang="en-GB" dirty="0">
                <a:solidFill>
                  <a:srgbClr val="92D050"/>
                </a:solidFill>
              </a:rPr>
              <a:t>kind: Deployment</a:t>
            </a:r>
          </a:p>
          <a:p>
            <a:pPr>
              <a:lnSpc>
                <a:spcPct val="100000"/>
              </a:lnSpc>
              <a:spcAft>
                <a:spcPts val="100"/>
              </a:spcAft>
            </a:pPr>
            <a:r>
              <a:rPr lang="en-GB" dirty="0" err="1">
                <a:solidFill>
                  <a:srgbClr val="92D050"/>
                </a:solidFill>
              </a:rPr>
              <a:t>apiVersion</a:t>
            </a:r>
            <a:r>
              <a:rPr lang="en-GB" dirty="0">
                <a:solidFill>
                  <a:srgbClr val="92D050"/>
                </a:solidFill>
              </a:rPr>
              <a:t>: apps/v1</a:t>
            </a:r>
          </a:p>
          <a:p>
            <a:pPr>
              <a:lnSpc>
                <a:spcPct val="100000"/>
              </a:lnSpc>
              <a:spcAft>
                <a:spcPts val="100"/>
              </a:spcAft>
            </a:pPr>
            <a:r>
              <a:rPr lang="en-GB" dirty="0">
                <a:solidFill>
                  <a:srgbClr val="92D050"/>
                </a:solidFill>
              </a:rPr>
              <a:t>metadata:</a:t>
            </a:r>
          </a:p>
          <a:p>
            <a:pPr>
              <a:lnSpc>
                <a:spcPct val="100000"/>
              </a:lnSpc>
              <a:spcAft>
                <a:spcPts val="100"/>
              </a:spcAft>
            </a:pPr>
            <a:r>
              <a:rPr lang="en-GB" dirty="0">
                <a:solidFill>
                  <a:srgbClr val="92D050"/>
                </a:solidFill>
              </a:rPr>
              <a:t>  </a:t>
            </a:r>
            <a:r>
              <a:rPr lang="en-GB" dirty="0">
                <a:solidFill>
                  <a:srgbClr val="FFFF00"/>
                </a:solidFill>
              </a:rPr>
              <a:t>name: my-deployment</a:t>
            </a:r>
          </a:p>
          <a:p>
            <a:pPr>
              <a:lnSpc>
                <a:spcPct val="100000"/>
              </a:lnSpc>
              <a:spcAft>
                <a:spcPts val="100"/>
              </a:spcAft>
            </a:pPr>
            <a:r>
              <a:rPr lang="en-GB" dirty="0">
                <a:solidFill>
                  <a:srgbClr val="92D050"/>
                </a:solidFill>
              </a:rPr>
              <a:t>  labels:</a:t>
            </a:r>
          </a:p>
          <a:p>
            <a:pPr>
              <a:lnSpc>
                <a:spcPct val="100000"/>
              </a:lnSpc>
              <a:spcAft>
                <a:spcPts val="100"/>
              </a:spcAft>
            </a:pPr>
            <a:r>
              <a:rPr lang="en-GB" dirty="0">
                <a:solidFill>
                  <a:srgbClr val="92D050"/>
                </a:solidFill>
              </a:rPr>
              <a:t>    </a:t>
            </a:r>
            <a:r>
              <a:rPr lang="en-GB" dirty="0">
                <a:solidFill>
                  <a:srgbClr val="FFFF00"/>
                </a:solidFill>
              </a:rPr>
              <a:t>cheese: cheddar</a:t>
            </a:r>
          </a:p>
          <a:p>
            <a:pPr>
              <a:lnSpc>
                <a:spcPct val="100000"/>
              </a:lnSpc>
              <a:spcAft>
                <a:spcPts val="100"/>
              </a:spcAft>
            </a:pPr>
            <a:r>
              <a:rPr lang="en-GB" dirty="0">
                <a:solidFill>
                  <a:srgbClr val="92D050"/>
                </a:solidFill>
              </a:rPr>
              <a:t>spec:</a:t>
            </a:r>
          </a:p>
          <a:p>
            <a:pPr>
              <a:lnSpc>
                <a:spcPct val="100000"/>
              </a:lnSpc>
              <a:spcAft>
                <a:spcPts val="100"/>
              </a:spcAft>
            </a:pPr>
            <a:r>
              <a:rPr lang="en-GB" dirty="0">
                <a:solidFill>
                  <a:srgbClr val="92D050"/>
                </a:solidFill>
              </a:rPr>
              <a:t>  replicas: 1</a:t>
            </a:r>
          </a:p>
          <a:p>
            <a:pPr>
              <a:lnSpc>
                <a:spcPct val="100000"/>
              </a:lnSpc>
              <a:spcAft>
                <a:spcPts val="100"/>
              </a:spcAft>
            </a:pPr>
            <a:r>
              <a:rPr lang="en-GB" dirty="0">
                <a:solidFill>
                  <a:srgbClr val="92D050"/>
                </a:solidFill>
              </a:rPr>
              <a:t>  selector:</a:t>
            </a:r>
          </a:p>
          <a:p>
            <a:pPr>
              <a:lnSpc>
                <a:spcPct val="100000"/>
              </a:lnSpc>
              <a:spcAft>
                <a:spcPts val="100"/>
              </a:spcAft>
            </a:pPr>
            <a:r>
              <a:rPr lang="en-GB" dirty="0">
                <a:solidFill>
                  <a:srgbClr val="92D050"/>
                </a:solidFill>
              </a:rPr>
              <a:t>    </a:t>
            </a:r>
            <a:r>
              <a:rPr lang="en-GB" dirty="0" err="1">
                <a:solidFill>
                  <a:srgbClr val="92D050"/>
                </a:solidFill>
              </a:rPr>
              <a:t>matchLabels</a:t>
            </a:r>
            <a:r>
              <a:rPr lang="en-GB" dirty="0">
                <a:solidFill>
                  <a:srgbClr val="92D050"/>
                </a:solidFill>
              </a:rPr>
              <a:t>:</a:t>
            </a:r>
          </a:p>
          <a:p>
            <a:pPr>
              <a:lnSpc>
                <a:spcPct val="100000"/>
              </a:lnSpc>
              <a:spcAft>
                <a:spcPts val="100"/>
              </a:spcAft>
            </a:pPr>
            <a:r>
              <a:rPr lang="en-GB" dirty="0">
                <a:solidFill>
                  <a:srgbClr val="92D050"/>
                </a:solidFill>
              </a:rPr>
              <a:t>      </a:t>
            </a:r>
            <a:r>
              <a:rPr lang="en-GB" dirty="0">
                <a:solidFill>
                  <a:srgbClr val="FFFF00"/>
                </a:solidFill>
              </a:rPr>
              <a:t>thing: my-app</a:t>
            </a:r>
          </a:p>
          <a:p>
            <a:pPr>
              <a:lnSpc>
                <a:spcPct val="100000"/>
              </a:lnSpc>
              <a:spcAft>
                <a:spcPts val="100"/>
              </a:spcAft>
            </a:pPr>
            <a:r>
              <a:rPr lang="en-GB" dirty="0">
                <a:solidFill>
                  <a:srgbClr val="92D050"/>
                </a:solidFill>
              </a:rPr>
              <a:t>  template:</a:t>
            </a:r>
          </a:p>
          <a:p>
            <a:pPr>
              <a:lnSpc>
                <a:spcPct val="100000"/>
              </a:lnSpc>
              <a:spcAft>
                <a:spcPts val="100"/>
              </a:spcAft>
            </a:pPr>
            <a:r>
              <a:rPr lang="en-GB" dirty="0">
                <a:solidFill>
                  <a:srgbClr val="92D050"/>
                </a:solidFill>
              </a:rPr>
              <a:t>    metadata:</a:t>
            </a:r>
          </a:p>
          <a:p>
            <a:pPr>
              <a:lnSpc>
                <a:spcPct val="100000"/>
              </a:lnSpc>
              <a:spcAft>
                <a:spcPts val="100"/>
              </a:spcAft>
            </a:pPr>
            <a:r>
              <a:rPr lang="en-GB" dirty="0">
                <a:solidFill>
                  <a:srgbClr val="92D050"/>
                </a:solidFill>
              </a:rPr>
              <a:t>      labels:</a:t>
            </a:r>
          </a:p>
          <a:p>
            <a:pPr>
              <a:lnSpc>
                <a:spcPct val="100000"/>
              </a:lnSpc>
              <a:spcAft>
                <a:spcPts val="100"/>
              </a:spcAft>
            </a:pPr>
            <a:r>
              <a:rPr lang="en-GB" dirty="0">
                <a:solidFill>
                  <a:srgbClr val="92D050"/>
                </a:solidFill>
              </a:rPr>
              <a:t>        </a:t>
            </a:r>
            <a:r>
              <a:rPr lang="en-GB" dirty="0">
                <a:solidFill>
                  <a:srgbClr val="FFFF00"/>
                </a:solidFill>
              </a:rPr>
              <a:t>thing: my-app</a:t>
            </a:r>
          </a:p>
          <a:p>
            <a:pPr>
              <a:lnSpc>
                <a:spcPct val="100000"/>
              </a:lnSpc>
              <a:spcAft>
                <a:spcPts val="100"/>
              </a:spcAft>
            </a:pPr>
            <a:r>
              <a:rPr lang="en-GB" dirty="0">
                <a:solidFill>
                  <a:srgbClr val="92D050"/>
                </a:solidFill>
              </a:rPr>
              <a:t>        cake: chocolate</a:t>
            </a:r>
          </a:p>
          <a:p>
            <a:pPr>
              <a:lnSpc>
                <a:spcPct val="100000"/>
              </a:lnSpc>
              <a:spcAft>
                <a:spcPts val="100"/>
              </a:spcAft>
            </a:pPr>
            <a:r>
              <a:rPr lang="en-GB" dirty="0">
                <a:solidFill>
                  <a:srgbClr val="92D050"/>
                </a:solidFill>
              </a:rPr>
              <a:t>    spec:</a:t>
            </a:r>
          </a:p>
          <a:p>
            <a:pPr>
              <a:lnSpc>
                <a:spcPct val="100000"/>
              </a:lnSpc>
              <a:spcAft>
                <a:spcPts val="100"/>
              </a:spcAft>
            </a:pPr>
            <a:r>
              <a:rPr lang="en-GB" dirty="0">
                <a:solidFill>
                  <a:srgbClr val="92D050"/>
                </a:solidFill>
              </a:rPr>
              <a:t>      containers:</a:t>
            </a:r>
          </a:p>
          <a:p>
            <a:pPr>
              <a:lnSpc>
                <a:spcPct val="100000"/>
              </a:lnSpc>
              <a:spcAft>
                <a:spcPts val="100"/>
              </a:spcAft>
            </a:pPr>
            <a:r>
              <a:rPr lang="en-GB" dirty="0">
                <a:solidFill>
                  <a:srgbClr val="92D050"/>
                </a:solidFill>
              </a:rPr>
              <a:t>      - </a:t>
            </a:r>
            <a:r>
              <a:rPr lang="en-GB" dirty="0">
                <a:solidFill>
                  <a:srgbClr val="FFFF00"/>
                </a:solidFill>
              </a:rPr>
              <a:t>name: my-container</a:t>
            </a:r>
          </a:p>
          <a:p>
            <a:pPr>
              <a:lnSpc>
                <a:spcPct val="100000"/>
              </a:lnSpc>
              <a:spcAft>
                <a:spcPts val="100"/>
              </a:spcAft>
            </a:pPr>
            <a:r>
              <a:rPr lang="en-GB" dirty="0">
                <a:solidFill>
                  <a:srgbClr val="92D050"/>
                </a:solidFill>
              </a:rPr>
              <a:t>        image: </a:t>
            </a:r>
            <a:r>
              <a:rPr lang="en-GB" dirty="0" err="1">
                <a:solidFill>
                  <a:srgbClr val="92D050"/>
                </a:solidFill>
              </a:rPr>
              <a:t>nginx</a:t>
            </a:r>
            <a:endParaRPr lang="en-GB" dirty="0">
              <a:solidFill>
                <a:srgbClr val="92D05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p:txBody>
          <a:bodyPr/>
          <a:lstStyle/>
          <a:p>
            <a:r>
              <a:rPr lang="en-GB" dirty="0"/>
              <a:t>Deeper Dive on Manifests</a:t>
            </a:r>
          </a:p>
        </p:txBody>
      </p:sp>
      <p:sp>
        <p:nvSpPr>
          <p:cNvPr id="2" name="Arrow: Right 1">
            <a:extLst>
              <a:ext uri="{FF2B5EF4-FFF2-40B4-BE49-F238E27FC236}">
                <a16:creationId xmlns:a16="http://schemas.microsoft.com/office/drawing/2014/main" id="{4120860B-CE5A-40FE-817A-E9900F920F9C}"/>
              </a:ext>
            </a:extLst>
          </p:cNvPr>
          <p:cNvSpPr/>
          <p:nvPr/>
        </p:nvSpPr>
        <p:spPr>
          <a:xfrm rot="10800000">
            <a:off x="7267576" y="3968115"/>
            <a:ext cx="971550" cy="43815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Arrow: Right 15">
            <a:extLst>
              <a:ext uri="{FF2B5EF4-FFF2-40B4-BE49-F238E27FC236}">
                <a16:creationId xmlns:a16="http://schemas.microsoft.com/office/drawing/2014/main" id="{480181A4-7FC5-4067-9216-EA3969159E90}"/>
              </a:ext>
            </a:extLst>
          </p:cNvPr>
          <p:cNvSpPr/>
          <p:nvPr/>
        </p:nvSpPr>
        <p:spPr>
          <a:xfrm rot="10800000">
            <a:off x="7410451" y="4866485"/>
            <a:ext cx="828675" cy="43815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32250036-2E9B-46CF-B799-50A448B4C187}"/>
              </a:ext>
            </a:extLst>
          </p:cNvPr>
          <p:cNvSpPr/>
          <p:nvPr/>
        </p:nvSpPr>
        <p:spPr>
          <a:xfrm>
            <a:off x="8029574" y="4120515"/>
            <a:ext cx="209551" cy="1019175"/>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B67B11FB-4DE4-4BFD-8992-477F6FFCE40E}"/>
              </a:ext>
            </a:extLst>
          </p:cNvPr>
          <p:cNvSpPr txBox="1"/>
          <p:nvPr/>
        </p:nvSpPr>
        <p:spPr>
          <a:xfrm>
            <a:off x="8458203" y="4353840"/>
            <a:ext cx="3295649" cy="553998"/>
          </a:xfrm>
          <a:prstGeom prst="rect">
            <a:avLst/>
          </a:prstGeom>
        </p:spPr>
        <p:txBody>
          <a:bodyPr wrap="square" lIns="0" tIns="0" rIns="0" bIns="0" rtlCol="0" anchor="t" anchorCtr="0">
            <a:spAutoFit/>
          </a:bodyPr>
          <a:lstStyle/>
          <a:p>
            <a:r>
              <a:rPr lang="en-GB" dirty="0"/>
              <a:t>The selector of the spec </a:t>
            </a:r>
            <a:r>
              <a:rPr lang="en-GB" b="1" dirty="0"/>
              <a:t>MUST</a:t>
            </a:r>
            <a:r>
              <a:rPr lang="en-GB" dirty="0"/>
              <a:t> match one label in the template</a:t>
            </a:r>
          </a:p>
        </p:txBody>
      </p:sp>
      <p:sp>
        <p:nvSpPr>
          <p:cNvPr id="19" name="Arrow: Right 18">
            <a:extLst>
              <a:ext uri="{FF2B5EF4-FFF2-40B4-BE49-F238E27FC236}">
                <a16:creationId xmlns:a16="http://schemas.microsoft.com/office/drawing/2014/main" id="{20DD11F5-DDAC-4E79-AB42-243B7BDAF2F4}"/>
              </a:ext>
            </a:extLst>
          </p:cNvPr>
          <p:cNvSpPr/>
          <p:nvPr/>
        </p:nvSpPr>
        <p:spPr>
          <a:xfrm rot="10800000">
            <a:off x="7410450" y="2386965"/>
            <a:ext cx="828676" cy="43815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257D59BE-BFD0-4A37-A2D7-233CAF5269DD}"/>
              </a:ext>
            </a:extLst>
          </p:cNvPr>
          <p:cNvSpPr txBox="1"/>
          <p:nvPr/>
        </p:nvSpPr>
        <p:spPr>
          <a:xfrm>
            <a:off x="8449871" y="1977389"/>
            <a:ext cx="3124253" cy="830997"/>
          </a:xfrm>
          <a:prstGeom prst="rect">
            <a:avLst/>
          </a:prstGeom>
        </p:spPr>
        <p:txBody>
          <a:bodyPr wrap="none" lIns="0" tIns="0" rIns="0" bIns="0" rtlCol="0" anchor="t" anchorCtr="0">
            <a:spAutoFit/>
          </a:bodyPr>
          <a:lstStyle/>
          <a:p>
            <a:r>
              <a:rPr lang="en-GB" dirty="0"/>
              <a:t>Deployment name will also be </a:t>
            </a:r>
            <a:br>
              <a:rPr lang="en-GB" dirty="0"/>
            </a:br>
            <a:r>
              <a:rPr lang="en-GB" dirty="0"/>
              <a:t>used as name prefix for the </a:t>
            </a:r>
          </a:p>
          <a:p>
            <a:r>
              <a:rPr lang="en-GB" dirty="0" err="1"/>
              <a:t>ReplicaSet</a:t>
            </a:r>
            <a:r>
              <a:rPr lang="en-GB" dirty="0"/>
              <a:t> and Pods</a:t>
            </a:r>
          </a:p>
        </p:txBody>
      </p:sp>
      <p:sp>
        <p:nvSpPr>
          <p:cNvPr id="21" name="Content Placeholder 20">
            <a:extLst>
              <a:ext uri="{FF2B5EF4-FFF2-40B4-BE49-F238E27FC236}">
                <a16:creationId xmlns:a16="http://schemas.microsoft.com/office/drawing/2014/main" id="{147A1905-DD67-49B0-9211-689F47995EAC}"/>
              </a:ext>
            </a:extLst>
          </p:cNvPr>
          <p:cNvSpPr>
            <a:spLocks noGrp="1"/>
          </p:cNvSpPr>
          <p:nvPr>
            <p:ph idx="1"/>
          </p:nvPr>
        </p:nvSpPr>
        <p:spPr>
          <a:xfrm>
            <a:off x="314326" y="1504949"/>
            <a:ext cx="4495800" cy="4685497"/>
          </a:xfrm>
        </p:spPr>
        <p:txBody>
          <a:bodyPr/>
          <a:lstStyle/>
          <a:p>
            <a:r>
              <a:rPr lang="en-GB" dirty="0"/>
              <a:t>Manifests for </a:t>
            </a:r>
            <a:r>
              <a:rPr lang="en-GB" i="1" dirty="0"/>
              <a:t>Deployments</a:t>
            </a:r>
            <a:r>
              <a:rPr lang="en-GB" dirty="0"/>
              <a:t>, </a:t>
            </a:r>
            <a:r>
              <a:rPr lang="en-GB" i="1" dirty="0" err="1"/>
              <a:t>StatefulSets</a:t>
            </a:r>
            <a:r>
              <a:rPr lang="en-GB" dirty="0"/>
              <a:t> and </a:t>
            </a:r>
            <a:r>
              <a:rPr lang="en-GB" i="1" dirty="0" err="1"/>
              <a:t>DaemonSets</a:t>
            </a:r>
            <a:r>
              <a:rPr lang="en-GB" dirty="0"/>
              <a:t> have a similar pattern &amp; structure</a:t>
            </a:r>
          </a:p>
          <a:p>
            <a:r>
              <a:rPr lang="en-GB" dirty="0"/>
              <a:t>The </a:t>
            </a:r>
            <a:r>
              <a:rPr lang="en-GB" dirty="0">
                <a:solidFill>
                  <a:srgbClr val="4DB0FF"/>
                </a:solidFill>
                <a:latin typeface="Consolas" panose="020B0609020204030204" pitchFamily="49" charset="0"/>
              </a:rPr>
              <a:t>spec</a:t>
            </a:r>
            <a:r>
              <a:rPr lang="en-GB" dirty="0"/>
              <a:t> part contains </a:t>
            </a:r>
            <a:r>
              <a:rPr lang="en-GB" dirty="0">
                <a:solidFill>
                  <a:srgbClr val="4DB0FF"/>
                </a:solidFill>
                <a:latin typeface="Consolas" panose="020B0609020204030204" pitchFamily="49" charset="0"/>
              </a:rPr>
              <a:t>replicas</a:t>
            </a:r>
            <a:r>
              <a:rPr lang="en-GB" dirty="0"/>
              <a:t> and a </a:t>
            </a:r>
            <a:r>
              <a:rPr lang="en-GB" dirty="0">
                <a:solidFill>
                  <a:srgbClr val="4DB0FF"/>
                </a:solidFill>
                <a:latin typeface="Consolas" panose="020B0609020204030204" pitchFamily="49" charset="0"/>
              </a:rPr>
              <a:t>selector</a:t>
            </a:r>
            <a:r>
              <a:rPr lang="en-GB" dirty="0"/>
              <a:t> and also a </a:t>
            </a:r>
            <a:r>
              <a:rPr lang="en-GB" dirty="0">
                <a:solidFill>
                  <a:srgbClr val="4DB0FF"/>
                </a:solidFill>
                <a:latin typeface="Consolas" panose="020B0609020204030204" pitchFamily="49" charset="0"/>
              </a:rPr>
              <a:t>template</a:t>
            </a:r>
            <a:r>
              <a:rPr lang="en-GB" dirty="0"/>
              <a:t> for the objects it will replicate</a:t>
            </a:r>
          </a:p>
          <a:p>
            <a:r>
              <a:rPr lang="en-GB" dirty="0"/>
              <a:t>The </a:t>
            </a:r>
            <a:r>
              <a:rPr lang="en-GB" dirty="0">
                <a:solidFill>
                  <a:srgbClr val="4DB0FF"/>
                </a:solidFill>
                <a:latin typeface="Consolas" panose="020B0609020204030204" pitchFamily="49" charset="0"/>
              </a:rPr>
              <a:t>template</a:t>
            </a:r>
            <a:r>
              <a:rPr lang="en-GB" dirty="0"/>
              <a:t> will contain another </a:t>
            </a:r>
            <a:r>
              <a:rPr lang="en-GB" dirty="0">
                <a:solidFill>
                  <a:srgbClr val="4DB0FF"/>
                </a:solidFill>
                <a:latin typeface="Consolas" panose="020B0609020204030204" pitchFamily="49" charset="0"/>
              </a:rPr>
              <a:t>spec</a:t>
            </a:r>
            <a:r>
              <a:rPr lang="en-GB" dirty="0"/>
              <a:t>, typically a </a:t>
            </a:r>
            <a:r>
              <a:rPr lang="en-GB" b="0" i="1" dirty="0"/>
              <a:t>Pod</a:t>
            </a:r>
            <a:r>
              <a:rPr lang="en-GB" dirty="0"/>
              <a:t> </a:t>
            </a:r>
            <a:r>
              <a:rPr lang="en-GB" dirty="0">
                <a:solidFill>
                  <a:srgbClr val="4DB0FF"/>
                </a:solidFill>
                <a:latin typeface="Consolas" panose="020B0609020204030204" pitchFamily="49" charset="0"/>
              </a:rPr>
              <a:t>spec</a:t>
            </a:r>
          </a:p>
          <a:p>
            <a:r>
              <a:rPr lang="en-GB" dirty="0"/>
              <a:t>A </a:t>
            </a:r>
            <a:r>
              <a:rPr lang="en-GB" i="1" dirty="0"/>
              <a:t>Pod</a:t>
            </a:r>
            <a:r>
              <a:rPr lang="en-GB" dirty="0"/>
              <a:t> </a:t>
            </a:r>
            <a:r>
              <a:rPr lang="en-GB" dirty="0">
                <a:solidFill>
                  <a:srgbClr val="4DB0FF"/>
                </a:solidFill>
                <a:latin typeface="Consolas" panose="020B0609020204030204" pitchFamily="49" charset="0"/>
              </a:rPr>
              <a:t>spec</a:t>
            </a:r>
            <a:r>
              <a:rPr lang="en-GB" dirty="0"/>
              <a:t> contains one or more </a:t>
            </a:r>
            <a:r>
              <a:rPr lang="en-GB" dirty="0">
                <a:solidFill>
                  <a:srgbClr val="4DB0FF"/>
                </a:solidFill>
                <a:latin typeface="Consolas" panose="020B0609020204030204" pitchFamily="49" charset="0"/>
              </a:rPr>
              <a:t>containers</a:t>
            </a:r>
          </a:p>
          <a:p>
            <a:endParaRPr lang="en-GB" dirty="0"/>
          </a:p>
          <a:p>
            <a:endParaRPr lang="en-GB" dirty="0"/>
          </a:p>
          <a:p>
            <a:endParaRPr lang="en-GB" dirty="0"/>
          </a:p>
        </p:txBody>
      </p:sp>
      <p:sp>
        <p:nvSpPr>
          <p:cNvPr id="22" name="Arrow: Right 21">
            <a:extLst>
              <a:ext uri="{FF2B5EF4-FFF2-40B4-BE49-F238E27FC236}">
                <a16:creationId xmlns:a16="http://schemas.microsoft.com/office/drawing/2014/main" id="{FF46F2E7-A5D4-4C97-875D-AEFE5BB64E48}"/>
              </a:ext>
            </a:extLst>
          </p:cNvPr>
          <p:cNvSpPr/>
          <p:nvPr/>
        </p:nvSpPr>
        <p:spPr>
          <a:xfrm rot="10800000">
            <a:off x="7900036" y="5811165"/>
            <a:ext cx="733425" cy="43815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234A4E52-FD9F-4818-8BD4-589DBF8DCD36}"/>
              </a:ext>
            </a:extLst>
          </p:cNvPr>
          <p:cNvSpPr txBox="1"/>
          <p:nvPr/>
        </p:nvSpPr>
        <p:spPr>
          <a:xfrm>
            <a:off x="8777290" y="5818495"/>
            <a:ext cx="2657473" cy="553998"/>
          </a:xfrm>
          <a:prstGeom prst="rect">
            <a:avLst/>
          </a:prstGeom>
        </p:spPr>
        <p:txBody>
          <a:bodyPr wrap="square" lIns="0" tIns="0" rIns="0" bIns="0" rtlCol="0" anchor="t" anchorCtr="0">
            <a:spAutoFit/>
          </a:bodyPr>
          <a:lstStyle/>
          <a:p>
            <a:r>
              <a:rPr lang="en-GB" dirty="0"/>
              <a:t>Required field but mostly not important</a:t>
            </a:r>
          </a:p>
        </p:txBody>
      </p:sp>
      <p:sp>
        <p:nvSpPr>
          <p:cNvPr id="24" name="Arrow: Right 23">
            <a:extLst>
              <a:ext uri="{FF2B5EF4-FFF2-40B4-BE49-F238E27FC236}">
                <a16:creationId xmlns:a16="http://schemas.microsoft.com/office/drawing/2014/main" id="{3E984EFF-90D7-4307-B3E3-0320801C4989}"/>
              </a:ext>
            </a:extLst>
          </p:cNvPr>
          <p:cNvSpPr/>
          <p:nvPr/>
        </p:nvSpPr>
        <p:spPr>
          <a:xfrm rot="10800000">
            <a:off x="7410450" y="2891790"/>
            <a:ext cx="828676" cy="43815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12A911FA-A5E6-4858-8348-88B49AB5CCAA}"/>
              </a:ext>
            </a:extLst>
          </p:cNvPr>
          <p:cNvSpPr txBox="1"/>
          <p:nvPr/>
        </p:nvSpPr>
        <p:spPr>
          <a:xfrm>
            <a:off x="8458201" y="2982471"/>
            <a:ext cx="3039486" cy="553998"/>
          </a:xfrm>
          <a:prstGeom prst="rect">
            <a:avLst/>
          </a:prstGeom>
        </p:spPr>
        <p:txBody>
          <a:bodyPr wrap="none" lIns="0" tIns="0" rIns="0" bIns="0" rtlCol="0" anchor="t" anchorCtr="0">
            <a:spAutoFit/>
          </a:bodyPr>
          <a:lstStyle/>
          <a:p>
            <a:r>
              <a:rPr lang="en-GB" dirty="0"/>
              <a:t>Labels for the deployment are</a:t>
            </a:r>
          </a:p>
          <a:p>
            <a:r>
              <a:rPr lang="en-GB" dirty="0"/>
              <a:t>optional</a:t>
            </a:r>
          </a:p>
        </p:txBody>
      </p:sp>
      <p:sp>
        <p:nvSpPr>
          <p:cNvPr id="5" name="TextBox 4">
            <a:extLst>
              <a:ext uri="{FF2B5EF4-FFF2-40B4-BE49-F238E27FC236}">
                <a16:creationId xmlns:a16="http://schemas.microsoft.com/office/drawing/2014/main" id="{8FA92D4B-57DE-4B45-B863-93B7378FF52D}"/>
              </a:ext>
            </a:extLst>
          </p:cNvPr>
          <p:cNvSpPr txBox="1"/>
          <p:nvPr/>
        </p:nvSpPr>
        <p:spPr>
          <a:xfrm>
            <a:off x="6304973" y="1309011"/>
            <a:ext cx="4308872" cy="307777"/>
          </a:xfrm>
          <a:prstGeom prst="rect">
            <a:avLst/>
          </a:prstGeom>
        </p:spPr>
        <p:txBody>
          <a:bodyPr wrap="none" lIns="0" tIns="0" rIns="0" bIns="0" rtlCol="0" anchor="t" anchorCtr="0">
            <a:spAutoFit/>
          </a:bodyPr>
          <a:lstStyle/>
          <a:p>
            <a:r>
              <a:rPr lang="en-GB" sz="2000" dirty="0">
                <a:solidFill>
                  <a:srgbClr val="4DB0FF"/>
                </a:solidFill>
              </a:rPr>
              <a:t>?? So what do all these labels mean ??</a:t>
            </a:r>
          </a:p>
        </p:txBody>
      </p:sp>
    </p:spTree>
    <p:extLst>
      <p:ext uri="{BB962C8B-B14F-4D97-AF65-F5344CB8AC3E}">
        <p14:creationId xmlns:p14="http://schemas.microsoft.com/office/powerpoint/2010/main" val="136669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0" animBg="1"/>
      <p:bldP spid="3" grpId="0" animBg="1"/>
      <p:bldP spid="4" grpId="0"/>
      <p:bldP spid="19" grpId="0" animBg="1"/>
      <p:bldP spid="20" grpId="0"/>
      <p:bldP spid="22" grpId="0" animBg="1"/>
      <p:bldP spid="23" grpId="0"/>
      <p:bldP spid="24" grpId="0" animBg="1"/>
      <p:bldP spid="2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7"/>
            <a:ext cx="7048500" cy="5279888"/>
          </a:xfrm>
          <a:solidFill>
            <a:schemeClr val="bg1">
              <a:lumMod val="50000"/>
            </a:schemeClr>
          </a:solidFill>
        </p:spPr>
        <p:txBody>
          <a:bodyPr/>
          <a:lstStyle/>
          <a:p>
            <a:pPr>
              <a:lnSpc>
                <a:spcPct val="100000"/>
              </a:lnSpc>
              <a:spcAft>
                <a:spcPts val="100"/>
              </a:spcAft>
            </a:pPr>
            <a:r>
              <a:rPr lang="en-GB" sz="1600" dirty="0">
                <a:solidFill>
                  <a:srgbClr val="92D050"/>
                </a:solidFill>
              </a:rPr>
              <a:t>...</a:t>
            </a:r>
          </a:p>
          <a:p>
            <a:pPr>
              <a:lnSpc>
                <a:spcPct val="100000"/>
              </a:lnSpc>
              <a:spcAft>
                <a:spcPts val="100"/>
              </a:spcAft>
            </a:pPr>
            <a:endParaRPr lang="en-GB" sz="1600" dirty="0">
              <a:solidFill>
                <a:srgbClr val="92D050"/>
              </a:solidFill>
            </a:endParaRPr>
          </a:p>
          <a:p>
            <a:pPr>
              <a:lnSpc>
                <a:spcPct val="100000"/>
              </a:lnSpc>
              <a:spcAft>
                <a:spcPts val="100"/>
              </a:spcAft>
            </a:pPr>
            <a:r>
              <a:rPr lang="en-GB" sz="1600" dirty="0" err="1">
                <a:solidFill>
                  <a:srgbClr val="92D050"/>
                </a:solidFill>
              </a:rPr>
              <a:t>initContainers</a:t>
            </a:r>
            <a:r>
              <a:rPr lang="en-GB" sz="1600" dirty="0">
                <a:solidFill>
                  <a:srgbClr val="92D050"/>
                </a:solidFill>
              </a:rPr>
              <a:t>:</a:t>
            </a:r>
          </a:p>
          <a:p>
            <a:pPr>
              <a:lnSpc>
                <a:spcPct val="100000"/>
              </a:lnSpc>
              <a:spcAft>
                <a:spcPts val="100"/>
              </a:spcAft>
            </a:pPr>
            <a:r>
              <a:rPr lang="en-GB" sz="1600" dirty="0">
                <a:solidFill>
                  <a:srgbClr val="92D050"/>
                </a:solidFill>
              </a:rPr>
              <a:t>  - name: </a:t>
            </a:r>
            <a:r>
              <a:rPr lang="en-GB" sz="1600" dirty="0" err="1">
                <a:solidFill>
                  <a:srgbClr val="92D050"/>
                </a:solidFill>
              </a:rPr>
              <a:t>init-mysql</a:t>
            </a:r>
            <a:endParaRPr lang="en-GB" sz="1600" dirty="0">
              <a:solidFill>
                <a:srgbClr val="92D050"/>
              </a:solidFill>
            </a:endParaRPr>
          </a:p>
          <a:p>
            <a:pPr>
              <a:lnSpc>
                <a:spcPct val="100000"/>
              </a:lnSpc>
              <a:spcAft>
                <a:spcPts val="100"/>
              </a:spcAft>
            </a:pPr>
            <a:r>
              <a:rPr lang="en-GB" sz="1600" dirty="0">
                <a:solidFill>
                  <a:srgbClr val="92D050"/>
                </a:solidFill>
              </a:rPr>
              <a:t>    image: </a:t>
            </a:r>
            <a:r>
              <a:rPr lang="en-GB" sz="1600" dirty="0" err="1">
                <a:solidFill>
                  <a:srgbClr val="92D050"/>
                </a:solidFill>
              </a:rPr>
              <a:t>bencuk</a:t>
            </a:r>
            <a:r>
              <a:rPr lang="en-GB" sz="1600" dirty="0">
                <a:solidFill>
                  <a:srgbClr val="92D050"/>
                </a:solidFill>
              </a:rPr>
              <a:t>/</a:t>
            </a:r>
            <a:r>
              <a:rPr lang="en-GB" sz="1600" dirty="0" err="1">
                <a:solidFill>
                  <a:srgbClr val="92D050"/>
                </a:solidFill>
              </a:rPr>
              <a:t>mysqldb</a:t>
            </a:r>
            <a:endParaRPr lang="en-GB" sz="1600" dirty="0">
              <a:solidFill>
                <a:srgbClr val="92D050"/>
              </a:solidFill>
            </a:endParaRPr>
          </a:p>
          <a:p>
            <a:pPr>
              <a:lnSpc>
                <a:spcPct val="100000"/>
              </a:lnSpc>
              <a:spcAft>
                <a:spcPts val="100"/>
              </a:spcAft>
            </a:pPr>
            <a:r>
              <a:rPr lang="en-GB" sz="1600" dirty="0">
                <a:solidFill>
                  <a:srgbClr val="92D050"/>
                </a:solidFill>
              </a:rPr>
              <a:t>    command: ["./scripts/</a:t>
            </a:r>
            <a:r>
              <a:rPr lang="en-GB" sz="1600" dirty="0" err="1">
                <a:solidFill>
                  <a:srgbClr val="92D050"/>
                </a:solidFill>
              </a:rPr>
              <a:t>checkDB</a:t>
            </a:r>
            <a:r>
              <a:rPr lang="en-GB" sz="1600" dirty="0">
                <a:solidFill>
                  <a:srgbClr val="92D050"/>
                </a:solidFill>
              </a:rPr>
              <a:t>"]</a:t>
            </a:r>
          </a:p>
          <a:p>
            <a:pPr>
              <a:lnSpc>
                <a:spcPct val="100000"/>
              </a:lnSpc>
              <a:spcAft>
                <a:spcPts val="100"/>
              </a:spcAft>
            </a:pPr>
            <a:endParaRPr lang="en-GB" sz="1600" dirty="0">
              <a:solidFill>
                <a:srgbClr val="92D050"/>
              </a:solidFill>
            </a:endParaRPr>
          </a:p>
          <a:p>
            <a:pPr>
              <a:lnSpc>
                <a:spcPct val="100000"/>
              </a:lnSpc>
              <a:spcAft>
                <a:spcPts val="100"/>
              </a:spcAft>
            </a:pPr>
            <a:endParaRPr lang="en-GB" sz="1600" dirty="0">
              <a:solidFill>
                <a:srgbClr val="92D050"/>
              </a:solidFill>
            </a:endParaRPr>
          </a:p>
          <a:p>
            <a:pPr>
              <a:lnSpc>
                <a:spcPct val="100000"/>
              </a:lnSpc>
              <a:spcAft>
                <a:spcPts val="100"/>
              </a:spcAft>
            </a:pPr>
            <a:r>
              <a:rPr lang="en-GB" sz="1600" dirty="0">
                <a:solidFill>
                  <a:srgbClr val="92D050"/>
                </a:solidFill>
              </a:rPr>
              <a:t>...</a:t>
            </a:r>
          </a:p>
          <a:p>
            <a:pPr>
              <a:lnSpc>
                <a:spcPct val="100000"/>
              </a:lnSpc>
              <a:spcAft>
                <a:spcPts val="100"/>
              </a:spcAft>
            </a:pPr>
            <a:endParaRPr lang="en-GB" sz="1600" dirty="0">
              <a:solidFill>
                <a:srgbClr val="92D050"/>
              </a:solidFill>
            </a:endParaRPr>
          </a:p>
          <a:p>
            <a:pPr>
              <a:lnSpc>
                <a:spcPct val="100000"/>
              </a:lnSpc>
              <a:spcAft>
                <a:spcPts val="100"/>
              </a:spcAft>
            </a:pPr>
            <a:r>
              <a:rPr lang="en-GB" sz="1600" dirty="0" err="1">
                <a:solidFill>
                  <a:srgbClr val="92D050"/>
                </a:solidFill>
              </a:rPr>
              <a:t>initContainers</a:t>
            </a:r>
            <a:r>
              <a:rPr lang="en-GB" sz="1600" dirty="0">
                <a:solidFill>
                  <a:srgbClr val="92D050"/>
                </a:solidFill>
              </a:rPr>
              <a:t>:</a:t>
            </a:r>
          </a:p>
          <a:p>
            <a:pPr>
              <a:lnSpc>
                <a:spcPct val="100000"/>
              </a:lnSpc>
              <a:spcAft>
                <a:spcPts val="100"/>
              </a:spcAft>
            </a:pPr>
            <a:r>
              <a:rPr lang="en-GB" sz="1600" dirty="0">
                <a:solidFill>
                  <a:srgbClr val="92D050"/>
                </a:solidFill>
              </a:rPr>
              <a:t>  - name: </a:t>
            </a:r>
            <a:r>
              <a:rPr lang="en-GB" sz="1600" dirty="0" err="1">
                <a:solidFill>
                  <a:srgbClr val="92D050"/>
                </a:solidFill>
              </a:rPr>
              <a:t>init-demodata</a:t>
            </a:r>
            <a:endParaRPr lang="en-GB" sz="1600" dirty="0">
              <a:solidFill>
                <a:srgbClr val="92D050"/>
              </a:solidFill>
            </a:endParaRPr>
          </a:p>
          <a:p>
            <a:pPr>
              <a:lnSpc>
                <a:spcPct val="100000"/>
              </a:lnSpc>
              <a:spcAft>
                <a:spcPts val="100"/>
              </a:spcAft>
            </a:pPr>
            <a:r>
              <a:rPr lang="en-GB" sz="1600" dirty="0">
                <a:solidFill>
                  <a:srgbClr val="92D050"/>
                </a:solidFill>
              </a:rPr>
              <a:t>    image: bcdemo.azurecr.io/</a:t>
            </a:r>
            <a:r>
              <a:rPr lang="en-GB" sz="1600" dirty="0" err="1">
                <a:solidFill>
                  <a:srgbClr val="92D050"/>
                </a:solidFill>
              </a:rPr>
              <a:t>smilr</a:t>
            </a:r>
            <a:r>
              <a:rPr lang="en-GB" sz="1600" dirty="0">
                <a:solidFill>
                  <a:srgbClr val="92D050"/>
                </a:solidFill>
              </a:rPr>
              <a:t>/data-</a:t>
            </a:r>
            <a:r>
              <a:rPr lang="en-GB" sz="1600" dirty="0" err="1">
                <a:solidFill>
                  <a:srgbClr val="92D050"/>
                </a:solidFill>
              </a:rPr>
              <a:t>api</a:t>
            </a:r>
            <a:endParaRPr lang="en-GB" sz="1600" dirty="0">
              <a:solidFill>
                <a:srgbClr val="92D050"/>
              </a:solidFill>
            </a:endParaRPr>
          </a:p>
          <a:p>
            <a:pPr>
              <a:lnSpc>
                <a:spcPct val="100000"/>
              </a:lnSpc>
              <a:spcAft>
                <a:spcPts val="100"/>
              </a:spcAft>
            </a:pPr>
            <a:r>
              <a:rPr lang="en-GB" sz="1600" dirty="0">
                <a:solidFill>
                  <a:srgbClr val="92D050"/>
                </a:solidFill>
              </a:rPr>
              <a:t>    command: ['</a:t>
            </a:r>
            <a:r>
              <a:rPr lang="en-GB" sz="1600" dirty="0" err="1">
                <a:solidFill>
                  <a:srgbClr val="92D050"/>
                </a:solidFill>
              </a:rPr>
              <a:t>sh</a:t>
            </a:r>
            <a:r>
              <a:rPr lang="en-GB" sz="1600" dirty="0">
                <a:solidFill>
                  <a:srgbClr val="92D050"/>
                </a:solidFill>
              </a:rPr>
              <a:t>', '-c', 'cd </a:t>
            </a:r>
            <a:r>
              <a:rPr lang="en-GB" sz="1600" dirty="0" err="1">
                <a:solidFill>
                  <a:srgbClr val="92D050"/>
                </a:solidFill>
              </a:rPr>
              <a:t>demoData</a:t>
            </a:r>
            <a:r>
              <a:rPr lang="en-GB" sz="1600" dirty="0">
                <a:solidFill>
                  <a:srgbClr val="92D050"/>
                </a:solidFill>
              </a:rPr>
              <a:t> &amp;&amp; node demodb.js']</a:t>
            </a:r>
          </a:p>
          <a:p>
            <a:pPr>
              <a:lnSpc>
                <a:spcPct val="100000"/>
              </a:lnSpc>
              <a:spcAft>
                <a:spcPts val="100"/>
              </a:spcAft>
            </a:pPr>
            <a:r>
              <a:rPr lang="en-GB" sz="1600" dirty="0">
                <a:solidFill>
                  <a:srgbClr val="92D050"/>
                </a:solidFill>
              </a:rPr>
              <a:t>    env:</a:t>
            </a:r>
          </a:p>
          <a:p>
            <a:pPr>
              <a:lnSpc>
                <a:spcPct val="100000"/>
              </a:lnSpc>
              <a:spcAft>
                <a:spcPts val="100"/>
              </a:spcAft>
            </a:pPr>
            <a:r>
              <a:rPr lang="en-GB" sz="1600" dirty="0">
                <a:solidFill>
                  <a:srgbClr val="92D050"/>
                </a:solidFill>
              </a:rPr>
              <a:t>      - name: MONGO_CONNSTR</a:t>
            </a:r>
          </a:p>
          <a:p>
            <a:pPr>
              <a:lnSpc>
                <a:spcPct val="100000"/>
              </a:lnSpc>
              <a:spcAft>
                <a:spcPts val="100"/>
              </a:spcAft>
            </a:pPr>
            <a:r>
              <a:rPr lang="en-GB" sz="1600" dirty="0">
                <a:solidFill>
                  <a:srgbClr val="92D050"/>
                </a:solidFill>
              </a:rPr>
              <a:t>        value: mongodb://mongodb-svc.default</a:t>
            </a:r>
          </a:p>
          <a:p>
            <a:pPr>
              <a:lnSpc>
                <a:spcPct val="100000"/>
              </a:lnSpc>
              <a:spcAft>
                <a:spcPts val="100"/>
              </a:spcAft>
            </a:pPr>
            <a:r>
              <a:rPr lang="en-GB" sz="1600" dirty="0">
                <a:solidFill>
                  <a:srgbClr val="92D050"/>
                </a:solidFill>
              </a:rPr>
              <a:t>      - name: WIPE_DB</a:t>
            </a:r>
          </a:p>
          <a:p>
            <a:pPr>
              <a:lnSpc>
                <a:spcPct val="100000"/>
              </a:lnSpc>
              <a:spcAft>
                <a:spcPts val="100"/>
              </a:spcAft>
            </a:pPr>
            <a:r>
              <a:rPr lang="en-GB" sz="1600" dirty="0">
                <a:solidFill>
                  <a:srgbClr val="92D050"/>
                </a:solidFill>
              </a:rPr>
              <a:t>        value: "true"</a:t>
            </a: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Init Containers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181100"/>
            <a:ext cx="4229101" cy="3497465"/>
          </a:xfrm>
        </p:spPr>
        <p:txBody>
          <a:bodyPr/>
          <a:lstStyle/>
          <a:p>
            <a:r>
              <a:rPr lang="en-GB" dirty="0"/>
              <a:t>Init Containers are optional special containers that </a:t>
            </a:r>
            <a:r>
              <a:rPr lang="en-GB" dirty="0">
                <a:solidFill>
                  <a:srgbClr val="4DB0FF"/>
                </a:solidFill>
              </a:rPr>
              <a:t>run only once when a pod is started</a:t>
            </a:r>
          </a:p>
          <a:p>
            <a:r>
              <a:rPr lang="en-GB" dirty="0"/>
              <a:t>Init containers run to completion (</a:t>
            </a:r>
            <a:r>
              <a:rPr lang="en-GB" dirty="0">
                <a:solidFill>
                  <a:srgbClr val="4DB0FF"/>
                </a:solidFill>
              </a:rPr>
              <a:t>terminate</a:t>
            </a:r>
            <a:r>
              <a:rPr lang="en-GB" dirty="0"/>
              <a:t>)</a:t>
            </a:r>
          </a:p>
          <a:p>
            <a:r>
              <a:rPr lang="en-GB" dirty="0"/>
              <a:t>Main containers in a pod will </a:t>
            </a:r>
            <a:r>
              <a:rPr lang="en-GB" dirty="0">
                <a:solidFill>
                  <a:srgbClr val="4DB0FF"/>
                </a:solidFill>
              </a:rPr>
              <a:t>not start </a:t>
            </a:r>
            <a:r>
              <a:rPr lang="en-GB" dirty="0"/>
              <a:t>until all Init Containers have run</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Application configuration</a:t>
            </a:r>
          </a:p>
          <a:p>
            <a:pPr marL="285750" indent="-285750">
              <a:buFontTx/>
              <a:buChar char="-"/>
            </a:pPr>
            <a:r>
              <a:rPr lang="en-GB" dirty="0">
                <a:solidFill>
                  <a:schemeClr val="bg1">
                    <a:lumMod val="75000"/>
                  </a:schemeClr>
                </a:solidFill>
              </a:rPr>
              <a:t>Bootstrapping apps</a:t>
            </a:r>
          </a:p>
          <a:p>
            <a:pPr marL="285750" indent="-285750">
              <a:buFontTx/>
              <a:buChar char="-"/>
            </a:pPr>
            <a:r>
              <a:rPr lang="en-GB" dirty="0">
                <a:solidFill>
                  <a:schemeClr val="bg1">
                    <a:lumMod val="75000"/>
                  </a:schemeClr>
                </a:solidFill>
              </a:rPr>
              <a:t>Running utility &amp; start-up scripts</a:t>
            </a:r>
          </a:p>
          <a:p>
            <a:pPr marL="285750" indent="-285750">
              <a:buFontTx/>
              <a:buChar char="-"/>
            </a:pPr>
            <a:r>
              <a:rPr lang="en-GB" dirty="0">
                <a:solidFill>
                  <a:schemeClr val="bg1">
                    <a:lumMod val="75000"/>
                  </a:schemeClr>
                </a:solidFill>
              </a:rPr>
              <a:t>Data injection</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5" name="Rectangle 4">
            <a:hlinkClick r:id="rId2"/>
            <a:extLst>
              <a:ext uri="{FF2B5EF4-FFF2-40B4-BE49-F238E27FC236}">
                <a16:creationId xmlns:a16="http://schemas.microsoft.com/office/drawing/2014/main" id="{2CF8C99D-452C-46FD-BA52-1A53BB9BDDF2}"/>
              </a:ext>
            </a:extLst>
          </p:cNvPr>
          <p:cNvSpPr/>
          <p:nvPr/>
        </p:nvSpPr>
        <p:spPr>
          <a:xfrm>
            <a:off x="7659149" y="301881"/>
            <a:ext cx="3875713" cy="584775"/>
          </a:xfrm>
          <a:prstGeom prst="rect">
            <a:avLst/>
          </a:prstGeom>
        </p:spPr>
        <p:txBody>
          <a:bodyPr wrap="square">
            <a:spAutoFit/>
          </a:bodyPr>
          <a:lstStyle/>
          <a:p>
            <a:r>
              <a:rPr lang="en-GB" sz="1600" dirty="0"/>
              <a:t>kubernetes.io/docs/concepts/workloads/pods/</a:t>
            </a:r>
            <a:r>
              <a:rPr lang="en-GB" sz="1600" dirty="0" err="1"/>
              <a:t>init</a:t>
            </a:r>
            <a:r>
              <a:rPr lang="en-GB" sz="1600" dirty="0"/>
              <a:t>-containers</a:t>
            </a:r>
          </a:p>
        </p:txBody>
      </p:sp>
      <p:pic>
        <p:nvPicPr>
          <p:cNvPr id="9" name="Graphic 8" descr="Open Book">
            <a:extLst>
              <a:ext uri="{FF2B5EF4-FFF2-40B4-BE49-F238E27FC236}">
                <a16:creationId xmlns:a16="http://schemas.microsoft.com/office/drawing/2014/main" id="{EB090597-FFB9-44FE-BE0C-1595A459C2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cxnSp>
        <p:nvCxnSpPr>
          <p:cNvPr id="11" name="Straight Connector 10">
            <a:extLst>
              <a:ext uri="{FF2B5EF4-FFF2-40B4-BE49-F238E27FC236}">
                <a16:creationId xmlns:a16="http://schemas.microsoft.com/office/drawing/2014/main" id="{E880961A-EDA5-4B8B-8CF2-CC3EBE3A3F03}"/>
              </a:ext>
            </a:extLst>
          </p:cNvPr>
          <p:cNvCxnSpPr/>
          <p:nvPr/>
        </p:nvCxnSpPr>
        <p:spPr>
          <a:xfrm>
            <a:off x="4686301" y="3187816"/>
            <a:ext cx="7048499" cy="0"/>
          </a:xfrm>
          <a:prstGeom prst="line">
            <a:avLst/>
          </a:prstGeom>
          <a:ln w="28575">
            <a:solidFill>
              <a:srgbClr val="41424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4842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8"/>
            <a:ext cx="7048500" cy="2640732"/>
          </a:xfrm>
          <a:solidFill>
            <a:schemeClr val="bg1">
              <a:lumMod val="50000"/>
            </a:schemeClr>
          </a:solidFill>
        </p:spPr>
        <p:txBody>
          <a:bodyPr vert="horz" lIns="274320" tIns="182880" rIns="182880" bIns="182880" rtlCol="0">
            <a:noAutofit/>
          </a:bodyPr>
          <a:lstStyle/>
          <a:p>
            <a:pPr>
              <a:lnSpc>
                <a:spcPct val="100000"/>
              </a:lnSpc>
              <a:spcAft>
                <a:spcPts val="100"/>
              </a:spcAft>
            </a:pPr>
            <a:r>
              <a:rPr lang="en-GB" sz="1600" dirty="0">
                <a:solidFill>
                  <a:srgbClr val="92D050"/>
                </a:solidFill>
              </a:rPr>
              <a:t>kind: Pod</a:t>
            </a:r>
          </a:p>
          <a:p>
            <a:pPr>
              <a:lnSpc>
                <a:spcPct val="100000"/>
              </a:lnSpc>
              <a:spcAft>
                <a:spcPts val="100"/>
              </a:spcAft>
            </a:pPr>
            <a:r>
              <a:rPr lang="en-GB" sz="1600" dirty="0">
                <a:solidFill>
                  <a:srgbClr val="92D050"/>
                </a:solidFill>
              </a:rPr>
              <a:t>metadata:</a:t>
            </a:r>
          </a:p>
          <a:p>
            <a:pPr>
              <a:lnSpc>
                <a:spcPct val="100000"/>
              </a:lnSpc>
              <a:spcAft>
                <a:spcPts val="100"/>
              </a:spcAft>
            </a:pPr>
            <a:r>
              <a:rPr lang="en-GB" sz="1600" dirty="0">
                <a:solidFill>
                  <a:srgbClr val="92D050"/>
                </a:solidFill>
              </a:rPr>
              <a:t>  name: </a:t>
            </a:r>
            <a:r>
              <a:rPr lang="en-GB" sz="1600" dirty="0" err="1">
                <a:solidFill>
                  <a:srgbClr val="92D050"/>
                </a:solidFill>
              </a:rPr>
              <a:t>machineLearning</a:t>
            </a:r>
            <a:endParaRPr lang="en-GB" sz="1600" dirty="0">
              <a:solidFill>
                <a:srgbClr val="92D050"/>
              </a:solidFill>
            </a:endParaRPr>
          </a:p>
          <a:p>
            <a:pPr>
              <a:lnSpc>
                <a:spcPct val="100000"/>
              </a:lnSpc>
              <a:spcAft>
                <a:spcPts val="100"/>
              </a:spcAft>
            </a:pPr>
            <a:r>
              <a:rPr lang="en-GB" sz="1600" dirty="0">
                <a:solidFill>
                  <a:srgbClr val="92D050"/>
                </a:solidFill>
              </a:rPr>
              <a:t>spec:</a:t>
            </a:r>
          </a:p>
          <a:p>
            <a:pPr>
              <a:lnSpc>
                <a:spcPct val="100000"/>
              </a:lnSpc>
              <a:spcAft>
                <a:spcPts val="100"/>
              </a:spcAft>
            </a:pPr>
            <a:r>
              <a:rPr lang="en-GB" sz="1600" dirty="0">
                <a:solidFill>
                  <a:srgbClr val="92D050"/>
                </a:solidFill>
              </a:rPr>
              <a:t>  containers:</a:t>
            </a:r>
          </a:p>
          <a:p>
            <a:pPr>
              <a:lnSpc>
                <a:spcPct val="100000"/>
              </a:lnSpc>
              <a:spcAft>
                <a:spcPts val="100"/>
              </a:spcAft>
            </a:pPr>
            <a:r>
              <a:rPr lang="en-GB" sz="1600" dirty="0">
                <a:solidFill>
                  <a:srgbClr val="92D050"/>
                </a:solidFill>
              </a:rPr>
              <a:t>  - name: </a:t>
            </a:r>
            <a:r>
              <a:rPr lang="en-GB" sz="1600" dirty="0" err="1">
                <a:solidFill>
                  <a:srgbClr val="92D050"/>
                </a:solidFill>
              </a:rPr>
              <a:t>trainModel</a:t>
            </a:r>
            <a:endParaRPr lang="en-GB" sz="1600" dirty="0">
              <a:solidFill>
                <a:srgbClr val="92D050"/>
              </a:solidFill>
            </a:endParaRPr>
          </a:p>
          <a:p>
            <a:pPr>
              <a:lnSpc>
                <a:spcPct val="100000"/>
              </a:lnSpc>
              <a:spcAft>
                <a:spcPts val="100"/>
              </a:spcAft>
            </a:pPr>
            <a:r>
              <a:rPr lang="en-GB" sz="1600" dirty="0">
                <a:solidFill>
                  <a:srgbClr val="92D050"/>
                </a:solidFill>
              </a:rPr>
              <a:t>    image: </a:t>
            </a:r>
            <a:r>
              <a:rPr lang="en-GB" sz="1600" dirty="0" err="1">
                <a:solidFill>
                  <a:srgbClr val="92D050"/>
                </a:solidFill>
              </a:rPr>
              <a:t>ml-image:latest</a:t>
            </a:r>
            <a:endParaRPr lang="en-GB" sz="1600" dirty="0">
              <a:solidFill>
                <a:srgbClr val="92D050"/>
              </a:solidFill>
            </a:endParaRPr>
          </a:p>
          <a:p>
            <a:pPr>
              <a:lnSpc>
                <a:spcPct val="100000"/>
              </a:lnSpc>
              <a:spcAft>
                <a:spcPts val="100"/>
              </a:spcAft>
            </a:pPr>
            <a:r>
              <a:rPr lang="en-GB" sz="1600" dirty="0">
                <a:solidFill>
                  <a:srgbClr val="FFFF00"/>
                </a:solidFill>
              </a:rPr>
              <a:t>  </a:t>
            </a:r>
            <a:r>
              <a:rPr lang="en-GB" sz="1600" dirty="0" err="1">
                <a:solidFill>
                  <a:srgbClr val="FFFF00"/>
                </a:solidFill>
              </a:rPr>
              <a:t>nodeSelector</a:t>
            </a:r>
            <a:r>
              <a:rPr lang="en-GB" sz="1600" dirty="0">
                <a:solidFill>
                  <a:srgbClr val="FFFF00"/>
                </a:solidFill>
              </a:rPr>
              <a:t>:</a:t>
            </a:r>
          </a:p>
          <a:p>
            <a:pPr>
              <a:lnSpc>
                <a:spcPct val="100000"/>
              </a:lnSpc>
              <a:spcAft>
                <a:spcPts val="100"/>
              </a:spcAft>
            </a:pPr>
            <a:r>
              <a:rPr lang="en-GB" sz="1600" dirty="0">
                <a:solidFill>
                  <a:srgbClr val="FFFF00"/>
                </a:solidFill>
              </a:rPr>
              <a:t>    hardware: </a:t>
            </a:r>
            <a:r>
              <a:rPr lang="en-GB" sz="1600" dirty="0" err="1">
                <a:solidFill>
                  <a:srgbClr val="FFFF00"/>
                </a:solidFill>
              </a:rPr>
              <a:t>gpu</a:t>
            </a:r>
            <a:endParaRPr lang="en-GB" sz="1600" dirty="0">
              <a:solidFill>
                <a:srgbClr val="FFFF0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Node Selector</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431621"/>
            <a:ext cx="4229101" cy="3246944"/>
          </a:xfrm>
        </p:spPr>
        <p:txBody>
          <a:bodyPr/>
          <a:lstStyle/>
          <a:p>
            <a:pPr lvl="0">
              <a:buClr>
                <a:srgbClr val="414241"/>
              </a:buClr>
            </a:pPr>
            <a:r>
              <a:rPr lang="en-GB" dirty="0">
                <a:solidFill>
                  <a:srgbClr val="FFFFFF"/>
                </a:solidFill>
              </a:rPr>
              <a:t>A simple </a:t>
            </a:r>
            <a:r>
              <a:rPr lang="en-GB" dirty="0">
                <a:solidFill>
                  <a:srgbClr val="4DB0FF"/>
                </a:solidFill>
              </a:rPr>
              <a:t>constraint </a:t>
            </a:r>
            <a:r>
              <a:rPr lang="en-GB" dirty="0">
                <a:solidFill>
                  <a:srgbClr val="FFFFFF"/>
                </a:solidFill>
              </a:rPr>
              <a:t>to which Nodes are eligible to run a Pod</a:t>
            </a:r>
          </a:p>
          <a:p>
            <a:pPr lvl="0">
              <a:buClr>
                <a:srgbClr val="414241"/>
              </a:buClr>
            </a:pPr>
            <a:r>
              <a:rPr lang="en-GB" dirty="0">
                <a:solidFill>
                  <a:srgbClr val="FFFFFF"/>
                </a:solidFill>
              </a:rPr>
              <a:t>Key value pairs of labels, to be matched against Node’s labels</a:t>
            </a:r>
          </a:p>
          <a:p>
            <a:pPr lvl="0">
              <a:buClr>
                <a:srgbClr val="414241"/>
              </a:buClr>
            </a:pPr>
            <a:r>
              <a:rPr lang="en-GB" dirty="0">
                <a:solidFill>
                  <a:srgbClr val="FFFFFF"/>
                </a:solidFill>
              </a:rPr>
              <a:t>Not a ‘hard rule’, other Pods that have no </a:t>
            </a:r>
            <a:r>
              <a:rPr lang="en-GB" b="0" dirty="0" err="1">
                <a:solidFill>
                  <a:srgbClr val="FFFFFF"/>
                </a:solidFill>
              </a:rPr>
              <a:t>nodeSelector</a:t>
            </a:r>
            <a:r>
              <a:rPr lang="en-GB" dirty="0">
                <a:solidFill>
                  <a:srgbClr val="FFFFFF"/>
                </a:solidFill>
              </a:rPr>
              <a:t> </a:t>
            </a:r>
            <a:r>
              <a:rPr lang="en-GB" dirty="0">
                <a:solidFill>
                  <a:srgbClr val="4DB0FF"/>
                </a:solidFill>
              </a:rPr>
              <a:t>can still land on the node</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Assign workloads requiring special hardware or resources, e.g. GPU</a:t>
            </a:r>
          </a:p>
          <a:p>
            <a:pPr marL="285750" indent="-285750">
              <a:buFontTx/>
              <a:buChar char="-"/>
            </a:pPr>
            <a:r>
              <a:rPr lang="en-GB" dirty="0">
                <a:solidFill>
                  <a:schemeClr val="bg1">
                    <a:lumMod val="75000"/>
                  </a:schemeClr>
                </a:solidFill>
              </a:rPr>
              <a:t>Physical partitioning of cluster</a:t>
            </a:r>
          </a:p>
          <a:p>
            <a:pPr marL="285750" indent="-285750">
              <a:buFontTx/>
              <a:buChar char="-"/>
            </a:pPr>
            <a:r>
              <a:rPr lang="en-GB" dirty="0">
                <a:solidFill>
                  <a:schemeClr val="bg1">
                    <a:lumMod val="75000"/>
                  </a:schemeClr>
                </a:solidFill>
              </a:rPr>
              <a:t>Separating noisy Pods</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11" name="TextBox 10">
            <a:extLst>
              <a:ext uri="{FF2B5EF4-FFF2-40B4-BE49-F238E27FC236}">
                <a16:creationId xmlns:a16="http://schemas.microsoft.com/office/drawing/2014/main" id="{1ECBF7FB-E8FB-46A0-B268-99A1005551D5}"/>
              </a:ext>
            </a:extLst>
          </p:cNvPr>
          <p:cNvSpPr txBox="1"/>
          <p:nvPr/>
        </p:nvSpPr>
        <p:spPr>
          <a:xfrm>
            <a:off x="10963173" y="1245204"/>
            <a:ext cx="587661" cy="430887"/>
          </a:xfrm>
          <a:prstGeom prst="rect">
            <a:avLst/>
          </a:prstGeom>
        </p:spPr>
        <p:txBody>
          <a:bodyPr wrap="none" lIns="0" tIns="0" rIns="0" bIns="0" rtlCol="0" anchor="t" anchorCtr="0">
            <a:spAutoFit/>
          </a:bodyPr>
          <a:lstStyle/>
          <a:p>
            <a:r>
              <a:rPr lang="en-GB" sz="2800" i="1" dirty="0">
                <a:solidFill>
                  <a:schemeClr val="tx1">
                    <a:lumMod val="65000"/>
                  </a:schemeClr>
                </a:solidFill>
              </a:rPr>
              <a:t>Pod</a:t>
            </a:r>
          </a:p>
        </p:txBody>
      </p:sp>
      <p:grpSp>
        <p:nvGrpSpPr>
          <p:cNvPr id="10" name="Group 9">
            <a:extLst>
              <a:ext uri="{FF2B5EF4-FFF2-40B4-BE49-F238E27FC236}">
                <a16:creationId xmlns:a16="http://schemas.microsoft.com/office/drawing/2014/main" id="{F9348890-38D0-438D-A942-A03944655FA7}"/>
              </a:ext>
            </a:extLst>
          </p:cNvPr>
          <p:cNvGrpSpPr/>
          <p:nvPr/>
        </p:nvGrpSpPr>
        <p:grpSpPr>
          <a:xfrm>
            <a:off x="4686301" y="3894257"/>
            <a:ext cx="7048500" cy="2354644"/>
            <a:chOff x="4686301" y="3894257"/>
            <a:chExt cx="7048500" cy="2354644"/>
          </a:xfrm>
        </p:grpSpPr>
        <p:grpSp>
          <p:nvGrpSpPr>
            <p:cNvPr id="2" name="Group 1">
              <a:extLst>
                <a:ext uri="{FF2B5EF4-FFF2-40B4-BE49-F238E27FC236}">
                  <a16:creationId xmlns:a16="http://schemas.microsoft.com/office/drawing/2014/main" id="{F9AE3009-557A-443A-ADB3-DF59CD341BF9}"/>
                </a:ext>
              </a:extLst>
            </p:cNvPr>
            <p:cNvGrpSpPr/>
            <p:nvPr/>
          </p:nvGrpSpPr>
          <p:grpSpPr>
            <a:xfrm>
              <a:off x="4686301" y="3894257"/>
              <a:ext cx="7048500" cy="2354644"/>
              <a:chOff x="4686301" y="3894257"/>
              <a:chExt cx="7048500" cy="2354644"/>
            </a:xfrm>
          </p:grpSpPr>
          <p:sp>
            <p:nvSpPr>
              <p:cNvPr id="9" name="Text Placeholder 7">
                <a:extLst>
                  <a:ext uri="{FF2B5EF4-FFF2-40B4-BE49-F238E27FC236}">
                    <a16:creationId xmlns:a16="http://schemas.microsoft.com/office/drawing/2014/main" id="{D58AE42B-F4B3-47BF-9C98-5C3A8AF3EB06}"/>
                  </a:ext>
                </a:extLst>
              </p:cNvPr>
              <p:cNvSpPr txBox="1">
                <a:spLocks/>
              </p:cNvSpPr>
              <p:nvPr/>
            </p:nvSpPr>
            <p:spPr>
              <a:xfrm>
                <a:off x="4686301" y="4556029"/>
                <a:ext cx="7048500" cy="1692872"/>
              </a:xfrm>
              <a:prstGeom prst="rect">
                <a:avLst/>
              </a:prstGeom>
              <a:solidFill>
                <a:schemeClr val="bg1">
                  <a:lumMod val="50000"/>
                </a:schemeClr>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bg2"/>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nSpc>
                    <a:spcPct val="100000"/>
                  </a:lnSpc>
                  <a:spcAft>
                    <a:spcPts val="100"/>
                  </a:spcAft>
                </a:pPr>
                <a:r>
                  <a:rPr lang="en-GB" sz="1600" dirty="0">
                    <a:solidFill>
                      <a:srgbClr val="92D050"/>
                    </a:solidFill>
                  </a:rPr>
                  <a:t>Name:        aks-nodepool1-18655374-vmss000000 </a:t>
                </a:r>
              </a:p>
              <a:p>
                <a:pPr>
                  <a:lnSpc>
                    <a:spcPct val="100000"/>
                  </a:lnSpc>
                  <a:spcAft>
                    <a:spcPts val="100"/>
                  </a:spcAft>
                </a:pPr>
                <a:r>
                  <a:rPr lang="en-GB" sz="1600" dirty="0">
                    <a:solidFill>
                      <a:srgbClr val="92D050"/>
                    </a:solidFill>
                  </a:rPr>
                  <a:t>Roles:       agent</a:t>
                </a:r>
              </a:p>
              <a:p>
                <a:pPr>
                  <a:lnSpc>
                    <a:spcPct val="100000"/>
                  </a:lnSpc>
                  <a:spcAft>
                    <a:spcPts val="100"/>
                  </a:spcAft>
                </a:pPr>
                <a:r>
                  <a:rPr lang="en-GB" sz="1600" dirty="0">
                    <a:solidFill>
                      <a:srgbClr val="92D050"/>
                    </a:solidFill>
                  </a:rPr>
                  <a:t>Labels:      </a:t>
                </a:r>
                <a:r>
                  <a:rPr lang="en-GB" sz="1600" dirty="0" err="1">
                    <a:solidFill>
                      <a:srgbClr val="92D050"/>
                    </a:solidFill>
                  </a:rPr>
                  <a:t>agentpool</a:t>
                </a:r>
                <a:r>
                  <a:rPr lang="en-GB" sz="1600" dirty="0">
                    <a:solidFill>
                      <a:srgbClr val="92D050"/>
                    </a:solidFill>
                  </a:rPr>
                  <a:t>=nodepool1</a:t>
                </a:r>
              </a:p>
              <a:p>
                <a:pPr>
                  <a:lnSpc>
                    <a:spcPct val="100000"/>
                  </a:lnSpc>
                  <a:spcAft>
                    <a:spcPts val="100"/>
                  </a:spcAft>
                </a:pPr>
                <a:r>
                  <a:rPr lang="en-GB" sz="1600" dirty="0">
                    <a:solidFill>
                      <a:srgbClr val="92D050"/>
                    </a:solidFill>
                  </a:rPr>
                  <a:t>             beta.kubernetes.io/arch=amd64</a:t>
                </a:r>
              </a:p>
              <a:p>
                <a:pPr>
                  <a:lnSpc>
                    <a:spcPct val="100000"/>
                  </a:lnSpc>
                  <a:spcAft>
                    <a:spcPts val="100"/>
                  </a:spcAft>
                </a:pPr>
                <a:r>
                  <a:rPr lang="en-GB" sz="1600" dirty="0">
                    <a:solidFill>
                      <a:srgbClr val="92D050"/>
                    </a:solidFill>
                  </a:rPr>
                  <a:t>             </a:t>
                </a:r>
                <a:r>
                  <a:rPr lang="en-GB" sz="1600" b="1" dirty="0">
                    <a:solidFill>
                      <a:srgbClr val="FFFF00"/>
                    </a:solidFill>
                  </a:rPr>
                  <a:t>hardware=</a:t>
                </a:r>
                <a:r>
                  <a:rPr lang="en-GB" sz="1600" b="1" dirty="0" err="1">
                    <a:solidFill>
                      <a:srgbClr val="FFFF00"/>
                    </a:solidFill>
                  </a:rPr>
                  <a:t>gpu</a:t>
                </a:r>
                <a:endParaRPr lang="en-GB" sz="1600" b="1" dirty="0">
                  <a:solidFill>
                    <a:srgbClr val="FFFF00"/>
                  </a:solidFill>
                </a:endParaRPr>
              </a:p>
            </p:txBody>
          </p:sp>
          <p:sp>
            <p:nvSpPr>
              <p:cNvPr id="4" name="Arrow: Down 3">
                <a:extLst>
                  <a:ext uri="{FF2B5EF4-FFF2-40B4-BE49-F238E27FC236}">
                    <a16:creationId xmlns:a16="http://schemas.microsoft.com/office/drawing/2014/main" id="{C27A09C3-78E1-447F-B018-2EE3024B57B2}"/>
                  </a:ext>
                </a:extLst>
              </p:cNvPr>
              <p:cNvSpPr/>
              <p:nvPr/>
            </p:nvSpPr>
            <p:spPr>
              <a:xfrm>
                <a:off x="7745330" y="3894257"/>
                <a:ext cx="930442" cy="569494"/>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9C42C293-0B57-4B03-8125-3E4FEDF9F3C3}"/>
                  </a:ext>
                </a:extLst>
              </p:cNvPr>
              <p:cNvSpPr txBox="1"/>
              <p:nvPr/>
            </p:nvSpPr>
            <p:spPr>
              <a:xfrm>
                <a:off x="8831179" y="4028509"/>
                <a:ext cx="2131994" cy="276999"/>
              </a:xfrm>
              <a:prstGeom prst="rect">
                <a:avLst/>
              </a:prstGeom>
            </p:spPr>
            <p:txBody>
              <a:bodyPr wrap="none" lIns="0" tIns="0" rIns="0" bIns="0" rtlCol="0" anchor="t" anchorCtr="0">
                <a:spAutoFit/>
              </a:bodyPr>
              <a:lstStyle/>
              <a:p>
                <a:r>
                  <a:rPr lang="en-GB" dirty="0"/>
                  <a:t>Can be scheduled on</a:t>
                </a:r>
              </a:p>
            </p:txBody>
          </p:sp>
        </p:grpSp>
        <p:sp>
          <p:nvSpPr>
            <p:cNvPr id="12" name="TextBox 11">
              <a:extLst>
                <a:ext uri="{FF2B5EF4-FFF2-40B4-BE49-F238E27FC236}">
                  <a16:creationId xmlns:a16="http://schemas.microsoft.com/office/drawing/2014/main" id="{4FCFACCB-E233-479A-AC64-C251FAA12BD8}"/>
                </a:ext>
              </a:extLst>
            </p:cNvPr>
            <p:cNvSpPr txBox="1"/>
            <p:nvPr/>
          </p:nvSpPr>
          <p:spPr>
            <a:xfrm>
              <a:off x="10786432" y="4628670"/>
              <a:ext cx="830356" cy="430887"/>
            </a:xfrm>
            <a:prstGeom prst="rect">
              <a:avLst/>
            </a:prstGeom>
          </p:spPr>
          <p:txBody>
            <a:bodyPr wrap="none" lIns="0" tIns="0" rIns="0" bIns="0" rtlCol="0" anchor="t" anchorCtr="0">
              <a:spAutoFit/>
            </a:bodyPr>
            <a:lstStyle/>
            <a:p>
              <a:r>
                <a:rPr lang="en-GB" sz="2800" i="1" dirty="0">
                  <a:solidFill>
                    <a:schemeClr val="tx1">
                      <a:lumMod val="65000"/>
                    </a:schemeClr>
                  </a:solidFill>
                </a:rPr>
                <a:t>Node</a:t>
              </a:r>
            </a:p>
          </p:txBody>
        </p:sp>
      </p:grpSp>
      <p:sp>
        <p:nvSpPr>
          <p:cNvPr id="13" name="Rectangle 12">
            <a:hlinkClick r:id="rId2"/>
            <a:extLst>
              <a:ext uri="{FF2B5EF4-FFF2-40B4-BE49-F238E27FC236}">
                <a16:creationId xmlns:a16="http://schemas.microsoft.com/office/drawing/2014/main" id="{81E09E48-D854-4440-88CA-32E5797DB2E6}"/>
              </a:ext>
            </a:extLst>
          </p:cNvPr>
          <p:cNvSpPr/>
          <p:nvPr/>
        </p:nvSpPr>
        <p:spPr>
          <a:xfrm>
            <a:off x="7659149" y="301881"/>
            <a:ext cx="3875713" cy="584775"/>
          </a:xfrm>
          <a:prstGeom prst="rect">
            <a:avLst/>
          </a:prstGeom>
        </p:spPr>
        <p:txBody>
          <a:bodyPr wrap="square">
            <a:spAutoFit/>
          </a:bodyPr>
          <a:lstStyle/>
          <a:p>
            <a:r>
              <a:rPr lang="en-GB" sz="1600" dirty="0"/>
              <a:t>kubernetes.io/docs/concepts/configuration/assign-pod-node/#nodeselector</a:t>
            </a:r>
          </a:p>
        </p:txBody>
      </p:sp>
      <p:pic>
        <p:nvPicPr>
          <p:cNvPr id="14" name="Graphic 13" descr="Open Book">
            <a:extLst>
              <a:ext uri="{FF2B5EF4-FFF2-40B4-BE49-F238E27FC236}">
                <a16:creationId xmlns:a16="http://schemas.microsoft.com/office/drawing/2014/main" id="{64223C82-0EF2-41A1-9678-3606A4AB22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5633" y="355012"/>
            <a:ext cx="540068" cy="540068"/>
          </a:xfrm>
          <a:prstGeom prst="rect">
            <a:avLst/>
          </a:prstGeom>
        </p:spPr>
      </p:pic>
    </p:spTree>
    <p:extLst>
      <p:ext uri="{BB962C8B-B14F-4D97-AF65-F5344CB8AC3E}">
        <p14:creationId xmlns:p14="http://schemas.microsoft.com/office/powerpoint/2010/main" val="2812716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4686301" y="1161248"/>
            <a:ext cx="7048500" cy="2709712"/>
          </a:xfrm>
          <a:solidFill>
            <a:schemeClr val="bg1">
              <a:lumMod val="50000"/>
            </a:schemeClr>
          </a:solidFill>
        </p:spPr>
        <p:txBody>
          <a:bodyPr vert="horz" lIns="274320" tIns="182880" rIns="182880" bIns="182880" rtlCol="0">
            <a:noAutofit/>
          </a:bodyPr>
          <a:lstStyle/>
          <a:p>
            <a:pPr>
              <a:lnSpc>
                <a:spcPct val="100000"/>
              </a:lnSpc>
              <a:spcAft>
                <a:spcPts val="100"/>
              </a:spcAft>
            </a:pPr>
            <a:r>
              <a:rPr lang="en-GB" sz="1500" dirty="0">
                <a:solidFill>
                  <a:schemeClr val="tx1"/>
                </a:solidFill>
              </a:rPr>
              <a:t>$ </a:t>
            </a:r>
            <a:r>
              <a:rPr lang="en-GB" sz="1500" dirty="0" err="1">
                <a:solidFill>
                  <a:srgbClr val="0078D7"/>
                </a:solidFill>
              </a:rPr>
              <a:t>kubectl</a:t>
            </a:r>
            <a:r>
              <a:rPr lang="en-GB" sz="1500" dirty="0">
                <a:solidFill>
                  <a:srgbClr val="0078D7"/>
                </a:solidFill>
              </a:rPr>
              <a:t> taint nodes myNode001 team=team1:NoSchedule</a:t>
            </a:r>
          </a:p>
          <a:p>
            <a:pPr>
              <a:lnSpc>
                <a:spcPct val="100000"/>
              </a:lnSpc>
              <a:spcAft>
                <a:spcPts val="100"/>
              </a:spcAft>
            </a:pPr>
            <a:r>
              <a:rPr lang="en-GB" sz="1500" dirty="0">
                <a:solidFill>
                  <a:schemeClr val="tx1"/>
                </a:solidFill>
              </a:rPr>
              <a:t>node/myNode001 tainted </a:t>
            </a:r>
            <a:br>
              <a:rPr lang="en-GB" sz="1500" dirty="0">
                <a:solidFill>
                  <a:schemeClr val="tx1"/>
                </a:solidFill>
              </a:rPr>
            </a:br>
            <a:endParaRPr lang="en-GB" sz="1500" dirty="0">
              <a:solidFill>
                <a:schemeClr val="tx1"/>
              </a:solidFill>
            </a:endParaRPr>
          </a:p>
          <a:p>
            <a:pPr>
              <a:lnSpc>
                <a:spcPct val="100000"/>
              </a:lnSpc>
              <a:spcAft>
                <a:spcPts val="100"/>
              </a:spcAft>
            </a:pPr>
            <a:r>
              <a:rPr lang="en-GB" sz="1500" dirty="0">
                <a:solidFill>
                  <a:srgbClr val="92D050"/>
                </a:solidFill>
              </a:rPr>
              <a:t>kind: Pod</a:t>
            </a:r>
          </a:p>
          <a:p>
            <a:pPr>
              <a:lnSpc>
                <a:spcPct val="100000"/>
              </a:lnSpc>
              <a:spcAft>
                <a:spcPts val="100"/>
              </a:spcAft>
            </a:pPr>
            <a:r>
              <a:rPr lang="en-GB" sz="1500" dirty="0">
                <a:solidFill>
                  <a:srgbClr val="92D050"/>
                </a:solidFill>
              </a:rPr>
              <a:t>spec:</a:t>
            </a:r>
          </a:p>
          <a:p>
            <a:pPr>
              <a:lnSpc>
                <a:spcPct val="100000"/>
              </a:lnSpc>
              <a:spcAft>
                <a:spcPts val="100"/>
              </a:spcAft>
            </a:pPr>
            <a:r>
              <a:rPr lang="en-GB" sz="1500" dirty="0">
                <a:solidFill>
                  <a:srgbClr val="FFFF00"/>
                </a:solidFill>
              </a:rPr>
              <a:t>  tolerations:</a:t>
            </a:r>
          </a:p>
          <a:p>
            <a:pPr>
              <a:lnSpc>
                <a:spcPct val="100000"/>
              </a:lnSpc>
              <a:spcAft>
                <a:spcPts val="100"/>
              </a:spcAft>
            </a:pPr>
            <a:r>
              <a:rPr lang="en-GB" sz="1500" dirty="0">
                <a:solidFill>
                  <a:srgbClr val="FFFF00"/>
                </a:solidFill>
              </a:rPr>
              <a:t>  - key: team</a:t>
            </a:r>
          </a:p>
          <a:p>
            <a:pPr>
              <a:lnSpc>
                <a:spcPct val="100000"/>
              </a:lnSpc>
              <a:spcAft>
                <a:spcPts val="100"/>
              </a:spcAft>
            </a:pPr>
            <a:r>
              <a:rPr lang="en-GB" sz="1500" dirty="0">
                <a:solidFill>
                  <a:srgbClr val="FFFF00"/>
                </a:solidFill>
              </a:rPr>
              <a:t>    operator: Exists</a:t>
            </a:r>
            <a:br>
              <a:rPr lang="en-GB" sz="1500" dirty="0">
                <a:solidFill>
                  <a:srgbClr val="FFFF00"/>
                </a:solidFill>
              </a:rPr>
            </a:br>
            <a:r>
              <a:rPr lang="en-GB" sz="1500" dirty="0">
                <a:solidFill>
                  <a:srgbClr val="FFFF00"/>
                </a:solidFill>
              </a:rPr>
              <a:t>    value: "team1"</a:t>
            </a:r>
          </a:p>
          <a:p>
            <a:pPr>
              <a:lnSpc>
                <a:spcPct val="100000"/>
              </a:lnSpc>
              <a:spcAft>
                <a:spcPts val="100"/>
              </a:spcAft>
            </a:pPr>
            <a:r>
              <a:rPr lang="en-GB" sz="1500" dirty="0">
                <a:solidFill>
                  <a:srgbClr val="FFFF00"/>
                </a:solidFill>
              </a:rPr>
              <a:t>    effect: </a:t>
            </a:r>
            <a:r>
              <a:rPr lang="en-GB" sz="1500" dirty="0" err="1">
                <a:solidFill>
                  <a:srgbClr val="FFFF00"/>
                </a:solidFill>
              </a:rPr>
              <a:t>NoSchedule</a:t>
            </a:r>
            <a:endParaRPr lang="en-GB" sz="1500" dirty="0">
              <a:solidFill>
                <a:srgbClr val="FFFF0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1" y="457200"/>
            <a:ext cx="4701540" cy="723900"/>
          </a:xfrm>
        </p:spPr>
        <p:txBody>
          <a:bodyPr>
            <a:normAutofit/>
          </a:bodyPr>
          <a:lstStyle/>
          <a:p>
            <a:r>
              <a:rPr lang="en-GB" b="0" dirty="0"/>
              <a:t>Affinity and Taints</a:t>
            </a:r>
            <a:endParaRPr lang="en-GB" dirty="0"/>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431621"/>
            <a:ext cx="4229101" cy="3246944"/>
          </a:xfrm>
        </p:spPr>
        <p:txBody>
          <a:bodyPr/>
          <a:lstStyle/>
          <a:p>
            <a:pPr>
              <a:buClr>
                <a:srgbClr val="414241"/>
              </a:buClr>
            </a:pPr>
            <a:r>
              <a:rPr lang="en-GB" b="0" dirty="0">
                <a:solidFill>
                  <a:srgbClr val="4DB0FF"/>
                </a:solidFill>
              </a:rPr>
              <a:t>Affinity</a:t>
            </a:r>
            <a:r>
              <a:rPr lang="en-GB" b="0" dirty="0"/>
              <a:t> and </a:t>
            </a:r>
            <a:r>
              <a:rPr lang="en-GB" b="0" dirty="0">
                <a:solidFill>
                  <a:srgbClr val="4DB0FF"/>
                </a:solidFill>
              </a:rPr>
              <a:t>anti-affinity</a:t>
            </a:r>
            <a:r>
              <a:rPr lang="en-GB" b="0" dirty="0"/>
              <a:t> provide advanced ways to control Pod placement</a:t>
            </a:r>
            <a:br>
              <a:rPr lang="en-GB" b="0" dirty="0"/>
            </a:br>
            <a:r>
              <a:rPr lang="en-GB" b="0" dirty="0"/>
              <a:t>- ‘Hard’ rules and ‘soft’ rules</a:t>
            </a:r>
            <a:br>
              <a:rPr lang="en-GB" b="0" dirty="0"/>
            </a:br>
            <a:r>
              <a:rPr lang="en-GB" b="0" dirty="0"/>
              <a:t>- Weighting and expressions</a:t>
            </a:r>
          </a:p>
          <a:p>
            <a:pPr>
              <a:buClr>
                <a:srgbClr val="414241"/>
              </a:buClr>
            </a:pPr>
            <a:r>
              <a:rPr lang="en-GB" b="0" dirty="0">
                <a:solidFill>
                  <a:srgbClr val="4DB0FF"/>
                </a:solidFill>
              </a:rPr>
              <a:t>Taints</a:t>
            </a:r>
            <a:r>
              <a:rPr lang="en-GB" b="0" dirty="0"/>
              <a:t> and </a:t>
            </a:r>
            <a:r>
              <a:rPr lang="en-GB" b="0" dirty="0">
                <a:solidFill>
                  <a:srgbClr val="4DB0FF"/>
                </a:solidFill>
              </a:rPr>
              <a:t>Tolerations</a:t>
            </a:r>
            <a:r>
              <a:rPr lang="en-GB" b="0" dirty="0"/>
              <a:t>. Taints are applied to </a:t>
            </a:r>
            <a:r>
              <a:rPr lang="en-GB" b="0" i="1" dirty="0"/>
              <a:t>Nodes</a:t>
            </a:r>
            <a:r>
              <a:rPr lang="en-GB" b="0" dirty="0"/>
              <a:t> and will not accept </a:t>
            </a:r>
            <a:r>
              <a:rPr lang="en-GB" b="0" i="1" dirty="0"/>
              <a:t>Pods</a:t>
            </a:r>
            <a:r>
              <a:rPr lang="en-GB" b="0" dirty="0"/>
              <a:t> that don’t have a matching </a:t>
            </a:r>
            <a:r>
              <a:rPr lang="en-GB" b="0" dirty="0">
                <a:solidFill>
                  <a:srgbClr val="4DB0FF"/>
                </a:solidFill>
              </a:rPr>
              <a:t>Toleration</a:t>
            </a:r>
          </a:p>
          <a:p>
            <a:pPr lvl="0">
              <a:buClr>
                <a:srgbClr val="414241"/>
              </a:buClr>
            </a:pPr>
            <a:endParaRPr lang="en-GB" dirty="0">
              <a:solidFill>
                <a:srgbClr val="4DB0FF"/>
              </a:solidFill>
            </a:endParaRPr>
          </a:p>
        </p:txBody>
      </p:sp>
      <p:sp>
        <p:nvSpPr>
          <p:cNvPr id="3" name="Rectangle 2">
            <a:extLst>
              <a:ext uri="{FF2B5EF4-FFF2-40B4-BE49-F238E27FC236}">
                <a16:creationId xmlns:a16="http://schemas.microsoft.com/office/drawing/2014/main" id="{E325226B-168F-4F73-A6E3-34A8BAF0FB4F}"/>
              </a:ext>
            </a:extLst>
          </p:cNvPr>
          <p:cNvSpPr/>
          <p:nvPr/>
        </p:nvSpPr>
        <p:spPr>
          <a:xfrm>
            <a:off x="417059" y="525696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Assign workloads requiring special hardware or resources, e.g. GPU</a:t>
            </a:r>
          </a:p>
          <a:p>
            <a:pPr marL="285750" indent="-285750">
              <a:buFontTx/>
              <a:buChar char="-"/>
            </a:pPr>
            <a:r>
              <a:rPr lang="en-GB" dirty="0">
                <a:solidFill>
                  <a:schemeClr val="bg1">
                    <a:lumMod val="75000"/>
                  </a:schemeClr>
                </a:solidFill>
              </a:rPr>
              <a:t>Physical partitioning of cluster</a:t>
            </a:r>
          </a:p>
          <a:p>
            <a:pPr marL="285750" indent="-285750">
              <a:buFontTx/>
              <a:buChar char="-"/>
            </a:pPr>
            <a:r>
              <a:rPr lang="en-GB" dirty="0">
                <a:solidFill>
                  <a:schemeClr val="bg1">
                    <a:lumMod val="75000"/>
                  </a:schemeClr>
                </a:solidFill>
              </a:rPr>
              <a:t>Separating noisy Pods</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91478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15" name="Rectangle 14">
            <a:hlinkClick r:id="rId2"/>
            <a:extLst>
              <a:ext uri="{FF2B5EF4-FFF2-40B4-BE49-F238E27FC236}">
                <a16:creationId xmlns:a16="http://schemas.microsoft.com/office/drawing/2014/main" id="{9BC50CDF-EAD8-4D92-B579-8537728F1A4B}"/>
              </a:ext>
            </a:extLst>
          </p:cNvPr>
          <p:cNvSpPr/>
          <p:nvPr/>
        </p:nvSpPr>
        <p:spPr>
          <a:xfrm>
            <a:off x="6225540" y="238273"/>
            <a:ext cx="5387340" cy="307777"/>
          </a:xfrm>
          <a:prstGeom prst="rect">
            <a:avLst/>
          </a:prstGeom>
        </p:spPr>
        <p:txBody>
          <a:bodyPr wrap="square">
            <a:spAutoFit/>
          </a:bodyPr>
          <a:lstStyle/>
          <a:p>
            <a:r>
              <a:rPr lang="en-GB" sz="1400" dirty="0"/>
              <a:t>kubernetes.io/docs/concepts/configuration/taint-and-toleration/</a:t>
            </a:r>
          </a:p>
        </p:txBody>
      </p:sp>
      <p:pic>
        <p:nvPicPr>
          <p:cNvPr id="16" name="Graphic 15" descr="Open Book">
            <a:extLst>
              <a:ext uri="{FF2B5EF4-FFF2-40B4-BE49-F238E27FC236}">
                <a16:creationId xmlns:a16="http://schemas.microsoft.com/office/drawing/2014/main" id="{460CAF51-CABF-4F27-8E54-8F0FB6555A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55932" y="392162"/>
            <a:ext cx="540068" cy="540068"/>
          </a:xfrm>
          <a:prstGeom prst="rect">
            <a:avLst/>
          </a:prstGeom>
        </p:spPr>
      </p:pic>
      <p:cxnSp>
        <p:nvCxnSpPr>
          <p:cNvPr id="17" name="Straight Connector 16">
            <a:extLst>
              <a:ext uri="{FF2B5EF4-FFF2-40B4-BE49-F238E27FC236}">
                <a16:creationId xmlns:a16="http://schemas.microsoft.com/office/drawing/2014/main" id="{8A9752B4-9D76-4850-8ADC-E3EF071C1501}"/>
              </a:ext>
            </a:extLst>
          </p:cNvPr>
          <p:cNvCxnSpPr/>
          <p:nvPr/>
        </p:nvCxnSpPr>
        <p:spPr>
          <a:xfrm>
            <a:off x="4686301" y="1935480"/>
            <a:ext cx="7048500" cy="0"/>
          </a:xfrm>
          <a:prstGeom prst="line">
            <a:avLst/>
          </a:prstGeom>
          <a:ln w="38100">
            <a:solidFill>
              <a:srgbClr val="414241"/>
            </a:solidFill>
            <a:prstDash val="sysDot"/>
          </a:ln>
        </p:spPr>
        <p:style>
          <a:lnRef idx="1">
            <a:schemeClr val="accent1"/>
          </a:lnRef>
          <a:fillRef idx="0">
            <a:schemeClr val="accent1"/>
          </a:fillRef>
          <a:effectRef idx="0">
            <a:schemeClr val="accent1"/>
          </a:effectRef>
          <a:fontRef idx="minor">
            <a:schemeClr val="tx1"/>
          </a:fontRef>
        </p:style>
      </p:cxnSp>
      <p:sp>
        <p:nvSpPr>
          <p:cNvPr id="19" name="Text Placeholder 7">
            <a:extLst>
              <a:ext uri="{FF2B5EF4-FFF2-40B4-BE49-F238E27FC236}">
                <a16:creationId xmlns:a16="http://schemas.microsoft.com/office/drawing/2014/main" id="{27E036CB-75E6-4B20-87E7-2FA7CC97A647}"/>
              </a:ext>
            </a:extLst>
          </p:cNvPr>
          <p:cNvSpPr txBox="1">
            <a:spLocks/>
          </p:cNvSpPr>
          <p:nvPr/>
        </p:nvSpPr>
        <p:spPr>
          <a:xfrm>
            <a:off x="4686300" y="4121481"/>
            <a:ext cx="7048500" cy="2555874"/>
          </a:xfrm>
          <a:prstGeom prst="rect">
            <a:avLst/>
          </a:prstGeom>
          <a:solidFill>
            <a:schemeClr val="bg1">
              <a:lumMod val="50000"/>
            </a:schemeClr>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bg2"/>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nSpc>
                <a:spcPct val="100000"/>
              </a:lnSpc>
              <a:spcAft>
                <a:spcPts val="100"/>
              </a:spcAft>
            </a:pPr>
            <a:r>
              <a:rPr lang="en-GB" sz="1500" dirty="0">
                <a:solidFill>
                  <a:srgbClr val="92D050"/>
                </a:solidFill>
              </a:rPr>
              <a:t>kind: Pod</a:t>
            </a:r>
          </a:p>
          <a:p>
            <a:pPr>
              <a:lnSpc>
                <a:spcPct val="100000"/>
              </a:lnSpc>
              <a:spcAft>
                <a:spcPts val="100"/>
              </a:spcAft>
            </a:pPr>
            <a:r>
              <a:rPr lang="en-GB" sz="1500" dirty="0">
                <a:solidFill>
                  <a:srgbClr val="92D050"/>
                </a:solidFill>
              </a:rPr>
              <a:t>spec:</a:t>
            </a:r>
          </a:p>
          <a:p>
            <a:pPr>
              <a:lnSpc>
                <a:spcPct val="100000"/>
              </a:lnSpc>
              <a:spcAft>
                <a:spcPts val="100"/>
              </a:spcAft>
            </a:pPr>
            <a:r>
              <a:rPr lang="en-GB" sz="1500" dirty="0">
                <a:solidFill>
                  <a:srgbClr val="FFFF00"/>
                </a:solidFill>
              </a:rPr>
              <a:t>affinity:</a:t>
            </a:r>
          </a:p>
          <a:p>
            <a:pPr>
              <a:lnSpc>
                <a:spcPct val="100000"/>
              </a:lnSpc>
              <a:spcAft>
                <a:spcPts val="100"/>
              </a:spcAft>
            </a:pPr>
            <a:r>
              <a:rPr lang="en-GB" sz="1500" dirty="0">
                <a:solidFill>
                  <a:srgbClr val="FFFF00"/>
                </a:solidFill>
              </a:rPr>
              <a:t>  </a:t>
            </a:r>
            <a:r>
              <a:rPr lang="en-GB" sz="1500" dirty="0" err="1">
                <a:solidFill>
                  <a:srgbClr val="FFFF00"/>
                </a:solidFill>
              </a:rPr>
              <a:t>nodeAffinity</a:t>
            </a:r>
            <a:r>
              <a:rPr lang="en-GB" sz="1500" dirty="0">
                <a:solidFill>
                  <a:srgbClr val="FFFF00"/>
                </a:solidFill>
              </a:rPr>
              <a:t>:</a:t>
            </a:r>
          </a:p>
          <a:p>
            <a:pPr>
              <a:lnSpc>
                <a:spcPct val="100000"/>
              </a:lnSpc>
              <a:spcAft>
                <a:spcPts val="100"/>
              </a:spcAft>
            </a:pPr>
            <a:r>
              <a:rPr lang="en-GB" sz="1500" dirty="0">
                <a:solidFill>
                  <a:srgbClr val="FFFF00"/>
                </a:solidFill>
              </a:rPr>
              <a:t>    </a:t>
            </a:r>
            <a:r>
              <a:rPr lang="en-GB" sz="1500" dirty="0" err="1">
                <a:solidFill>
                  <a:srgbClr val="FFFF00"/>
                </a:solidFill>
              </a:rPr>
              <a:t>requiredDuringSchedulingIgnoredDuringExecution</a:t>
            </a:r>
            <a:r>
              <a:rPr lang="en-GB" sz="1500" dirty="0">
                <a:solidFill>
                  <a:srgbClr val="FFFF00"/>
                </a:solidFill>
              </a:rPr>
              <a:t>:</a:t>
            </a:r>
          </a:p>
          <a:p>
            <a:pPr>
              <a:lnSpc>
                <a:spcPct val="100000"/>
              </a:lnSpc>
              <a:spcAft>
                <a:spcPts val="100"/>
              </a:spcAft>
            </a:pPr>
            <a:r>
              <a:rPr lang="en-GB" sz="1500" dirty="0">
                <a:solidFill>
                  <a:srgbClr val="FFFF00"/>
                </a:solidFill>
              </a:rPr>
              <a:t>    </a:t>
            </a:r>
            <a:r>
              <a:rPr lang="en-GB" sz="1500" dirty="0" err="1">
                <a:solidFill>
                  <a:srgbClr val="FFFF00"/>
                </a:solidFill>
              </a:rPr>
              <a:t>preferredDuringSchedulingIgnoredDuringExecution</a:t>
            </a:r>
            <a:r>
              <a:rPr lang="en-GB" sz="1500" dirty="0">
                <a:solidFill>
                  <a:srgbClr val="FFFF00"/>
                </a:solidFill>
              </a:rPr>
              <a:t>:</a:t>
            </a:r>
          </a:p>
          <a:p>
            <a:pPr>
              <a:lnSpc>
                <a:spcPct val="100000"/>
              </a:lnSpc>
              <a:spcAft>
                <a:spcPts val="100"/>
              </a:spcAft>
            </a:pPr>
            <a:r>
              <a:rPr lang="en-GB" sz="1500" dirty="0">
                <a:solidFill>
                  <a:srgbClr val="FFFF00"/>
                </a:solidFill>
              </a:rPr>
              <a:t>  </a:t>
            </a:r>
            <a:r>
              <a:rPr lang="en-GB" sz="1500" dirty="0" err="1">
                <a:solidFill>
                  <a:srgbClr val="FFFF00"/>
                </a:solidFill>
              </a:rPr>
              <a:t>podAffinity</a:t>
            </a:r>
            <a:r>
              <a:rPr lang="en-GB" sz="1500" dirty="0">
                <a:solidFill>
                  <a:srgbClr val="FFFF00"/>
                </a:solidFill>
              </a:rPr>
              <a:t>:</a:t>
            </a:r>
          </a:p>
          <a:p>
            <a:pPr>
              <a:lnSpc>
                <a:spcPct val="100000"/>
              </a:lnSpc>
              <a:spcAft>
                <a:spcPts val="100"/>
              </a:spcAft>
            </a:pPr>
            <a:r>
              <a:rPr lang="en-GB" sz="1500" dirty="0">
                <a:solidFill>
                  <a:srgbClr val="FFFF00"/>
                </a:solidFill>
              </a:rPr>
              <a:t>    </a:t>
            </a:r>
            <a:r>
              <a:rPr lang="en-GB" sz="1500" dirty="0" err="1">
                <a:solidFill>
                  <a:srgbClr val="FFFF00"/>
                </a:solidFill>
              </a:rPr>
              <a:t>requiredDuringSchedulingIgnoredDuringExecution</a:t>
            </a:r>
            <a:r>
              <a:rPr lang="en-GB" sz="1500" dirty="0">
                <a:solidFill>
                  <a:srgbClr val="FFFF00"/>
                </a:solidFill>
              </a:rPr>
              <a:t>:</a:t>
            </a:r>
          </a:p>
          <a:p>
            <a:pPr>
              <a:lnSpc>
                <a:spcPct val="100000"/>
              </a:lnSpc>
              <a:spcAft>
                <a:spcPts val="100"/>
              </a:spcAft>
            </a:pPr>
            <a:r>
              <a:rPr lang="en-GB" sz="1500" dirty="0">
                <a:solidFill>
                  <a:srgbClr val="FFFF00"/>
                </a:solidFill>
              </a:rPr>
              <a:t>    </a:t>
            </a:r>
            <a:r>
              <a:rPr lang="en-GB" sz="1500" dirty="0" err="1">
                <a:solidFill>
                  <a:srgbClr val="FFFF00"/>
                </a:solidFill>
              </a:rPr>
              <a:t>preferredDuringSchedulingIgnoredDuringExecution</a:t>
            </a:r>
            <a:r>
              <a:rPr lang="en-GB" sz="1500" dirty="0">
                <a:solidFill>
                  <a:srgbClr val="FFFF00"/>
                </a:solidFill>
              </a:rPr>
              <a:t>:</a:t>
            </a:r>
          </a:p>
        </p:txBody>
      </p:sp>
      <p:sp>
        <p:nvSpPr>
          <p:cNvPr id="22" name="TextBox 21">
            <a:extLst>
              <a:ext uri="{FF2B5EF4-FFF2-40B4-BE49-F238E27FC236}">
                <a16:creationId xmlns:a16="http://schemas.microsoft.com/office/drawing/2014/main" id="{20EF8E31-042D-442B-B3DF-4AE13D962F60}"/>
              </a:ext>
            </a:extLst>
          </p:cNvPr>
          <p:cNvSpPr txBox="1"/>
          <p:nvPr/>
        </p:nvSpPr>
        <p:spPr>
          <a:xfrm>
            <a:off x="7780021" y="3966940"/>
            <a:ext cx="4181675" cy="1049106"/>
          </a:xfrm>
          <a:prstGeom prst="rect">
            <a:avLst/>
          </a:prstGeom>
          <a:solidFill>
            <a:schemeClr val="tx1"/>
          </a:solidFill>
          <a:ln w="19050">
            <a:solidFill>
              <a:schemeClr val="accent1"/>
            </a:solidFill>
          </a:ln>
        </p:spPr>
        <p:txBody>
          <a:bodyPr wrap="square" lIns="108000" tIns="108000" rIns="108000" bIns="108000" rtlCol="0" anchor="t" anchorCtr="0">
            <a:spAutoFit/>
          </a:bodyPr>
          <a:lstStyle>
            <a:defPPr>
              <a:defRPr lang="en-US"/>
            </a:defPPr>
            <a:lvl1pPr>
              <a:defRPr>
                <a:solidFill>
                  <a:srgbClr val="0078D7"/>
                </a:solidFill>
              </a:defRPr>
            </a:lvl1pPr>
          </a:lstStyle>
          <a:p>
            <a:r>
              <a:rPr lang="en-GB" dirty="0"/>
              <a:t>Unlike taints &amp; </a:t>
            </a:r>
            <a:r>
              <a:rPr lang="en-GB" dirty="0" err="1"/>
              <a:t>nodeSelectors</a:t>
            </a:r>
            <a:r>
              <a:rPr lang="en-GB" dirty="0"/>
              <a:t>, affinity rules can also apply to </a:t>
            </a:r>
            <a:r>
              <a:rPr lang="en-GB" b="1" dirty="0"/>
              <a:t>pods</a:t>
            </a:r>
            <a:r>
              <a:rPr lang="en-GB" dirty="0"/>
              <a:t>. i.e. do or don’t schedule these pods together</a:t>
            </a:r>
          </a:p>
        </p:txBody>
      </p:sp>
      <p:sp>
        <p:nvSpPr>
          <p:cNvPr id="23" name="Rectangle 22">
            <a:hlinkClick r:id="rId5"/>
            <a:extLst>
              <a:ext uri="{FF2B5EF4-FFF2-40B4-BE49-F238E27FC236}">
                <a16:creationId xmlns:a16="http://schemas.microsoft.com/office/drawing/2014/main" id="{49E64F5B-6BD2-4CAA-9207-666F663FF97B}"/>
              </a:ext>
            </a:extLst>
          </p:cNvPr>
          <p:cNvSpPr/>
          <p:nvPr/>
        </p:nvSpPr>
        <p:spPr>
          <a:xfrm>
            <a:off x="6225540" y="557540"/>
            <a:ext cx="5387340" cy="523220"/>
          </a:xfrm>
          <a:prstGeom prst="rect">
            <a:avLst/>
          </a:prstGeom>
        </p:spPr>
        <p:txBody>
          <a:bodyPr wrap="square">
            <a:spAutoFit/>
          </a:bodyPr>
          <a:lstStyle/>
          <a:p>
            <a:r>
              <a:rPr lang="en-GB" sz="1400" dirty="0"/>
              <a:t>kubernetes.io/docs/concepts/configuration/assign-pod-node/#affinity-and-anti-affinity</a:t>
            </a:r>
          </a:p>
        </p:txBody>
      </p:sp>
    </p:spTree>
    <p:extLst>
      <p:ext uri="{BB962C8B-B14F-4D97-AF65-F5344CB8AC3E}">
        <p14:creationId xmlns:p14="http://schemas.microsoft.com/office/powerpoint/2010/main" val="2834703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30"/>
                                  </p:iterate>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par>
                          <p:cTn id="7" fill="hold">
                            <p:stCondLst>
                              <p:cond delay="1411"/>
                            </p:stCondLst>
                            <p:childTnLst>
                              <p:par>
                                <p:cTn id="8" presetID="1" presetClass="entr" presetSubtype="0" fill="hold" nodeType="afterEffect">
                                  <p:stCondLst>
                                    <p:cond delay="500"/>
                                  </p:stCondLst>
                                  <p:childTnLst>
                                    <p:set>
                                      <p:cBhvr>
                                        <p:cTn id="9"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8">
                                            <p:txEl>
                                              <p:pRg st="2" end="2"/>
                                            </p:txEl>
                                          </p:spTgt>
                                        </p:tgtEl>
                                        <p:attrNameLst>
                                          <p:attrName>style.visibility</p:attrName>
                                        </p:attrNameLst>
                                      </p:cBhvr>
                                      <p:to>
                                        <p:strVal val="visible"/>
                                      </p:to>
                                    </p:set>
                                    <p:animEffect transition="in" filter="wipe(left)">
                                      <p:cBhvr>
                                        <p:cTn id="14" dur="500"/>
                                        <p:tgtEl>
                                          <p:spTgt spid="8">
                                            <p:txEl>
                                              <p:pRg st="2" end="2"/>
                                            </p:txEl>
                                          </p:spTgt>
                                        </p:tgtEl>
                                      </p:cBhvr>
                                    </p:animEffect>
                                  </p:childTnLst>
                                </p:cTn>
                              </p:par>
                              <p:par>
                                <p:cTn id="15" presetID="22" presetClass="entr" presetSubtype="8" fill="hold" nodeType="with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wipe(left)">
                                      <p:cBhvr>
                                        <p:cTn id="17" dur="500"/>
                                        <p:tgtEl>
                                          <p:spTgt spid="8">
                                            <p:txEl>
                                              <p:pRg st="3" end="3"/>
                                            </p:txEl>
                                          </p:spTgt>
                                        </p:tgtEl>
                                      </p:cBhvr>
                                    </p:animEffect>
                                  </p:childTnLst>
                                </p:cTn>
                              </p:par>
                              <p:par>
                                <p:cTn id="18" presetID="22" presetClass="entr" presetSubtype="8" fill="hold" nodeType="withEffect">
                                  <p:stCondLst>
                                    <p:cond delay="0"/>
                                  </p:stCondLst>
                                  <p:childTnLst>
                                    <p:set>
                                      <p:cBhvr>
                                        <p:cTn id="19" dur="1" fill="hold">
                                          <p:stCondLst>
                                            <p:cond delay="0"/>
                                          </p:stCondLst>
                                        </p:cTn>
                                        <p:tgtEl>
                                          <p:spTgt spid="8">
                                            <p:txEl>
                                              <p:pRg st="4" end="4"/>
                                            </p:txEl>
                                          </p:spTgt>
                                        </p:tgtEl>
                                        <p:attrNameLst>
                                          <p:attrName>style.visibility</p:attrName>
                                        </p:attrNameLst>
                                      </p:cBhvr>
                                      <p:to>
                                        <p:strVal val="visible"/>
                                      </p:to>
                                    </p:set>
                                    <p:animEffect transition="in" filter="wipe(left)">
                                      <p:cBhvr>
                                        <p:cTn id="20" dur="500"/>
                                        <p:tgtEl>
                                          <p:spTgt spid="8">
                                            <p:txEl>
                                              <p:pRg st="4" end="4"/>
                                            </p:txEl>
                                          </p:spTgt>
                                        </p:tgtEl>
                                      </p:cBhvr>
                                    </p:animEffect>
                                  </p:childTnLst>
                                </p:cTn>
                              </p:par>
                              <p:par>
                                <p:cTn id="21" presetID="22" presetClass="entr" presetSubtype="8" fill="hold" nodeType="with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animEffect transition="in" filter="wipe(left)">
                                      <p:cBhvr>
                                        <p:cTn id="23" dur="500"/>
                                        <p:tgtEl>
                                          <p:spTgt spid="8">
                                            <p:txEl>
                                              <p:pRg st="5" end="5"/>
                                            </p:txEl>
                                          </p:spTgt>
                                        </p:tgtEl>
                                      </p:cBhvr>
                                    </p:animEffect>
                                  </p:childTnLst>
                                </p:cTn>
                              </p:par>
                              <p:par>
                                <p:cTn id="24" presetID="22" presetClass="entr" presetSubtype="8" fill="hold" nodeType="withEffect">
                                  <p:stCondLst>
                                    <p:cond delay="0"/>
                                  </p:stCondLst>
                                  <p:childTnLst>
                                    <p:set>
                                      <p:cBhvr>
                                        <p:cTn id="25" dur="1" fill="hold">
                                          <p:stCondLst>
                                            <p:cond delay="0"/>
                                          </p:stCondLst>
                                        </p:cTn>
                                        <p:tgtEl>
                                          <p:spTgt spid="8">
                                            <p:txEl>
                                              <p:pRg st="6" end="6"/>
                                            </p:txEl>
                                          </p:spTgt>
                                        </p:tgtEl>
                                        <p:attrNameLst>
                                          <p:attrName>style.visibility</p:attrName>
                                        </p:attrNameLst>
                                      </p:cBhvr>
                                      <p:to>
                                        <p:strVal val="visible"/>
                                      </p:to>
                                    </p:set>
                                    <p:animEffect transition="in" filter="wipe(left)">
                                      <p:cBhvr>
                                        <p:cTn id="26" dur="500"/>
                                        <p:tgtEl>
                                          <p:spTgt spid="8">
                                            <p:txEl>
                                              <p:pRg st="6" end="6"/>
                                            </p:txEl>
                                          </p:spTgt>
                                        </p:tgtEl>
                                      </p:cBhvr>
                                    </p:animEffect>
                                  </p:childTnLst>
                                </p:cTn>
                              </p:par>
                              <p:par>
                                <p:cTn id="27" presetID="22" presetClass="entr" presetSubtype="8" fill="hold" nodeType="withEffect">
                                  <p:stCondLst>
                                    <p:cond delay="0"/>
                                  </p:stCondLst>
                                  <p:childTnLst>
                                    <p:set>
                                      <p:cBhvr>
                                        <p:cTn id="28" dur="1" fill="hold">
                                          <p:stCondLst>
                                            <p:cond delay="0"/>
                                          </p:stCondLst>
                                        </p:cTn>
                                        <p:tgtEl>
                                          <p:spTgt spid="8">
                                            <p:txEl>
                                              <p:pRg st="7" end="7"/>
                                            </p:txEl>
                                          </p:spTgt>
                                        </p:tgtEl>
                                        <p:attrNameLst>
                                          <p:attrName>style.visibility</p:attrName>
                                        </p:attrNameLst>
                                      </p:cBhvr>
                                      <p:to>
                                        <p:strVal val="visible"/>
                                      </p:to>
                                    </p:set>
                                    <p:animEffect transition="in" filter="wipe(left)">
                                      <p:cBhvr>
                                        <p:cTn id="29" dur="500"/>
                                        <p:tgtEl>
                                          <p:spTgt spid="8">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par>
                          <p:cTn id="35" fill="hold">
                            <p:stCondLst>
                              <p:cond delay="500"/>
                            </p:stCondLst>
                            <p:childTnLst>
                              <p:par>
                                <p:cTn id="36" presetID="42" presetClass="entr" presetSubtype="0" fill="hold" grpId="0" nodeType="after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anim calcmode="lin" valueType="num">
                                      <p:cBhvr>
                                        <p:cTn id="39" dur="500" fill="hold"/>
                                        <p:tgtEl>
                                          <p:spTgt spid="22"/>
                                        </p:tgtEl>
                                        <p:attrNameLst>
                                          <p:attrName>ppt_x</p:attrName>
                                        </p:attrNameLst>
                                      </p:cBhvr>
                                      <p:tavLst>
                                        <p:tav tm="0">
                                          <p:val>
                                            <p:strVal val="#ppt_x"/>
                                          </p:val>
                                        </p:tav>
                                        <p:tav tm="100000">
                                          <p:val>
                                            <p:strVal val="#ppt_x"/>
                                          </p:val>
                                        </p:tav>
                                      </p:tavLst>
                                    </p:anim>
                                    <p:anim calcmode="lin" valueType="num">
                                      <p:cBhvr>
                                        <p:cTn id="40"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144B54-402E-4014-B4BB-1527AF89F39F}"/>
              </a:ext>
            </a:extLst>
          </p:cNvPr>
          <p:cNvSpPr>
            <a:spLocks noGrp="1"/>
          </p:cNvSpPr>
          <p:nvPr>
            <p:ph type="body" sz="quarter" idx="29"/>
          </p:nvPr>
        </p:nvSpPr>
        <p:spPr>
          <a:xfrm>
            <a:off x="6744566" y="981569"/>
            <a:ext cx="5191992" cy="3067050"/>
          </a:xfrm>
          <a:solidFill>
            <a:schemeClr val="bg1">
              <a:lumMod val="50000"/>
            </a:schemeClr>
          </a:solidFill>
        </p:spPr>
        <p:txBody>
          <a:bodyPr/>
          <a:lstStyle/>
          <a:p>
            <a:pPr>
              <a:lnSpc>
                <a:spcPct val="100000"/>
              </a:lnSpc>
              <a:spcAft>
                <a:spcPts val="100"/>
              </a:spcAft>
            </a:pPr>
            <a:r>
              <a:rPr lang="en-GB" sz="1600" dirty="0">
                <a:solidFill>
                  <a:srgbClr val="92D050"/>
                </a:solidFill>
              </a:rPr>
              <a:t>kind: Pod</a:t>
            </a:r>
          </a:p>
          <a:p>
            <a:pPr>
              <a:lnSpc>
                <a:spcPct val="100000"/>
              </a:lnSpc>
              <a:spcAft>
                <a:spcPts val="100"/>
              </a:spcAft>
            </a:pPr>
            <a:r>
              <a:rPr lang="en-GB" sz="1600" dirty="0">
                <a:solidFill>
                  <a:srgbClr val="92D050"/>
                </a:solidFill>
              </a:rPr>
              <a:t>metadata:</a:t>
            </a:r>
          </a:p>
          <a:p>
            <a:pPr>
              <a:lnSpc>
                <a:spcPct val="100000"/>
              </a:lnSpc>
              <a:spcAft>
                <a:spcPts val="100"/>
              </a:spcAft>
            </a:pPr>
            <a:r>
              <a:rPr lang="en-GB" sz="1600" dirty="0">
                <a:solidFill>
                  <a:srgbClr val="92D050"/>
                </a:solidFill>
              </a:rPr>
              <a:t>  name: monitored-</a:t>
            </a:r>
            <a:r>
              <a:rPr lang="en-GB" sz="1600" dirty="0" err="1">
                <a:solidFill>
                  <a:srgbClr val="92D050"/>
                </a:solidFill>
              </a:rPr>
              <a:t>webapp</a:t>
            </a:r>
            <a:endParaRPr lang="en-GB" sz="1600" dirty="0">
              <a:solidFill>
                <a:srgbClr val="92D050"/>
              </a:solidFill>
            </a:endParaRPr>
          </a:p>
          <a:p>
            <a:pPr>
              <a:lnSpc>
                <a:spcPct val="100000"/>
              </a:lnSpc>
              <a:spcAft>
                <a:spcPts val="100"/>
              </a:spcAft>
            </a:pPr>
            <a:r>
              <a:rPr lang="en-GB" sz="1600" dirty="0">
                <a:solidFill>
                  <a:srgbClr val="92D050"/>
                </a:solidFill>
              </a:rPr>
              <a:t>spec:</a:t>
            </a:r>
          </a:p>
          <a:p>
            <a:pPr>
              <a:lnSpc>
                <a:spcPct val="100000"/>
              </a:lnSpc>
              <a:spcAft>
                <a:spcPts val="100"/>
              </a:spcAft>
            </a:pPr>
            <a:r>
              <a:rPr lang="en-GB" sz="1600" dirty="0">
                <a:solidFill>
                  <a:srgbClr val="92D050"/>
                </a:solidFill>
              </a:rPr>
              <a:t>  containers:</a:t>
            </a:r>
          </a:p>
          <a:p>
            <a:pPr>
              <a:lnSpc>
                <a:spcPct val="100000"/>
              </a:lnSpc>
              <a:spcAft>
                <a:spcPts val="100"/>
              </a:spcAft>
            </a:pPr>
            <a:r>
              <a:rPr lang="en-GB" sz="1600" dirty="0">
                <a:solidFill>
                  <a:srgbClr val="92D050"/>
                </a:solidFill>
              </a:rPr>
              <a:t>  - name: webserver</a:t>
            </a:r>
          </a:p>
          <a:p>
            <a:pPr>
              <a:lnSpc>
                <a:spcPct val="100000"/>
              </a:lnSpc>
              <a:spcAft>
                <a:spcPts val="100"/>
              </a:spcAft>
            </a:pPr>
            <a:r>
              <a:rPr lang="en-GB" sz="1600" dirty="0">
                <a:solidFill>
                  <a:srgbClr val="92D050"/>
                </a:solidFill>
              </a:rPr>
              <a:t>    image: </a:t>
            </a:r>
            <a:r>
              <a:rPr lang="en-GB" sz="1600" dirty="0" err="1">
                <a:solidFill>
                  <a:srgbClr val="92D050"/>
                </a:solidFill>
              </a:rPr>
              <a:t>nginx</a:t>
            </a:r>
            <a:endParaRPr lang="en-GB" sz="1600" dirty="0">
              <a:solidFill>
                <a:srgbClr val="92D050"/>
              </a:solidFill>
            </a:endParaRPr>
          </a:p>
          <a:p>
            <a:pPr>
              <a:lnSpc>
                <a:spcPct val="100000"/>
              </a:lnSpc>
              <a:spcAft>
                <a:spcPts val="100"/>
              </a:spcAft>
            </a:pPr>
            <a:r>
              <a:rPr lang="en-GB" sz="1600" dirty="0">
                <a:solidFill>
                  <a:srgbClr val="FFFF00"/>
                </a:solidFill>
              </a:rPr>
              <a:t>  - name: log-monitor</a:t>
            </a:r>
          </a:p>
          <a:p>
            <a:pPr>
              <a:lnSpc>
                <a:spcPct val="100000"/>
              </a:lnSpc>
              <a:spcAft>
                <a:spcPts val="100"/>
              </a:spcAft>
            </a:pPr>
            <a:r>
              <a:rPr lang="en-GB" sz="1600" dirty="0">
                <a:solidFill>
                  <a:srgbClr val="FFFF00"/>
                </a:solidFill>
              </a:rPr>
              <a:t>    image: my-log-monitor</a:t>
            </a:r>
          </a:p>
          <a:p>
            <a:pPr>
              <a:lnSpc>
                <a:spcPct val="100000"/>
              </a:lnSpc>
              <a:spcAft>
                <a:spcPts val="100"/>
              </a:spcAft>
            </a:pPr>
            <a:r>
              <a:rPr lang="en-GB" sz="1600" dirty="0">
                <a:solidFill>
                  <a:srgbClr val="FFFF00"/>
                </a:solidFill>
              </a:rPr>
              <a:t>    </a:t>
            </a:r>
            <a:r>
              <a:rPr lang="en-GB" sz="1600" dirty="0" err="1">
                <a:solidFill>
                  <a:srgbClr val="FFFF00"/>
                </a:solidFill>
              </a:rPr>
              <a:t>args</a:t>
            </a:r>
            <a:r>
              <a:rPr lang="en-GB" sz="1600" dirty="0">
                <a:solidFill>
                  <a:srgbClr val="FFFF00"/>
                </a:solidFill>
              </a:rPr>
              <a:t>: ["--log-</a:t>
            </a:r>
            <a:r>
              <a:rPr lang="en-GB" sz="1600" dirty="0" err="1">
                <a:solidFill>
                  <a:srgbClr val="FFFF00"/>
                </a:solidFill>
              </a:rPr>
              <a:t>dir</a:t>
            </a:r>
            <a:r>
              <a:rPr lang="en-GB" sz="1600" dirty="0">
                <a:solidFill>
                  <a:srgbClr val="FFFF00"/>
                </a:solidFill>
              </a:rPr>
              <a:t>", "/var/logs/</a:t>
            </a:r>
            <a:r>
              <a:rPr lang="en-GB" sz="1600" dirty="0" err="1">
                <a:solidFill>
                  <a:srgbClr val="FFFF00"/>
                </a:solidFill>
              </a:rPr>
              <a:t>nginx</a:t>
            </a:r>
            <a:r>
              <a:rPr lang="en-GB" sz="1600" dirty="0">
                <a:solidFill>
                  <a:srgbClr val="FFFF00"/>
                </a:solidFill>
              </a:rPr>
              <a:t>"]</a:t>
            </a:r>
          </a:p>
          <a:p>
            <a:pPr>
              <a:lnSpc>
                <a:spcPct val="100000"/>
              </a:lnSpc>
              <a:spcAft>
                <a:spcPts val="100"/>
              </a:spcAft>
            </a:pPr>
            <a:endParaRPr lang="en-GB" sz="1600" dirty="0">
              <a:solidFill>
                <a:srgbClr val="92D050"/>
              </a:solidFill>
            </a:endParaRPr>
          </a:p>
        </p:txBody>
      </p:sp>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Sidecars</a:t>
            </a:r>
          </a:p>
        </p:txBody>
      </p:sp>
      <p:sp>
        <p:nvSpPr>
          <p:cNvPr id="7" name="Content Placeholder 6">
            <a:extLst>
              <a:ext uri="{FF2B5EF4-FFF2-40B4-BE49-F238E27FC236}">
                <a16:creationId xmlns:a16="http://schemas.microsoft.com/office/drawing/2014/main" id="{7ABCCE53-3D60-4042-9924-D301D05F93E9}"/>
              </a:ext>
            </a:extLst>
          </p:cNvPr>
          <p:cNvSpPr>
            <a:spLocks noGrp="1"/>
          </p:cNvSpPr>
          <p:nvPr>
            <p:ph idx="1"/>
          </p:nvPr>
        </p:nvSpPr>
        <p:spPr>
          <a:xfrm>
            <a:off x="457200" y="1431621"/>
            <a:ext cx="4229101" cy="3246944"/>
          </a:xfrm>
        </p:spPr>
        <p:txBody>
          <a:bodyPr/>
          <a:lstStyle/>
          <a:p>
            <a:pPr lvl="0">
              <a:buClr>
                <a:srgbClr val="414241"/>
              </a:buClr>
            </a:pPr>
            <a:r>
              <a:rPr lang="en-GB" dirty="0">
                <a:solidFill>
                  <a:srgbClr val="FFFFFF"/>
                </a:solidFill>
              </a:rPr>
              <a:t>Pods </a:t>
            </a:r>
            <a:r>
              <a:rPr lang="en-GB" dirty="0">
                <a:solidFill>
                  <a:srgbClr val="4DB0FF"/>
                </a:solidFill>
              </a:rPr>
              <a:t>co-locate multiple containers </a:t>
            </a:r>
            <a:r>
              <a:rPr lang="en-GB" dirty="0">
                <a:solidFill>
                  <a:srgbClr val="FFFFFF"/>
                </a:solidFill>
              </a:rPr>
              <a:t>together, sharing network and storage </a:t>
            </a:r>
          </a:p>
          <a:p>
            <a:pPr lvl="0">
              <a:buClr>
                <a:srgbClr val="414241"/>
              </a:buClr>
            </a:pPr>
            <a:r>
              <a:rPr lang="en-GB" dirty="0">
                <a:solidFill>
                  <a:srgbClr val="4DB0FF"/>
                </a:solidFill>
              </a:rPr>
              <a:t>Sidecar</a:t>
            </a:r>
            <a:r>
              <a:rPr lang="en-GB" dirty="0">
                <a:solidFill>
                  <a:srgbClr val="FFFFFF"/>
                </a:solidFill>
              </a:rPr>
              <a:t> is a </a:t>
            </a:r>
            <a:r>
              <a:rPr lang="en-GB" u="sng" dirty="0">
                <a:solidFill>
                  <a:srgbClr val="FFFFFF"/>
                </a:solidFill>
              </a:rPr>
              <a:t>pattern</a:t>
            </a:r>
            <a:r>
              <a:rPr lang="en-GB" dirty="0">
                <a:solidFill>
                  <a:srgbClr val="FFFFFF"/>
                </a:solidFill>
              </a:rPr>
              <a:t> where additional containers provide enhancing/optional capabilities</a:t>
            </a:r>
          </a:p>
          <a:p>
            <a:pPr lvl="0">
              <a:buClr>
                <a:srgbClr val="414241"/>
              </a:buClr>
            </a:pPr>
            <a:r>
              <a:rPr lang="en-GB" dirty="0">
                <a:solidFill>
                  <a:srgbClr val="FFFFFF"/>
                </a:solidFill>
              </a:rPr>
              <a:t>Bind containers together to form a single cohesive unit of service</a:t>
            </a:r>
            <a:endParaRPr lang="en-GB" dirty="0">
              <a:solidFill>
                <a:srgbClr val="4DB0FF"/>
              </a:solidFill>
            </a:endParaRP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Decompose architecture</a:t>
            </a:r>
          </a:p>
          <a:p>
            <a:pPr marL="285750" indent="-285750">
              <a:buFontTx/>
              <a:buChar char="-"/>
            </a:pPr>
            <a:r>
              <a:rPr lang="en-GB" dirty="0">
                <a:solidFill>
                  <a:schemeClr val="bg1">
                    <a:lumMod val="75000"/>
                  </a:schemeClr>
                </a:solidFill>
              </a:rPr>
              <a:t>Build services incrementally</a:t>
            </a:r>
          </a:p>
          <a:p>
            <a:pPr marL="285750" indent="-285750">
              <a:buFontTx/>
              <a:buChar char="-"/>
            </a:pPr>
            <a:r>
              <a:rPr lang="en-GB" dirty="0">
                <a:solidFill>
                  <a:schemeClr val="bg1">
                    <a:lumMod val="75000"/>
                  </a:schemeClr>
                </a:solidFill>
              </a:rPr>
              <a:t>Bolt on features </a:t>
            </a: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14" name="Rectangle: Rounded Corners 13">
            <a:extLst>
              <a:ext uri="{FF2B5EF4-FFF2-40B4-BE49-F238E27FC236}">
                <a16:creationId xmlns:a16="http://schemas.microsoft.com/office/drawing/2014/main" id="{B3FFF297-CB64-4199-BB53-E28AF3645206}"/>
              </a:ext>
            </a:extLst>
          </p:cNvPr>
          <p:cNvSpPr/>
          <p:nvPr/>
        </p:nvSpPr>
        <p:spPr>
          <a:xfrm>
            <a:off x="5229225" y="3853435"/>
            <a:ext cx="3030681" cy="2756916"/>
          </a:xfrm>
          <a:prstGeom prst="roundRect">
            <a:avLst>
              <a:gd name="adj" fmla="val 1210"/>
            </a:avLst>
          </a:prstGeom>
          <a:solidFill>
            <a:schemeClr val="bg2"/>
          </a:solidFill>
          <a:ln w="19050">
            <a:solidFill>
              <a:srgbClr val="0078D7"/>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GB" sz="2400" b="1" dirty="0">
                <a:solidFill>
                  <a:srgbClr val="0078D7"/>
                </a:solidFill>
              </a:rPr>
              <a:t>Pod</a:t>
            </a:r>
          </a:p>
        </p:txBody>
      </p:sp>
      <p:sp>
        <p:nvSpPr>
          <p:cNvPr id="15" name="Rectangle: Rounded Corners 14">
            <a:extLst>
              <a:ext uri="{FF2B5EF4-FFF2-40B4-BE49-F238E27FC236}">
                <a16:creationId xmlns:a16="http://schemas.microsoft.com/office/drawing/2014/main" id="{0B42607E-2832-436E-83FF-29776B4EF709}"/>
              </a:ext>
            </a:extLst>
          </p:cNvPr>
          <p:cNvSpPr/>
          <p:nvPr/>
        </p:nvSpPr>
        <p:spPr>
          <a:xfrm>
            <a:off x="5438776" y="4413279"/>
            <a:ext cx="1198418" cy="1073121"/>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Container</a:t>
            </a:r>
          </a:p>
          <a:p>
            <a:pPr algn="ctr"/>
            <a:br>
              <a:rPr lang="en-GB" dirty="0">
                <a:solidFill>
                  <a:schemeClr val="bg1">
                    <a:lumMod val="25000"/>
                  </a:schemeClr>
                </a:solidFill>
              </a:rPr>
            </a:br>
            <a:r>
              <a:rPr lang="en-GB" dirty="0" err="1">
                <a:solidFill>
                  <a:schemeClr val="bg1">
                    <a:lumMod val="25000"/>
                  </a:schemeClr>
                </a:solidFill>
              </a:rPr>
              <a:t>nginx</a:t>
            </a:r>
            <a:endParaRPr lang="en-GB" dirty="0">
              <a:solidFill>
                <a:schemeClr val="bg1">
                  <a:lumMod val="25000"/>
                </a:schemeClr>
              </a:solidFill>
            </a:endParaRPr>
          </a:p>
        </p:txBody>
      </p:sp>
      <p:sp>
        <p:nvSpPr>
          <p:cNvPr id="16" name="Rectangle: Rounded Corners 15">
            <a:extLst>
              <a:ext uri="{FF2B5EF4-FFF2-40B4-BE49-F238E27FC236}">
                <a16:creationId xmlns:a16="http://schemas.microsoft.com/office/drawing/2014/main" id="{D1E5BDF5-AF20-4F8C-835A-1780424F314D}"/>
              </a:ext>
            </a:extLst>
          </p:cNvPr>
          <p:cNvSpPr/>
          <p:nvPr/>
        </p:nvSpPr>
        <p:spPr>
          <a:xfrm>
            <a:off x="6846745" y="4413279"/>
            <a:ext cx="1198418" cy="1073121"/>
          </a:xfrm>
          <a:prstGeom prst="roundRect">
            <a:avLst>
              <a:gd name="adj" fmla="val 1210"/>
            </a:avLst>
          </a:prstGeom>
          <a:solidFill>
            <a:schemeClr val="bg2">
              <a:lumMod val="95000"/>
            </a:scheme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rgbClr val="0078D7"/>
                </a:solidFill>
              </a:rPr>
              <a:t>Container</a:t>
            </a:r>
          </a:p>
          <a:p>
            <a:pPr algn="ctr"/>
            <a:r>
              <a:rPr lang="en-GB" i="1" dirty="0">
                <a:solidFill>
                  <a:srgbClr val="0078D7"/>
                </a:solidFill>
              </a:rPr>
              <a:t>(sidecar)</a:t>
            </a:r>
          </a:p>
          <a:p>
            <a:pPr algn="ctr"/>
            <a:r>
              <a:rPr lang="en-GB" dirty="0" err="1">
                <a:solidFill>
                  <a:schemeClr val="bg1">
                    <a:lumMod val="25000"/>
                  </a:schemeClr>
                </a:solidFill>
              </a:rPr>
              <a:t>logmon</a:t>
            </a:r>
            <a:endParaRPr lang="en-GB" dirty="0">
              <a:solidFill>
                <a:schemeClr val="bg1">
                  <a:lumMod val="25000"/>
                </a:schemeClr>
              </a:solidFill>
            </a:endParaRPr>
          </a:p>
          <a:p>
            <a:pPr algn="ctr"/>
            <a:endParaRPr lang="en-GB" i="1" dirty="0">
              <a:solidFill>
                <a:srgbClr val="0078D7"/>
              </a:solidFill>
            </a:endParaRPr>
          </a:p>
        </p:txBody>
      </p:sp>
      <p:sp>
        <p:nvSpPr>
          <p:cNvPr id="22" name="3D" title="Icon of a 3D box with square points on each corner">
            <a:extLst>
              <a:ext uri="{FF2B5EF4-FFF2-40B4-BE49-F238E27FC236}">
                <a16:creationId xmlns:a16="http://schemas.microsoft.com/office/drawing/2014/main" id="{7DA01A39-B3B8-4B3E-A122-2CD115742F91}"/>
              </a:ext>
            </a:extLst>
          </p:cNvPr>
          <p:cNvSpPr>
            <a:spLocks noChangeAspect="1" noEditPoints="1"/>
          </p:cNvSpPr>
          <p:nvPr/>
        </p:nvSpPr>
        <p:spPr bwMode="auto">
          <a:xfrm>
            <a:off x="5415775" y="3962393"/>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3" name="Rectangle 22">
            <a:extLst>
              <a:ext uri="{FF2B5EF4-FFF2-40B4-BE49-F238E27FC236}">
                <a16:creationId xmlns:a16="http://schemas.microsoft.com/office/drawing/2014/main" id="{23E2E641-D0DF-4BAA-B66A-7DB9BDF4694F}"/>
              </a:ext>
            </a:extLst>
          </p:cNvPr>
          <p:cNvSpPr/>
          <p:nvPr/>
        </p:nvSpPr>
        <p:spPr>
          <a:xfrm>
            <a:off x="5445707" y="5760495"/>
            <a:ext cx="2606387" cy="571500"/>
          </a:xfrm>
          <a:prstGeom prst="rect">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latin typeface="Consolas" panose="020B0609020204030204" pitchFamily="49" charset="0"/>
              </a:rPr>
              <a:t>/var/logs/</a:t>
            </a:r>
            <a:r>
              <a:rPr lang="en-GB" sz="1600" dirty="0" err="1">
                <a:latin typeface="Consolas" panose="020B0609020204030204" pitchFamily="49" charset="0"/>
              </a:rPr>
              <a:t>nginx</a:t>
            </a:r>
            <a:endParaRPr lang="en-GB" sz="1600" dirty="0">
              <a:latin typeface="Consolas" panose="020B0609020204030204" pitchFamily="49" charset="0"/>
            </a:endParaRPr>
          </a:p>
        </p:txBody>
      </p:sp>
      <p:sp>
        <p:nvSpPr>
          <p:cNvPr id="24" name="Arrow: Down 23">
            <a:extLst>
              <a:ext uri="{FF2B5EF4-FFF2-40B4-BE49-F238E27FC236}">
                <a16:creationId xmlns:a16="http://schemas.microsoft.com/office/drawing/2014/main" id="{0BD0F8C5-D70F-45FE-87EE-3C5784DA3B4D}"/>
              </a:ext>
            </a:extLst>
          </p:cNvPr>
          <p:cNvSpPr/>
          <p:nvPr/>
        </p:nvSpPr>
        <p:spPr>
          <a:xfrm>
            <a:off x="5790335" y="5396068"/>
            <a:ext cx="495300" cy="457032"/>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5" name="Arrow: Down 24">
            <a:extLst>
              <a:ext uri="{FF2B5EF4-FFF2-40B4-BE49-F238E27FC236}">
                <a16:creationId xmlns:a16="http://schemas.microsoft.com/office/drawing/2014/main" id="{9F484B9E-F57D-4721-B313-48862EB801CB}"/>
              </a:ext>
            </a:extLst>
          </p:cNvPr>
          <p:cNvSpPr/>
          <p:nvPr/>
        </p:nvSpPr>
        <p:spPr>
          <a:xfrm rot="10800000">
            <a:off x="7205235" y="5381685"/>
            <a:ext cx="495300" cy="457032"/>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73251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7" end="7"/>
                                            </p:txEl>
                                          </p:spTgt>
                                        </p:tgtEl>
                                        <p:attrNameLst>
                                          <p:attrName>style.visibility</p:attrName>
                                        </p:attrNameLst>
                                      </p:cBhvr>
                                      <p:to>
                                        <p:strVal val="visible"/>
                                      </p:to>
                                    </p:set>
                                    <p:animEffect transition="in" filter="fade">
                                      <p:cBhvr>
                                        <p:cTn id="7" dur="500"/>
                                        <p:tgtEl>
                                          <p:spTgt spid="8">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8" end="8"/>
                                            </p:txEl>
                                          </p:spTgt>
                                        </p:tgtEl>
                                        <p:attrNameLst>
                                          <p:attrName>style.visibility</p:attrName>
                                        </p:attrNameLst>
                                      </p:cBhvr>
                                      <p:to>
                                        <p:strVal val="visible"/>
                                      </p:to>
                                    </p:set>
                                    <p:animEffect transition="in" filter="fade">
                                      <p:cBhvr>
                                        <p:cTn id="10" dur="500"/>
                                        <p:tgtEl>
                                          <p:spTgt spid="8">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9" end="9"/>
                                            </p:txEl>
                                          </p:spTgt>
                                        </p:tgtEl>
                                        <p:attrNameLst>
                                          <p:attrName>style.visibility</p:attrName>
                                        </p:attrNameLst>
                                      </p:cBhvr>
                                      <p:to>
                                        <p:strVal val="visible"/>
                                      </p:to>
                                    </p:set>
                                    <p:animEffect transition="in" filter="fade">
                                      <p:cBhvr>
                                        <p:cTn id="13" dur="500"/>
                                        <p:tgtEl>
                                          <p:spTgt spid="8">
                                            <p:txEl>
                                              <p:pRg st="9" end="9"/>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22" grpId="0" animBg="1"/>
      <p:bldP spid="23" grpId="0" animBg="1"/>
      <p:bldP spid="24" grpId="0" animBg="1"/>
      <p:bldP spid="2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CE9B68-1E7E-4B27-924B-705B73C70AF0}"/>
              </a:ext>
            </a:extLst>
          </p:cNvPr>
          <p:cNvSpPr>
            <a:spLocks noGrp="1"/>
          </p:cNvSpPr>
          <p:nvPr>
            <p:ph type="title"/>
          </p:nvPr>
        </p:nvSpPr>
        <p:spPr>
          <a:xfrm>
            <a:off x="405636" y="3276601"/>
            <a:ext cx="10376664" cy="1402440"/>
          </a:xfrm>
        </p:spPr>
        <p:txBody>
          <a:bodyPr/>
          <a:lstStyle/>
          <a:p>
            <a:r>
              <a:rPr lang="en-GB" dirty="0"/>
              <a:t>Scaling</a:t>
            </a:r>
          </a:p>
        </p:txBody>
      </p:sp>
      <p:sp>
        <p:nvSpPr>
          <p:cNvPr id="6" name="Text Placeholder 5">
            <a:extLst>
              <a:ext uri="{FF2B5EF4-FFF2-40B4-BE49-F238E27FC236}">
                <a16:creationId xmlns:a16="http://schemas.microsoft.com/office/drawing/2014/main" id="{4CBF9477-2464-47D5-B4CA-2A6408FA2421}"/>
              </a:ext>
            </a:extLst>
          </p:cNvPr>
          <p:cNvSpPr>
            <a:spLocks noGrp="1"/>
          </p:cNvSpPr>
          <p:nvPr>
            <p:ph type="body" idx="7"/>
          </p:nvPr>
        </p:nvSpPr>
        <p:spPr/>
        <p:txBody>
          <a:bodyPr/>
          <a:lstStyle/>
          <a:p>
            <a:endParaRPr lang="en-GB" dirty="0"/>
          </a:p>
        </p:txBody>
      </p:sp>
    </p:spTree>
    <p:extLst>
      <p:ext uri="{BB962C8B-B14F-4D97-AF65-F5344CB8AC3E}">
        <p14:creationId xmlns:p14="http://schemas.microsoft.com/office/powerpoint/2010/main" val="34982358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8F2BC8-C401-4014-8CEB-4371F5C465F6}"/>
              </a:ext>
            </a:extLst>
          </p:cNvPr>
          <p:cNvSpPr>
            <a:spLocks noGrp="1"/>
          </p:cNvSpPr>
          <p:nvPr>
            <p:ph type="title"/>
          </p:nvPr>
        </p:nvSpPr>
        <p:spPr>
          <a:xfrm>
            <a:off x="457200" y="457200"/>
            <a:ext cx="6857999" cy="723900"/>
          </a:xfrm>
        </p:spPr>
        <p:txBody>
          <a:bodyPr>
            <a:normAutofit/>
          </a:bodyPr>
          <a:lstStyle/>
          <a:p>
            <a:r>
              <a:rPr lang="en-GB" dirty="0"/>
              <a:t>Manually Scaling</a:t>
            </a:r>
          </a:p>
        </p:txBody>
      </p:sp>
      <p:sp>
        <p:nvSpPr>
          <p:cNvPr id="3" name="Rectangle 2">
            <a:extLst>
              <a:ext uri="{FF2B5EF4-FFF2-40B4-BE49-F238E27FC236}">
                <a16:creationId xmlns:a16="http://schemas.microsoft.com/office/drawing/2014/main" id="{E325226B-168F-4F73-A6E3-34A8BAF0FB4F}"/>
              </a:ext>
            </a:extLst>
          </p:cNvPr>
          <p:cNvSpPr/>
          <p:nvPr/>
        </p:nvSpPr>
        <p:spPr>
          <a:xfrm>
            <a:off x="417059" y="5020749"/>
            <a:ext cx="4042345" cy="1420386"/>
          </a:xfrm>
          <a:prstGeom prst="rect">
            <a:avLst/>
          </a:prstGeom>
          <a:solidFill>
            <a:srgbClr val="B1D6F2"/>
          </a:solidFill>
          <a:ln w="28575">
            <a:solidFill>
              <a:srgbClr val="0078D7"/>
            </a:solidFill>
          </a:ln>
        </p:spPr>
        <p:txBody>
          <a:bodyPr wrap="square" anchor="ctr">
            <a:noAutofit/>
          </a:bodyPr>
          <a:lstStyle/>
          <a:p>
            <a:pPr marL="285750" indent="-285750">
              <a:buFontTx/>
              <a:buChar char="-"/>
            </a:pPr>
            <a:r>
              <a:rPr lang="en-GB" dirty="0">
                <a:solidFill>
                  <a:schemeClr val="bg1">
                    <a:lumMod val="75000"/>
                  </a:schemeClr>
                </a:solidFill>
              </a:rPr>
              <a:t>Horizontally scale</a:t>
            </a:r>
          </a:p>
          <a:p>
            <a:pPr marL="285750" indent="-285750">
              <a:buFontTx/>
              <a:buChar char="-"/>
            </a:pPr>
            <a:r>
              <a:rPr lang="en-GB" dirty="0">
                <a:solidFill>
                  <a:schemeClr val="bg1">
                    <a:lumMod val="75000"/>
                  </a:schemeClr>
                </a:solidFill>
              </a:rPr>
              <a:t>Distribute work around cluster</a:t>
            </a:r>
          </a:p>
          <a:p>
            <a:pPr marL="285750" indent="-285750">
              <a:buFontTx/>
              <a:buChar char="-"/>
            </a:pPr>
            <a:r>
              <a:rPr lang="en-GB" dirty="0">
                <a:solidFill>
                  <a:schemeClr val="bg1">
                    <a:lumMod val="75000"/>
                  </a:schemeClr>
                </a:solidFill>
              </a:rPr>
              <a:t>Remove single points of failure</a:t>
            </a:r>
          </a:p>
          <a:p>
            <a:pPr marL="285750" indent="-285750">
              <a:buFontTx/>
              <a:buChar char="-"/>
            </a:pPr>
            <a:endParaRPr lang="en-GB" dirty="0">
              <a:solidFill>
                <a:schemeClr val="bg1">
                  <a:lumMod val="75000"/>
                </a:schemeClr>
              </a:solidFill>
            </a:endParaRPr>
          </a:p>
        </p:txBody>
      </p:sp>
      <p:sp>
        <p:nvSpPr>
          <p:cNvPr id="18" name="Rectangle 17">
            <a:extLst>
              <a:ext uri="{FF2B5EF4-FFF2-40B4-BE49-F238E27FC236}">
                <a16:creationId xmlns:a16="http://schemas.microsoft.com/office/drawing/2014/main" id="{588984F6-FB7B-418A-A8B4-D889805ED724}"/>
              </a:ext>
            </a:extLst>
          </p:cNvPr>
          <p:cNvSpPr/>
          <p:nvPr/>
        </p:nvSpPr>
        <p:spPr>
          <a:xfrm>
            <a:off x="417060" y="4678565"/>
            <a:ext cx="4042344" cy="342184"/>
          </a:xfrm>
          <a:prstGeom prst="rect">
            <a:avLst/>
          </a:prstGeom>
          <a:solidFill>
            <a:srgbClr val="B1D6F2"/>
          </a:solidFill>
          <a:ln w="28575">
            <a:solidFill>
              <a:srgbClr val="0078D7"/>
            </a:solidFill>
          </a:ln>
        </p:spPr>
        <p:txBody>
          <a:bodyPr wrap="square" anchor="ctr">
            <a:noAutofit/>
          </a:bodyPr>
          <a:lstStyle/>
          <a:p>
            <a:pPr algn="ctr"/>
            <a:r>
              <a:rPr lang="en-GB" dirty="0">
                <a:solidFill>
                  <a:schemeClr val="bg1">
                    <a:lumMod val="75000"/>
                  </a:schemeClr>
                </a:solidFill>
              </a:rPr>
              <a:t>Uses</a:t>
            </a:r>
          </a:p>
        </p:txBody>
      </p:sp>
      <p:sp>
        <p:nvSpPr>
          <p:cNvPr id="17" name="Content Placeholder 6">
            <a:extLst>
              <a:ext uri="{FF2B5EF4-FFF2-40B4-BE49-F238E27FC236}">
                <a16:creationId xmlns:a16="http://schemas.microsoft.com/office/drawing/2014/main" id="{DA1C75A8-C701-47AE-8EA0-6F53625CFEB5}"/>
              </a:ext>
            </a:extLst>
          </p:cNvPr>
          <p:cNvSpPr>
            <a:spLocks noGrp="1"/>
          </p:cNvSpPr>
          <p:nvPr>
            <p:ph idx="1"/>
          </p:nvPr>
        </p:nvSpPr>
        <p:spPr>
          <a:xfrm>
            <a:off x="457200" y="1431621"/>
            <a:ext cx="4229101" cy="3246944"/>
          </a:xfrm>
        </p:spPr>
        <p:txBody>
          <a:bodyPr/>
          <a:lstStyle/>
          <a:p>
            <a:pPr lvl="0">
              <a:buClr>
                <a:srgbClr val="414241"/>
              </a:buClr>
            </a:pPr>
            <a:r>
              <a:rPr lang="en-GB" dirty="0">
                <a:solidFill>
                  <a:srgbClr val="FFFFFF"/>
                </a:solidFill>
              </a:rPr>
              <a:t>Scale stateless workloads by controlling the number of </a:t>
            </a:r>
            <a:r>
              <a:rPr lang="en-GB" dirty="0">
                <a:solidFill>
                  <a:srgbClr val="4DB0FF"/>
                </a:solidFill>
              </a:rPr>
              <a:t>replicas</a:t>
            </a:r>
            <a:r>
              <a:rPr lang="en-GB" dirty="0">
                <a:solidFill>
                  <a:srgbClr val="FFFFFF"/>
                </a:solidFill>
              </a:rPr>
              <a:t> of a Deployment </a:t>
            </a:r>
          </a:p>
          <a:p>
            <a:pPr lvl="0">
              <a:buClr>
                <a:srgbClr val="414241"/>
              </a:buClr>
            </a:pPr>
            <a:r>
              <a:rPr lang="en-GB" dirty="0">
                <a:solidFill>
                  <a:srgbClr val="FFFFFF"/>
                </a:solidFill>
              </a:rPr>
              <a:t>Be careful scaling </a:t>
            </a:r>
            <a:r>
              <a:rPr lang="en-GB" dirty="0" err="1">
                <a:solidFill>
                  <a:srgbClr val="4DB0FF"/>
                </a:solidFill>
              </a:rPr>
              <a:t>StatefulSets</a:t>
            </a:r>
            <a:r>
              <a:rPr lang="en-GB" dirty="0">
                <a:solidFill>
                  <a:srgbClr val="FFFFFF"/>
                </a:solidFill>
              </a:rPr>
              <a:t>, unless the workload/application is “cluster aware”</a:t>
            </a:r>
          </a:p>
          <a:p>
            <a:pPr lvl="0">
              <a:buClr>
                <a:srgbClr val="414241"/>
              </a:buClr>
            </a:pPr>
            <a:r>
              <a:rPr lang="en-GB" dirty="0" err="1">
                <a:solidFill>
                  <a:srgbClr val="4DB0FF"/>
                </a:solidFill>
              </a:rPr>
              <a:t>DaemonSets</a:t>
            </a:r>
            <a:r>
              <a:rPr lang="en-GB" dirty="0">
                <a:solidFill>
                  <a:srgbClr val="FFFFFF"/>
                </a:solidFill>
              </a:rPr>
              <a:t> don’t require scaling</a:t>
            </a:r>
          </a:p>
        </p:txBody>
      </p:sp>
      <p:sp>
        <p:nvSpPr>
          <p:cNvPr id="19" name="Text Placeholder 6">
            <a:extLst>
              <a:ext uri="{FF2B5EF4-FFF2-40B4-BE49-F238E27FC236}">
                <a16:creationId xmlns:a16="http://schemas.microsoft.com/office/drawing/2014/main" id="{D1937704-EB9F-4E6B-955D-370578E878C6}"/>
              </a:ext>
            </a:extLst>
          </p:cNvPr>
          <p:cNvSpPr>
            <a:spLocks noGrp="1"/>
          </p:cNvSpPr>
          <p:nvPr>
            <p:ph type="body" sz="quarter" idx="29"/>
          </p:nvPr>
        </p:nvSpPr>
        <p:spPr>
          <a:xfrm>
            <a:off x="4962526" y="1533525"/>
            <a:ext cx="6772274" cy="1514475"/>
          </a:xfrm>
          <a:solidFill>
            <a:schemeClr val="bg1">
              <a:lumMod val="50000"/>
            </a:schemeClr>
          </a:solidFill>
        </p:spPr>
        <p:txBody>
          <a:bodyPr/>
          <a:lstStyle/>
          <a:p>
            <a:r>
              <a:rPr lang="en-GB" sz="1800" dirty="0">
                <a:solidFill>
                  <a:schemeClr val="tx1">
                    <a:lumMod val="95000"/>
                  </a:schemeClr>
                </a:solidFill>
              </a:rPr>
              <a:t>$</a:t>
            </a:r>
            <a:r>
              <a:rPr lang="en-GB" sz="1800" dirty="0">
                <a:solidFill>
                  <a:srgbClr val="92D050"/>
                </a:solidFill>
              </a:rPr>
              <a:t> </a:t>
            </a:r>
            <a:r>
              <a:rPr lang="en-GB" sz="1800" dirty="0" err="1">
                <a:solidFill>
                  <a:srgbClr val="0099FF"/>
                </a:solidFill>
              </a:rPr>
              <a:t>kubectl</a:t>
            </a:r>
            <a:r>
              <a:rPr lang="en-GB" sz="1800" dirty="0">
                <a:solidFill>
                  <a:srgbClr val="0099FF"/>
                </a:solidFill>
              </a:rPr>
              <a:t> scale deploy/</a:t>
            </a:r>
            <a:r>
              <a:rPr lang="en-GB" sz="1800" dirty="0" err="1">
                <a:solidFill>
                  <a:srgbClr val="0099FF"/>
                </a:solidFill>
              </a:rPr>
              <a:t>myApp</a:t>
            </a:r>
            <a:r>
              <a:rPr lang="en-GB" sz="1800" dirty="0">
                <a:solidFill>
                  <a:srgbClr val="0099FF"/>
                </a:solidFill>
              </a:rPr>
              <a:t> --replicas=5</a:t>
            </a:r>
          </a:p>
          <a:p>
            <a:r>
              <a:rPr lang="en-GB" sz="1800" dirty="0" err="1">
                <a:solidFill>
                  <a:schemeClr val="tx1">
                    <a:lumMod val="95000"/>
                  </a:schemeClr>
                </a:solidFill>
              </a:rPr>
              <a:t>deployment.extensions</a:t>
            </a:r>
            <a:r>
              <a:rPr lang="en-GB" sz="1800" dirty="0">
                <a:solidFill>
                  <a:schemeClr val="tx1">
                    <a:lumMod val="95000"/>
                  </a:schemeClr>
                </a:solidFill>
              </a:rPr>
              <a:t>/</a:t>
            </a:r>
            <a:r>
              <a:rPr lang="en-GB" sz="1800" dirty="0" err="1">
                <a:solidFill>
                  <a:schemeClr val="tx1">
                    <a:lumMod val="95000"/>
                  </a:schemeClr>
                </a:solidFill>
              </a:rPr>
              <a:t>myApp</a:t>
            </a:r>
            <a:r>
              <a:rPr lang="en-GB" sz="1800" dirty="0">
                <a:solidFill>
                  <a:schemeClr val="tx1">
                    <a:lumMod val="95000"/>
                  </a:schemeClr>
                </a:solidFill>
              </a:rPr>
              <a:t> scaled</a:t>
            </a:r>
          </a:p>
          <a:p>
            <a:endParaRPr lang="en-GB" sz="1800" b="1" dirty="0">
              <a:solidFill>
                <a:srgbClr val="0099FF"/>
              </a:solidFill>
            </a:endParaRPr>
          </a:p>
          <a:p>
            <a:endParaRPr lang="en-GB" sz="1800" b="1" dirty="0">
              <a:solidFill>
                <a:srgbClr val="0099FF"/>
              </a:solidFill>
            </a:endParaRPr>
          </a:p>
          <a:p>
            <a:endParaRPr lang="en-GB" sz="1800" dirty="0"/>
          </a:p>
        </p:txBody>
      </p:sp>
      <p:sp>
        <p:nvSpPr>
          <p:cNvPr id="32" name="Text Placeholder 7">
            <a:extLst>
              <a:ext uri="{FF2B5EF4-FFF2-40B4-BE49-F238E27FC236}">
                <a16:creationId xmlns:a16="http://schemas.microsoft.com/office/drawing/2014/main" id="{81B21492-6A8A-49E2-998C-F46B8857D686}"/>
              </a:ext>
            </a:extLst>
          </p:cNvPr>
          <p:cNvSpPr txBox="1">
            <a:spLocks/>
          </p:cNvSpPr>
          <p:nvPr/>
        </p:nvSpPr>
        <p:spPr>
          <a:xfrm>
            <a:off x="4962526" y="3531343"/>
            <a:ext cx="6772274" cy="2126507"/>
          </a:xfrm>
          <a:prstGeom prst="rect">
            <a:avLst/>
          </a:prstGeom>
          <a:solidFill>
            <a:schemeClr val="bg1">
              <a:lumMod val="50000"/>
            </a:schemeClr>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bg2"/>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nSpc>
                <a:spcPct val="100000"/>
              </a:lnSpc>
              <a:spcAft>
                <a:spcPts val="100"/>
              </a:spcAft>
            </a:pPr>
            <a:r>
              <a:rPr lang="en-GB" sz="1800" dirty="0">
                <a:solidFill>
                  <a:srgbClr val="92D050"/>
                </a:solidFill>
              </a:rPr>
              <a:t>kind: Deployment</a:t>
            </a:r>
          </a:p>
          <a:p>
            <a:pPr>
              <a:lnSpc>
                <a:spcPct val="100000"/>
              </a:lnSpc>
              <a:spcAft>
                <a:spcPts val="100"/>
              </a:spcAft>
            </a:pPr>
            <a:r>
              <a:rPr lang="en-GB" sz="1800" dirty="0" err="1">
                <a:solidFill>
                  <a:srgbClr val="92D050"/>
                </a:solidFill>
              </a:rPr>
              <a:t>apiVersion</a:t>
            </a:r>
            <a:r>
              <a:rPr lang="en-GB" sz="1800" dirty="0">
                <a:solidFill>
                  <a:srgbClr val="92D050"/>
                </a:solidFill>
              </a:rPr>
              <a:t>: apps/v1</a:t>
            </a:r>
          </a:p>
          <a:p>
            <a:pPr>
              <a:lnSpc>
                <a:spcPct val="100000"/>
              </a:lnSpc>
              <a:spcAft>
                <a:spcPts val="100"/>
              </a:spcAft>
            </a:pPr>
            <a:r>
              <a:rPr lang="en-GB" sz="1800" dirty="0">
                <a:solidFill>
                  <a:srgbClr val="92D050"/>
                </a:solidFill>
              </a:rPr>
              <a:t>metadata:</a:t>
            </a:r>
          </a:p>
          <a:p>
            <a:pPr>
              <a:lnSpc>
                <a:spcPct val="100000"/>
              </a:lnSpc>
              <a:spcAft>
                <a:spcPts val="100"/>
              </a:spcAft>
            </a:pPr>
            <a:r>
              <a:rPr lang="en-GB" sz="1800" dirty="0">
                <a:solidFill>
                  <a:srgbClr val="92D050"/>
                </a:solidFill>
              </a:rPr>
              <a:t>  name: </a:t>
            </a:r>
            <a:r>
              <a:rPr lang="en-GB" sz="1800" dirty="0" err="1">
                <a:solidFill>
                  <a:srgbClr val="92D050"/>
                </a:solidFill>
              </a:rPr>
              <a:t>myApp</a:t>
            </a:r>
            <a:endParaRPr lang="en-GB" sz="1800" dirty="0">
              <a:solidFill>
                <a:srgbClr val="92D050"/>
              </a:solidFill>
            </a:endParaRPr>
          </a:p>
          <a:p>
            <a:pPr>
              <a:lnSpc>
                <a:spcPct val="100000"/>
              </a:lnSpc>
              <a:spcAft>
                <a:spcPts val="100"/>
              </a:spcAft>
            </a:pPr>
            <a:r>
              <a:rPr lang="en-GB" sz="1800" dirty="0">
                <a:solidFill>
                  <a:srgbClr val="92D050"/>
                </a:solidFill>
              </a:rPr>
              <a:t>spec:</a:t>
            </a:r>
          </a:p>
          <a:p>
            <a:pPr>
              <a:lnSpc>
                <a:spcPct val="100000"/>
              </a:lnSpc>
              <a:spcAft>
                <a:spcPts val="100"/>
              </a:spcAft>
            </a:pPr>
            <a:r>
              <a:rPr lang="en-GB" sz="1800" dirty="0">
                <a:solidFill>
                  <a:srgbClr val="92D050"/>
                </a:solidFill>
              </a:rPr>
              <a:t>  </a:t>
            </a:r>
            <a:r>
              <a:rPr lang="en-GB" sz="1800" dirty="0">
                <a:solidFill>
                  <a:srgbClr val="FFFF00"/>
                </a:solidFill>
              </a:rPr>
              <a:t>replicas: 2</a:t>
            </a:r>
          </a:p>
        </p:txBody>
      </p:sp>
      <p:sp>
        <p:nvSpPr>
          <p:cNvPr id="12" name="TextBox 11">
            <a:extLst>
              <a:ext uri="{FF2B5EF4-FFF2-40B4-BE49-F238E27FC236}">
                <a16:creationId xmlns:a16="http://schemas.microsoft.com/office/drawing/2014/main" id="{83E73BE0-A47F-459C-A2C2-AC444E95AD21}"/>
              </a:ext>
            </a:extLst>
          </p:cNvPr>
          <p:cNvSpPr txBox="1"/>
          <p:nvPr/>
        </p:nvSpPr>
        <p:spPr>
          <a:xfrm>
            <a:off x="8142677" y="3111954"/>
            <a:ext cx="411972" cy="369332"/>
          </a:xfrm>
          <a:prstGeom prst="rect">
            <a:avLst/>
          </a:prstGeom>
        </p:spPr>
        <p:txBody>
          <a:bodyPr wrap="none" lIns="0" tIns="0" rIns="0" bIns="0" rtlCol="0" anchor="t" anchorCtr="0">
            <a:spAutoFit/>
          </a:bodyPr>
          <a:lstStyle/>
          <a:p>
            <a:r>
              <a:rPr lang="en-GB" sz="2400" i="1" dirty="0">
                <a:solidFill>
                  <a:schemeClr val="bg2">
                    <a:lumMod val="75000"/>
                  </a:schemeClr>
                </a:solidFill>
              </a:rPr>
              <a:t>OR</a:t>
            </a:r>
          </a:p>
        </p:txBody>
      </p:sp>
      <p:sp>
        <p:nvSpPr>
          <p:cNvPr id="2" name="Rectangle 1">
            <a:extLst>
              <a:ext uri="{FF2B5EF4-FFF2-40B4-BE49-F238E27FC236}">
                <a16:creationId xmlns:a16="http://schemas.microsoft.com/office/drawing/2014/main" id="{F8C23D0D-E9E4-4277-A826-6BD10EE62968}"/>
              </a:ext>
            </a:extLst>
          </p:cNvPr>
          <p:cNvSpPr/>
          <p:nvPr/>
        </p:nvSpPr>
        <p:spPr>
          <a:xfrm>
            <a:off x="6615404" y="5112100"/>
            <a:ext cx="309700" cy="369332"/>
          </a:xfrm>
          <a:prstGeom prst="rect">
            <a:avLst/>
          </a:prstGeom>
          <a:solidFill>
            <a:srgbClr val="202120"/>
          </a:solidFill>
        </p:spPr>
        <p:txBody>
          <a:bodyPr wrap="none">
            <a:spAutoFit/>
          </a:bodyPr>
          <a:lstStyle/>
          <a:p>
            <a:r>
              <a:rPr lang="en-GB" dirty="0">
                <a:solidFill>
                  <a:srgbClr val="FFFF00"/>
                </a:solidFill>
                <a:latin typeface="Consolas" panose="020B0609020204030204" pitchFamily="49" charset="0"/>
              </a:rPr>
              <a:t>5</a:t>
            </a:r>
          </a:p>
        </p:txBody>
      </p:sp>
      <p:pic>
        <p:nvPicPr>
          <p:cNvPr id="13" name="Graphic 12">
            <a:extLst>
              <a:ext uri="{FF2B5EF4-FFF2-40B4-BE49-F238E27FC236}">
                <a16:creationId xmlns:a16="http://schemas.microsoft.com/office/drawing/2014/main" id="{E839A718-0976-4554-A7E4-7AEE8C645E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33248" y="4844019"/>
            <a:ext cx="536161" cy="536161"/>
          </a:xfrm>
          <a:prstGeom prst="rect">
            <a:avLst/>
          </a:prstGeom>
        </p:spPr>
      </p:pic>
    </p:spTree>
    <p:extLst>
      <p:ext uri="{BB962C8B-B14F-4D97-AF65-F5344CB8AC3E}">
        <p14:creationId xmlns:p14="http://schemas.microsoft.com/office/powerpoint/2010/main" val="1583505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40"/>
                                  </p:iterate>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par>
                          <p:cTn id="7" fill="hold">
                            <p:stCondLst>
                              <p:cond delay="1441"/>
                            </p:stCondLst>
                            <p:childTnLst>
                              <p:par>
                                <p:cTn id="8" presetID="1" presetClass="entr" presetSubtype="0" fill="hold" nodeType="afterEffect">
                                  <p:stCondLst>
                                    <p:cond delay="500"/>
                                  </p:stCondLst>
                                  <p:childTnLst>
                                    <p:set>
                                      <p:cBhvr>
                                        <p:cTn id="9"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par>
                          <p:cTn id="15" fill="hold">
                            <p:stCondLst>
                              <p:cond delay="500"/>
                            </p:stCondLst>
                            <p:childTnLst>
                              <p:par>
                                <p:cTn id="16" presetID="22" presetClass="entr" presetSubtype="1" fill="hold" grpId="0" nodeType="after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up)">
                                      <p:cBhvr>
                                        <p:cTn id="18" dur="500"/>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500"/>
                            </p:stCondLst>
                            <p:childTnLst>
                              <p:par>
                                <p:cTn id="25" presetID="31" presetClass="entr" presetSubtype="0" fill="hold" grpId="0" nodeType="after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p:cTn id="27" dur="1000" fill="hold"/>
                                        <p:tgtEl>
                                          <p:spTgt spid="2"/>
                                        </p:tgtEl>
                                        <p:attrNameLst>
                                          <p:attrName>ppt_w</p:attrName>
                                        </p:attrNameLst>
                                      </p:cBhvr>
                                      <p:tavLst>
                                        <p:tav tm="0">
                                          <p:val>
                                            <p:fltVal val="0"/>
                                          </p:val>
                                        </p:tav>
                                        <p:tav tm="100000">
                                          <p:val>
                                            <p:strVal val="#ppt_w"/>
                                          </p:val>
                                        </p:tav>
                                      </p:tavLst>
                                    </p:anim>
                                    <p:anim calcmode="lin" valueType="num">
                                      <p:cBhvr>
                                        <p:cTn id="28" dur="1000" fill="hold"/>
                                        <p:tgtEl>
                                          <p:spTgt spid="2"/>
                                        </p:tgtEl>
                                        <p:attrNameLst>
                                          <p:attrName>ppt_h</p:attrName>
                                        </p:attrNameLst>
                                      </p:cBhvr>
                                      <p:tavLst>
                                        <p:tav tm="0">
                                          <p:val>
                                            <p:fltVal val="0"/>
                                          </p:val>
                                        </p:tav>
                                        <p:tav tm="100000">
                                          <p:val>
                                            <p:strVal val="#ppt_h"/>
                                          </p:val>
                                        </p:tav>
                                      </p:tavLst>
                                    </p:anim>
                                    <p:anim calcmode="lin" valueType="num">
                                      <p:cBhvr>
                                        <p:cTn id="29" dur="1000" fill="hold"/>
                                        <p:tgtEl>
                                          <p:spTgt spid="2"/>
                                        </p:tgtEl>
                                        <p:attrNameLst>
                                          <p:attrName>style.rotation</p:attrName>
                                        </p:attrNameLst>
                                      </p:cBhvr>
                                      <p:tavLst>
                                        <p:tav tm="0">
                                          <p:val>
                                            <p:fltVal val="90"/>
                                          </p:val>
                                        </p:tav>
                                        <p:tav tm="100000">
                                          <p:val>
                                            <p:fltVal val="0"/>
                                          </p:val>
                                        </p:tav>
                                      </p:tavLst>
                                    </p:anim>
                                    <p:animEffect transition="in" filter="fade">
                                      <p:cBhvr>
                                        <p:cTn id="3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2" grpId="0"/>
      <p:bldP spid="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Automatically scale stateless workloads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Dynamically scale stateless workloads across available nodes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Horizontal Pod </a:t>
            </a:r>
            <a:r>
              <a:rPr lang="en-GB" dirty="0" err="1"/>
              <a:t>Autoscaler</a:t>
            </a:r>
            <a:r>
              <a:rPr lang="en-GB" dirty="0"/>
              <a:t> (HPA)</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1" y="1644692"/>
            <a:ext cx="7244535" cy="4161748"/>
          </a:xfrm>
        </p:spPr>
        <p:txBody>
          <a:bodyPr/>
          <a:lstStyle/>
          <a:p>
            <a:r>
              <a:rPr lang="en-GB" b="0" dirty="0">
                <a:latin typeface="+mj-lt"/>
              </a:rPr>
              <a:t>Use to horizontally </a:t>
            </a:r>
            <a:r>
              <a:rPr lang="en-GB" dirty="0">
                <a:latin typeface="+mj-lt"/>
              </a:rPr>
              <a:t>scale stateless </a:t>
            </a:r>
            <a:r>
              <a:rPr lang="en-GB" b="0" i="1" dirty="0">
                <a:latin typeface="+mj-lt"/>
              </a:rPr>
              <a:t>Pods</a:t>
            </a:r>
            <a:r>
              <a:rPr lang="en-GB" b="0" dirty="0">
                <a:latin typeface="+mj-lt"/>
              </a:rPr>
              <a:t> in </a:t>
            </a:r>
            <a:r>
              <a:rPr lang="en-GB" b="0" i="1" dirty="0" err="1">
                <a:latin typeface="+mj-lt"/>
              </a:rPr>
              <a:t>ReplicaSet</a:t>
            </a:r>
            <a:r>
              <a:rPr lang="en-GB" b="0" i="1" dirty="0">
                <a:latin typeface="+mj-lt"/>
              </a:rPr>
              <a:t>/Deployment</a:t>
            </a:r>
          </a:p>
          <a:p>
            <a:r>
              <a:rPr lang="en-GB" b="0" dirty="0">
                <a:latin typeface="+mj-lt"/>
              </a:rPr>
              <a:t>Rules define desired </a:t>
            </a:r>
            <a:r>
              <a:rPr lang="en-GB" b="0" i="1" dirty="0">
                <a:latin typeface="+mj-lt"/>
              </a:rPr>
              <a:t>Pod</a:t>
            </a:r>
            <a:r>
              <a:rPr lang="en-GB" b="0" dirty="0">
                <a:latin typeface="+mj-lt"/>
              </a:rPr>
              <a:t> replicas based </a:t>
            </a:r>
            <a:br>
              <a:rPr lang="en-GB" b="0" dirty="0">
                <a:latin typeface="+mj-lt"/>
              </a:rPr>
            </a:br>
            <a:r>
              <a:rPr lang="en-GB" b="0" dirty="0">
                <a:latin typeface="+mj-lt"/>
              </a:rPr>
              <a:t>on </a:t>
            </a:r>
            <a:r>
              <a:rPr lang="en-GB" dirty="0">
                <a:latin typeface="+mj-lt"/>
              </a:rPr>
              <a:t>observed metrics</a:t>
            </a:r>
          </a:p>
          <a:p>
            <a:r>
              <a:rPr lang="en-GB" b="0" dirty="0">
                <a:latin typeface="+mj-lt"/>
              </a:rPr>
              <a:t>Takes metrics from the metrics API fed from the </a:t>
            </a:r>
            <a:r>
              <a:rPr lang="en-GB" b="0" i="1" dirty="0">
                <a:latin typeface="+mj-lt"/>
              </a:rPr>
              <a:t>Metrics Server </a:t>
            </a:r>
            <a:r>
              <a:rPr lang="en-GB" b="0" dirty="0">
                <a:latin typeface="+mj-lt"/>
              </a:rPr>
              <a:t>(Kubernetes 1.8+)</a:t>
            </a:r>
          </a:p>
          <a:p>
            <a:r>
              <a:rPr lang="en-GB" b="0" dirty="0">
                <a:latin typeface="+mj-lt"/>
              </a:rPr>
              <a:t>Supports extension via custom metrics</a:t>
            </a:r>
          </a:p>
        </p:txBody>
      </p:sp>
      <p:sp>
        <p:nvSpPr>
          <p:cNvPr id="14" name="Rectangle: Rounded Corners 13">
            <a:extLst>
              <a:ext uri="{FF2B5EF4-FFF2-40B4-BE49-F238E27FC236}">
                <a16:creationId xmlns:a16="http://schemas.microsoft.com/office/drawing/2014/main" id="{0BB17645-F0DD-4DC0-B94C-6266188B36F0}"/>
              </a:ext>
            </a:extLst>
          </p:cNvPr>
          <p:cNvSpPr/>
          <p:nvPr/>
        </p:nvSpPr>
        <p:spPr>
          <a:xfrm>
            <a:off x="9673999" y="3614090"/>
            <a:ext cx="2045248" cy="1132861"/>
          </a:xfrm>
          <a:prstGeom prst="roundRect">
            <a:avLst>
              <a:gd name="adj" fmla="val 964"/>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a:defRPr/>
            </a:pPr>
            <a:r>
              <a:rPr lang="en-GB">
                <a:solidFill>
                  <a:srgbClr val="000000"/>
                </a:solidFill>
              </a:rPr>
              <a:t>Horizontal Pod Autoscaler</a:t>
            </a:r>
            <a:endParaRPr kumimoji="0" lang="en-GB" sz="18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C62C495A-11AC-4A90-94CA-61DD1DB1068F}"/>
              </a:ext>
            </a:extLst>
          </p:cNvPr>
          <p:cNvGrpSpPr/>
          <p:nvPr/>
        </p:nvGrpSpPr>
        <p:grpSpPr>
          <a:xfrm>
            <a:off x="8080334" y="1644692"/>
            <a:ext cx="1371787" cy="442170"/>
            <a:chOff x="9008355" y="3560618"/>
            <a:chExt cx="1216300" cy="392052"/>
          </a:xfrm>
          <a:solidFill>
            <a:schemeClr val="bg1">
              <a:lumMod val="90000"/>
            </a:schemeClr>
          </a:solidFill>
        </p:grpSpPr>
        <p:sp>
          <p:nvSpPr>
            <p:cNvPr id="22" name="Rectangle: Rounded Corners 21">
              <a:extLst>
                <a:ext uri="{FF2B5EF4-FFF2-40B4-BE49-F238E27FC236}">
                  <a16:creationId xmlns:a16="http://schemas.microsoft.com/office/drawing/2014/main" id="{A5C6F5FD-B6A6-4D54-84D8-21AB126430CF}"/>
                </a:ext>
              </a:extLst>
            </p:cNvPr>
            <p:cNvSpPr/>
            <p:nvPr/>
          </p:nvSpPr>
          <p:spPr>
            <a:xfrm>
              <a:off x="9008355" y="3560618"/>
              <a:ext cx="1216300" cy="392052"/>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78D7"/>
                  </a:solidFill>
                  <a:effectLst/>
                  <a:uLnTx/>
                  <a:uFillTx/>
                  <a:latin typeface="Segoe UI"/>
                  <a:ea typeface="+mn-ea"/>
                  <a:cs typeface="+mn-cs"/>
                </a:rPr>
                <a:t>       pod 1</a:t>
              </a:r>
            </a:p>
          </p:txBody>
        </p:sp>
        <p:sp>
          <p:nvSpPr>
            <p:cNvPr id="24" name="3D" title="Icon of a 3D box with square points on each corner">
              <a:extLst>
                <a:ext uri="{FF2B5EF4-FFF2-40B4-BE49-F238E27FC236}">
                  <a16:creationId xmlns:a16="http://schemas.microsoft.com/office/drawing/2014/main" id="{3336D497-911D-4638-941A-A850ACB32ED7}"/>
                </a:ext>
              </a:extLst>
            </p:cNvPr>
            <p:cNvSpPr>
              <a:spLocks noChangeAspect="1" noEditPoints="1"/>
            </p:cNvSpPr>
            <p:nvPr/>
          </p:nvSpPr>
          <p:spPr bwMode="auto">
            <a:xfrm>
              <a:off x="9153911" y="360709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36672D21-4E0B-4EA9-BBF1-321080E85D98}"/>
              </a:ext>
            </a:extLst>
          </p:cNvPr>
          <p:cNvGrpSpPr/>
          <p:nvPr/>
        </p:nvGrpSpPr>
        <p:grpSpPr>
          <a:xfrm>
            <a:off x="10535607" y="1644692"/>
            <a:ext cx="1371786" cy="442170"/>
            <a:chOff x="9175176" y="3560618"/>
            <a:chExt cx="1216299" cy="392052"/>
          </a:xfrm>
          <a:solidFill>
            <a:schemeClr val="bg1">
              <a:lumMod val="90000"/>
            </a:schemeClr>
          </a:solidFill>
        </p:grpSpPr>
        <p:sp>
          <p:nvSpPr>
            <p:cNvPr id="26" name="Rectangle: Rounded Corners 25">
              <a:extLst>
                <a:ext uri="{FF2B5EF4-FFF2-40B4-BE49-F238E27FC236}">
                  <a16:creationId xmlns:a16="http://schemas.microsoft.com/office/drawing/2014/main" id="{6EA88743-0D67-40F4-A987-782D0CB820E3}"/>
                </a:ext>
              </a:extLst>
            </p:cNvPr>
            <p:cNvSpPr/>
            <p:nvPr/>
          </p:nvSpPr>
          <p:spPr>
            <a:xfrm>
              <a:off x="9175176" y="3560618"/>
              <a:ext cx="1216299" cy="392052"/>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78D7"/>
                  </a:solidFill>
                  <a:effectLst/>
                  <a:uLnTx/>
                  <a:uFillTx/>
                  <a:latin typeface="Segoe UI"/>
                  <a:ea typeface="+mn-ea"/>
                  <a:cs typeface="+mn-cs"/>
                </a:rPr>
                <a:t>       pod n</a:t>
              </a:r>
            </a:p>
          </p:txBody>
        </p:sp>
        <p:sp>
          <p:nvSpPr>
            <p:cNvPr id="27" name="3D" title="Icon of a 3D box with square points on each corner">
              <a:extLst>
                <a:ext uri="{FF2B5EF4-FFF2-40B4-BE49-F238E27FC236}">
                  <a16:creationId xmlns:a16="http://schemas.microsoft.com/office/drawing/2014/main" id="{58BCCF99-4FA1-473C-9C47-A8BF5CF316FB}"/>
                </a:ext>
              </a:extLst>
            </p:cNvPr>
            <p:cNvSpPr>
              <a:spLocks noChangeAspect="1" noEditPoints="1"/>
            </p:cNvSpPr>
            <p:nvPr/>
          </p:nvSpPr>
          <p:spPr bwMode="auto">
            <a:xfrm>
              <a:off x="9316283" y="362309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extBox 1">
            <a:extLst>
              <a:ext uri="{FF2B5EF4-FFF2-40B4-BE49-F238E27FC236}">
                <a16:creationId xmlns:a16="http://schemas.microsoft.com/office/drawing/2014/main" id="{44E4102B-5847-4B02-A329-5BC6E90AABF2}"/>
              </a:ext>
            </a:extLst>
          </p:cNvPr>
          <p:cNvSpPr txBox="1"/>
          <p:nvPr/>
        </p:nvSpPr>
        <p:spPr>
          <a:xfrm>
            <a:off x="9673999" y="1644692"/>
            <a:ext cx="723715" cy="312410"/>
          </a:xfrm>
          <a:prstGeom prst="rect">
            <a:avLst/>
          </a:prstGeom>
        </p:spPr>
        <p:txBody>
          <a:bodyPr wrap="square" lIns="0" tIns="0" rIns="0" bIns="0" rtlCol="0" anchor="t" anchorCtr="0">
            <a:spAutoFit/>
          </a:bodyPr>
          <a:lstStyle/>
          <a:p>
            <a:pPr algn="ctr"/>
            <a:r>
              <a:rPr lang="en-GB" dirty="0"/>
              <a:t>…</a:t>
            </a:r>
          </a:p>
        </p:txBody>
      </p:sp>
      <p:sp>
        <p:nvSpPr>
          <p:cNvPr id="33" name="Rectangle: Rounded Corners 32">
            <a:extLst>
              <a:ext uri="{FF2B5EF4-FFF2-40B4-BE49-F238E27FC236}">
                <a16:creationId xmlns:a16="http://schemas.microsoft.com/office/drawing/2014/main" id="{0E43C350-B340-46CA-919A-ABA1F8788965}"/>
              </a:ext>
            </a:extLst>
          </p:cNvPr>
          <p:cNvSpPr/>
          <p:nvPr/>
        </p:nvSpPr>
        <p:spPr>
          <a:xfrm>
            <a:off x="8080335" y="2185156"/>
            <a:ext cx="3827058" cy="670340"/>
          </a:xfrm>
          <a:prstGeom prst="roundRect">
            <a:avLst>
              <a:gd name="adj" fmla="val 964"/>
            </a:avLst>
          </a:prstGeom>
          <a:solidFill>
            <a:srgbClr val="D2D2D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lvl="0">
              <a:defRPr/>
            </a:pPr>
            <a:r>
              <a:rPr lang="en-GB" dirty="0">
                <a:solidFill>
                  <a:srgbClr val="000000"/>
                </a:solidFill>
              </a:rPr>
              <a:t>        Deployment</a:t>
            </a:r>
            <a:endParaRPr kumimoji="0" lang="en-GB"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Rectangle: Rounded Corners 33">
            <a:extLst>
              <a:ext uri="{FF2B5EF4-FFF2-40B4-BE49-F238E27FC236}">
                <a16:creationId xmlns:a16="http://schemas.microsoft.com/office/drawing/2014/main" id="{EC8AC706-EA9B-4E6B-8D0C-53BA583D1AC3}"/>
              </a:ext>
            </a:extLst>
          </p:cNvPr>
          <p:cNvSpPr/>
          <p:nvPr/>
        </p:nvSpPr>
        <p:spPr>
          <a:xfrm>
            <a:off x="8080334" y="3612149"/>
            <a:ext cx="1473460" cy="1132861"/>
          </a:xfrm>
          <a:prstGeom prst="roundRect">
            <a:avLst>
              <a:gd name="adj" fmla="val 964"/>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a:defRPr/>
            </a:pPr>
            <a:r>
              <a:rPr lang="en-GB" dirty="0">
                <a:solidFill>
                  <a:srgbClr val="000000"/>
                </a:solidFill>
              </a:rPr>
              <a:t>Metrics</a:t>
            </a:r>
            <a:br>
              <a:rPr lang="en-GB" dirty="0">
                <a:solidFill>
                  <a:srgbClr val="000000"/>
                </a:solidFill>
              </a:rPr>
            </a:br>
            <a:r>
              <a:rPr lang="en-GB" dirty="0">
                <a:solidFill>
                  <a:srgbClr val="000000"/>
                </a:solidFill>
              </a:rPr>
              <a:t>Server</a:t>
            </a:r>
            <a:endParaRPr kumimoji="0" lang="en-GB"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 name="Arrow: Down 2">
            <a:extLst>
              <a:ext uri="{FF2B5EF4-FFF2-40B4-BE49-F238E27FC236}">
                <a16:creationId xmlns:a16="http://schemas.microsoft.com/office/drawing/2014/main" id="{50EF3609-E10B-4022-BFCC-CBE50B9F041C}"/>
              </a:ext>
            </a:extLst>
          </p:cNvPr>
          <p:cNvSpPr/>
          <p:nvPr/>
        </p:nvSpPr>
        <p:spPr>
          <a:xfrm rot="10800000">
            <a:off x="9993864" y="2888446"/>
            <a:ext cx="427351" cy="670340"/>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5" name="Arrow: Down 34">
            <a:extLst>
              <a:ext uri="{FF2B5EF4-FFF2-40B4-BE49-F238E27FC236}">
                <a16:creationId xmlns:a16="http://schemas.microsoft.com/office/drawing/2014/main" id="{869A6910-B308-47E4-9BD6-0E116D9CAC8D}"/>
              </a:ext>
            </a:extLst>
          </p:cNvPr>
          <p:cNvSpPr/>
          <p:nvPr/>
        </p:nvSpPr>
        <p:spPr>
          <a:xfrm rot="16200000">
            <a:off x="9400168" y="3947189"/>
            <a:ext cx="427351" cy="462779"/>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6" name="Rectangle: Rounded Corners 35">
            <a:extLst>
              <a:ext uri="{FF2B5EF4-FFF2-40B4-BE49-F238E27FC236}">
                <a16:creationId xmlns:a16="http://schemas.microsoft.com/office/drawing/2014/main" id="{85C4883A-62B3-4A67-B875-B31B392F516D}"/>
              </a:ext>
            </a:extLst>
          </p:cNvPr>
          <p:cNvSpPr/>
          <p:nvPr/>
        </p:nvSpPr>
        <p:spPr>
          <a:xfrm>
            <a:off x="10450884" y="2297863"/>
            <a:ext cx="1243278" cy="414895"/>
          </a:xfrm>
          <a:prstGeom prst="roundRect">
            <a:avLst>
              <a:gd name="adj" fmla="val 964"/>
            </a:avLst>
          </a:prstGeom>
          <a:solidFill>
            <a:srgbClr val="FFFFFF">
              <a:alpha val="30196"/>
            </a:srgbClr>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a:defRPr/>
            </a:pPr>
            <a:r>
              <a:rPr lang="en-GB" dirty="0">
                <a:solidFill>
                  <a:srgbClr val="000000"/>
                </a:solidFill>
              </a:rPr>
              <a:t>Scale</a:t>
            </a:r>
            <a:endParaRPr kumimoji="0" lang="en-GB"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Arrow: Down 18">
            <a:extLst>
              <a:ext uri="{FF2B5EF4-FFF2-40B4-BE49-F238E27FC236}">
                <a16:creationId xmlns:a16="http://schemas.microsoft.com/office/drawing/2014/main" id="{71E5F247-F584-4A38-8846-76F42B031599}"/>
              </a:ext>
            </a:extLst>
          </p:cNvPr>
          <p:cNvSpPr/>
          <p:nvPr/>
        </p:nvSpPr>
        <p:spPr>
          <a:xfrm rot="10800000" flipV="1">
            <a:off x="8606841" y="2905317"/>
            <a:ext cx="427351" cy="689027"/>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E954F8F8-5B18-4E8E-ACDC-C7449A669FD2}"/>
              </a:ext>
            </a:extLst>
          </p:cNvPr>
          <p:cNvSpPr txBox="1"/>
          <p:nvPr/>
        </p:nvSpPr>
        <p:spPr>
          <a:xfrm>
            <a:off x="9042217" y="2925568"/>
            <a:ext cx="625171" cy="430887"/>
          </a:xfrm>
          <a:prstGeom prst="rect">
            <a:avLst/>
          </a:prstGeom>
        </p:spPr>
        <p:txBody>
          <a:bodyPr wrap="none" lIns="0" tIns="0" rIns="0" bIns="0" rtlCol="0" anchor="t" anchorCtr="0">
            <a:spAutoFit/>
          </a:bodyPr>
          <a:lstStyle/>
          <a:p>
            <a:r>
              <a:rPr lang="en-GB" sz="1400" i="1" dirty="0"/>
              <a:t>metrics </a:t>
            </a:r>
            <a:br>
              <a:rPr lang="en-GB" sz="1400" i="1" dirty="0"/>
            </a:br>
            <a:r>
              <a:rPr lang="en-GB" sz="1400" i="1" dirty="0"/>
              <a:t>data</a:t>
            </a:r>
          </a:p>
        </p:txBody>
      </p:sp>
      <p:sp>
        <p:nvSpPr>
          <p:cNvPr id="28" name="TextBox 27">
            <a:extLst>
              <a:ext uri="{FF2B5EF4-FFF2-40B4-BE49-F238E27FC236}">
                <a16:creationId xmlns:a16="http://schemas.microsoft.com/office/drawing/2014/main" id="{B53D0FF4-A4EA-44E6-9BE9-32846C6C738D}"/>
              </a:ext>
            </a:extLst>
          </p:cNvPr>
          <p:cNvSpPr txBox="1"/>
          <p:nvPr/>
        </p:nvSpPr>
        <p:spPr>
          <a:xfrm>
            <a:off x="10441473" y="3037501"/>
            <a:ext cx="1510093" cy="430887"/>
          </a:xfrm>
          <a:prstGeom prst="rect">
            <a:avLst/>
          </a:prstGeom>
        </p:spPr>
        <p:txBody>
          <a:bodyPr wrap="none" lIns="0" tIns="0" rIns="0" bIns="0" rtlCol="0" anchor="t" anchorCtr="0">
            <a:spAutoFit/>
          </a:bodyPr>
          <a:lstStyle/>
          <a:p>
            <a:r>
              <a:rPr lang="en-GB" sz="1400" dirty="0"/>
              <a:t>- Increase replicas </a:t>
            </a:r>
          </a:p>
          <a:p>
            <a:r>
              <a:rPr lang="en-GB" sz="1400" dirty="0"/>
              <a:t>- Decrease replicas</a:t>
            </a:r>
          </a:p>
        </p:txBody>
      </p:sp>
    </p:spTree>
    <p:extLst>
      <p:ext uri="{BB962C8B-B14F-4D97-AF65-F5344CB8AC3E}">
        <p14:creationId xmlns:p14="http://schemas.microsoft.com/office/powerpoint/2010/main" val="1908428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4" grpId="0" animBg="1"/>
      <p:bldP spid="3" grpId="0" animBg="1"/>
      <p:bldP spid="35" grpId="0" animBg="1"/>
      <p:bldP spid="19" grpId="0" animBg="1"/>
      <p:bldP spid="7" grpId="0"/>
      <p:bldP spid="2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6463145" cy="669332"/>
          </a:xfrm>
        </p:spPr>
        <p:txBody>
          <a:bodyPr/>
          <a:lstStyle/>
          <a:p>
            <a:r>
              <a:rPr lang="en-GB" dirty="0">
                <a:solidFill>
                  <a:srgbClr val="0078D7"/>
                </a:solidFill>
              </a:rPr>
              <a:t>Automatically scale cluster resources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Scale cluster wide by adding/removing Nodes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a:t>Cluster </a:t>
            </a:r>
            <a:r>
              <a:rPr lang="en-GB" dirty="0" err="1"/>
              <a:t>Autoscaler</a:t>
            </a:r>
            <a:r>
              <a:rPr lang="en-GB" dirty="0"/>
              <a:t> (CA)</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65152" y="1644692"/>
            <a:ext cx="6444562" cy="3764282"/>
          </a:xfrm>
        </p:spPr>
        <p:txBody>
          <a:bodyPr/>
          <a:lstStyle/>
          <a:p>
            <a:r>
              <a:rPr lang="en-GB" b="0" dirty="0">
                <a:latin typeface="+mj-lt"/>
              </a:rPr>
              <a:t>Adjusts the size of the </a:t>
            </a:r>
            <a:r>
              <a:rPr lang="en-GB" dirty="0">
                <a:latin typeface="+mj-lt"/>
              </a:rPr>
              <a:t>Kubernetes cluster</a:t>
            </a:r>
            <a:r>
              <a:rPr lang="en-GB" b="0" dirty="0">
                <a:latin typeface="+mj-lt"/>
              </a:rPr>
              <a:t>, adding &amp; removing </a:t>
            </a:r>
            <a:r>
              <a:rPr lang="en-GB" b="0" i="1" dirty="0">
                <a:latin typeface="+mj-lt"/>
              </a:rPr>
              <a:t>Nodes</a:t>
            </a:r>
            <a:r>
              <a:rPr lang="en-GB" b="0" dirty="0">
                <a:latin typeface="+mj-lt"/>
              </a:rPr>
              <a:t> when </a:t>
            </a:r>
            <a:br>
              <a:rPr lang="en-GB" b="0" dirty="0">
                <a:latin typeface="+mj-lt"/>
              </a:rPr>
            </a:br>
            <a:r>
              <a:rPr lang="en-GB" sz="2400" b="0" dirty="0">
                <a:latin typeface="+mj-lt"/>
              </a:rPr>
              <a:t>- Pods are </a:t>
            </a:r>
            <a:r>
              <a:rPr lang="en-GB" sz="2400" dirty="0">
                <a:latin typeface="+mj-lt"/>
              </a:rPr>
              <a:t>pending</a:t>
            </a:r>
            <a:r>
              <a:rPr lang="en-GB" sz="2400" b="0" dirty="0">
                <a:latin typeface="+mj-lt"/>
              </a:rPr>
              <a:t> state due to insufficient resources (</a:t>
            </a:r>
            <a:r>
              <a:rPr lang="en-GB" sz="2400" dirty="0">
                <a:latin typeface="+mj-lt"/>
              </a:rPr>
              <a:t>scale out</a:t>
            </a:r>
            <a:r>
              <a:rPr lang="en-GB" sz="2400" b="0" dirty="0">
                <a:latin typeface="+mj-lt"/>
              </a:rPr>
              <a:t>)</a:t>
            </a:r>
            <a:br>
              <a:rPr lang="en-GB" sz="2400" b="0" dirty="0">
                <a:latin typeface="+mj-lt"/>
              </a:rPr>
            </a:br>
            <a:r>
              <a:rPr lang="en-GB" sz="2400" b="0" dirty="0">
                <a:latin typeface="+mj-lt"/>
              </a:rPr>
              <a:t>- Nodes have been underutilized for a period of time (</a:t>
            </a:r>
            <a:r>
              <a:rPr lang="en-GB" sz="2400" dirty="0">
                <a:latin typeface="+mj-lt"/>
              </a:rPr>
              <a:t>scale in</a:t>
            </a:r>
            <a:r>
              <a:rPr lang="en-GB" sz="2400" b="0" dirty="0">
                <a:latin typeface="+mj-lt"/>
              </a:rPr>
              <a:t>)</a:t>
            </a:r>
          </a:p>
          <a:p>
            <a:r>
              <a:rPr lang="en-GB" b="0" dirty="0">
                <a:latin typeface="+mj-lt"/>
              </a:rPr>
              <a:t>Tightly coupled to the cloud and environment hosting the cluster &amp; Nodes</a:t>
            </a:r>
          </a:p>
        </p:txBody>
      </p:sp>
      <p:grpSp>
        <p:nvGrpSpPr>
          <p:cNvPr id="69" name="Group 68">
            <a:extLst>
              <a:ext uri="{FF2B5EF4-FFF2-40B4-BE49-F238E27FC236}">
                <a16:creationId xmlns:a16="http://schemas.microsoft.com/office/drawing/2014/main" id="{937C24A3-C728-4B30-8167-092711B69CE2}"/>
              </a:ext>
            </a:extLst>
          </p:cNvPr>
          <p:cNvGrpSpPr/>
          <p:nvPr/>
        </p:nvGrpSpPr>
        <p:grpSpPr>
          <a:xfrm>
            <a:off x="10582827" y="2113705"/>
            <a:ext cx="1105245" cy="724375"/>
            <a:chOff x="7140285" y="4264695"/>
            <a:chExt cx="1115339" cy="730991"/>
          </a:xfrm>
        </p:grpSpPr>
        <p:sp>
          <p:nvSpPr>
            <p:cNvPr id="90" name="Freeform: Shape 89">
              <a:extLst>
                <a:ext uri="{FF2B5EF4-FFF2-40B4-BE49-F238E27FC236}">
                  <a16:creationId xmlns:a16="http://schemas.microsoft.com/office/drawing/2014/main" id="{47D2E001-14CC-4797-8D5C-11FF60659641}"/>
                </a:ext>
              </a:extLst>
            </p:cNvPr>
            <p:cNvSpPr/>
            <p:nvPr/>
          </p:nvSpPr>
          <p:spPr>
            <a:xfrm>
              <a:off x="7140285" y="447548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C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15001252-9EA0-4671-9D4C-4CE29E1A1BFD}"/>
                </a:ext>
              </a:extLst>
            </p:cNvPr>
            <p:cNvSpPr/>
            <p:nvPr/>
          </p:nvSpPr>
          <p:spPr>
            <a:xfrm>
              <a:off x="7780956" y="447548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C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Title 1">
              <a:extLst>
                <a:ext uri="{FF2B5EF4-FFF2-40B4-BE49-F238E27FC236}">
                  <a16:creationId xmlns:a16="http://schemas.microsoft.com/office/drawing/2014/main" id="{E8FE13E5-19E5-4939-8D8B-044BA1EB360F}"/>
                </a:ext>
              </a:extLst>
            </p:cNvPr>
            <p:cNvSpPr txBox="1">
              <a:spLocks/>
            </p:cNvSpPr>
            <p:nvPr/>
          </p:nvSpPr>
          <p:spPr>
            <a:xfrm>
              <a:off x="7240459" y="4264695"/>
              <a:ext cx="274320" cy="155293"/>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93" name="Title 1">
              <a:extLst>
                <a:ext uri="{FF2B5EF4-FFF2-40B4-BE49-F238E27FC236}">
                  <a16:creationId xmlns:a16="http://schemas.microsoft.com/office/drawing/2014/main" id="{836163D6-5B24-491D-B434-AFBE3EFCAC41}"/>
                </a:ext>
              </a:extLst>
            </p:cNvPr>
            <p:cNvSpPr txBox="1">
              <a:spLocks/>
            </p:cNvSpPr>
            <p:nvPr/>
          </p:nvSpPr>
          <p:spPr>
            <a:xfrm>
              <a:off x="7881130" y="4264695"/>
              <a:ext cx="274320" cy="155294"/>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grpSp>
      <p:sp>
        <p:nvSpPr>
          <p:cNvPr id="70" name="Rectangle: Rounded Corners 69">
            <a:extLst>
              <a:ext uri="{FF2B5EF4-FFF2-40B4-BE49-F238E27FC236}">
                <a16:creationId xmlns:a16="http://schemas.microsoft.com/office/drawing/2014/main" id="{6724B01E-7D28-4E65-8A41-120591BC2DFF}"/>
              </a:ext>
            </a:extLst>
          </p:cNvPr>
          <p:cNvSpPr/>
          <p:nvPr/>
        </p:nvSpPr>
        <p:spPr bwMode="auto">
          <a:xfrm>
            <a:off x="7476856" y="3817772"/>
            <a:ext cx="1317588" cy="920384"/>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71" name="Rectangle: Rounded Corners 70">
            <a:extLst>
              <a:ext uri="{FF2B5EF4-FFF2-40B4-BE49-F238E27FC236}">
                <a16:creationId xmlns:a16="http://schemas.microsoft.com/office/drawing/2014/main" id="{5A531FDD-ABBF-4679-8E1E-1115C6CF3CDA}"/>
              </a:ext>
            </a:extLst>
          </p:cNvPr>
          <p:cNvSpPr/>
          <p:nvPr/>
        </p:nvSpPr>
        <p:spPr bwMode="auto">
          <a:xfrm>
            <a:off x="9077968" y="1196170"/>
            <a:ext cx="666587" cy="656464"/>
          </a:xfrm>
          <a:prstGeom prst="roundRect">
            <a:avLst>
              <a:gd name="adj" fmla="val 3125"/>
            </a:avLst>
          </a:prstGeom>
          <a:solidFill>
            <a:srgbClr val="FFFFFF"/>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74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CA</a:t>
            </a:r>
          </a:p>
        </p:txBody>
      </p:sp>
      <p:grpSp>
        <p:nvGrpSpPr>
          <p:cNvPr id="72" name="Group 71">
            <a:extLst>
              <a:ext uri="{FF2B5EF4-FFF2-40B4-BE49-F238E27FC236}">
                <a16:creationId xmlns:a16="http://schemas.microsoft.com/office/drawing/2014/main" id="{4F3BF63C-A41A-4E66-8504-46EA13C69094}"/>
              </a:ext>
            </a:extLst>
          </p:cNvPr>
          <p:cNvGrpSpPr/>
          <p:nvPr/>
        </p:nvGrpSpPr>
        <p:grpSpPr>
          <a:xfrm>
            <a:off x="7583028" y="3888198"/>
            <a:ext cx="1105245" cy="724375"/>
            <a:chOff x="7140285" y="4264695"/>
            <a:chExt cx="1115339" cy="730991"/>
          </a:xfrm>
        </p:grpSpPr>
        <p:sp>
          <p:nvSpPr>
            <p:cNvPr id="86" name="Freeform: Shape 85">
              <a:extLst>
                <a:ext uri="{FF2B5EF4-FFF2-40B4-BE49-F238E27FC236}">
                  <a16:creationId xmlns:a16="http://schemas.microsoft.com/office/drawing/2014/main" id="{11A10667-34DC-4E0C-8A5B-1EC6786D7DB1}"/>
                </a:ext>
              </a:extLst>
            </p:cNvPr>
            <p:cNvSpPr/>
            <p:nvPr/>
          </p:nvSpPr>
          <p:spPr>
            <a:xfrm>
              <a:off x="7140285" y="447548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A1BC676D-0E58-47B8-A136-B388C7499C6F}"/>
                </a:ext>
              </a:extLst>
            </p:cNvPr>
            <p:cNvSpPr/>
            <p:nvPr/>
          </p:nvSpPr>
          <p:spPr>
            <a:xfrm>
              <a:off x="7780956" y="4475489"/>
              <a:ext cx="474668" cy="52019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Title 1">
              <a:extLst>
                <a:ext uri="{FF2B5EF4-FFF2-40B4-BE49-F238E27FC236}">
                  <a16:creationId xmlns:a16="http://schemas.microsoft.com/office/drawing/2014/main" id="{E98582E5-9805-42D0-A6E2-68A4B1529BF5}"/>
                </a:ext>
              </a:extLst>
            </p:cNvPr>
            <p:cNvSpPr txBox="1">
              <a:spLocks/>
            </p:cNvSpPr>
            <p:nvPr/>
          </p:nvSpPr>
          <p:spPr>
            <a:xfrm>
              <a:off x="7240459" y="4264695"/>
              <a:ext cx="274320" cy="155294"/>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89" name="Title 1">
              <a:extLst>
                <a:ext uri="{FF2B5EF4-FFF2-40B4-BE49-F238E27FC236}">
                  <a16:creationId xmlns:a16="http://schemas.microsoft.com/office/drawing/2014/main" id="{4EF7B637-9E56-4F45-89AC-E961734F098D}"/>
                </a:ext>
              </a:extLst>
            </p:cNvPr>
            <p:cNvSpPr txBox="1">
              <a:spLocks/>
            </p:cNvSpPr>
            <p:nvPr/>
          </p:nvSpPr>
          <p:spPr>
            <a:xfrm>
              <a:off x="7881130" y="4264695"/>
              <a:ext cx="274320" cy="155293"/>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grpSp>
      <p:sp>
        <p:nvSpPr>
          <p:cNvPr id="73" name="Title 1">
            <a:extLst>
              <a:ext uri="{FF2B5EF4-FFF2-40B4-BE49-F238E27FC236}">
                <a16:creationId xmlns:a16="http://schemas.microsoft.com/office/drawing/2014/main" id="{D53B9271-770F-4B2D-8275-CC7EEBD7C86A}"/>
              </a:ext>
            </a:extLst>
          </p:cNvPr>
          <p:cNvSpPr txBox="1">
            <a:spLocks/>
          </p:cNvSpPr>
          <p:nvPr/>
        </p:nvSpPr>
        <p:spPr>
          <a:xfrm>
            <a:off x="7476856" y="3587413"/>
            <a:ext cx="606807" cy="184666"/>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Node</a:t>
            </a:r>
          </a:p>
        </p:txBody>
      </p:sp>
      <p:sp>
        <p:nvSpPr>
          <p:cNvPr id="74" name="Title 1">
            <a:extLst>
              <a:ext uri="{FF2B5EF4-FFF2-40B4-BE49-F238E27FC236}">
                <a16:creationId xmlns:a16="http://schemas.microsoft.com/office/drawing/2014/main" id="{A1522F2A-7C88-4EF9-BAA4-F65FD76DA6BE}"/>
              </a:ext>
            </a:extLst>
          </p:cNvPr>
          <p:cNvSpPr txBox="1">
            <a:spLocks/>
          </p:cNvSpPr>
          <p:nvPr/>
        </p:nvSpPr>
        <p:spPr>
          <a:xfrm>
            <a:off x="9269908" y="3587414"/>
            <a:ext cx="950038" cy="184666"/>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New Node</a:t>
            </a:r>
          </a:p>
        </p:txBody>
      </p:sp>
      <p:sp>
        <p:nvSpPr>
          <p:cNvPr id="75" name="Right Bracket 74">
            <a:extLst>
              <a:ext uri="{FF2B5EF4-FFF2-40B4-BE49-F238E27FC236}">
                <a16:creationId xmlns:a16="http://schemas.microsoft.com/office/drawing/2014/main" id="{3F6AE756-7048-4F86-AB6A-31AFA955B435}"/>
              </a:ext>
            </a:extLst>
          </p:cNvPr>
          <p:cNvSpPr/>
          <p:nvPr/>
        </p:nvSpPr>
        <p:spPr>
          <a:xfrm rot="5400000">
            <a:off x="11103734" y="2314024"/>
            <a:ext cx="63429" cy="1268574"/>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Right Bracket 75">
            <a:extLst>
              <a:ext uri="{FF2B5EF4-FFF2-40B4-BE49-F238E27FC236}">
                <a16:creationId xmlns:a16="http://schemas.microsoft.com/office/drawing/2014/main" id="{4E11070C-3182-4248-A03B-D4A52362E816}"/>
              </a:ext>
            </a:extLst>
          </p:cNvPr>
          <p:cNvSpPr/>
          <p:nvPr/>
        </p:nvSpPr>
        <p:spPr>
          <a:xfrm>
            <a:off x="7802991" y="1655691"/>
            <a:ext cx="164500" cy="828939"/>
          </a:xfrm>
          <a:prstGeom prst="rightBracket">
            <a:avLst>
              <a:gd name="adj" fmla="val 79614"/>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8" name="Connector: Elbow 77">
            <a:extLst>
              <a:ext uri="{FF2B5EF4-FFF2-40B4-BE49-F238E27FC236}">
                <a16:creationId xmlns:a16="http://schemas.microsoft.com/office/drawing/2014/main" id="{28E62A5E-5B0F-4A8F-8FF2-159C9361ACD1}"/>
              </a:ext>
            </a:extLst>
          </p:cNvPr>
          <p:cNvCxnSpPr>
            <a:cxnSpLocks/>
          </p:cNvCxnSpPr>
          <p:nvPr/>
        </p:nvCxnSpPr>
        <p:spPr>
          <a:xfrm>
            <a:off x="7967491" y="2283701"/>
            <a:ext cx="2174698" cy="1522288"/>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771E23D8-87D5-4C9F-8E9B-6E092CF31A93}"/>
              </a:ext>
            </a:extLst>
          </p:cNvPr>
          <p:cNvCxnSpPr>
            <a:cxnSpLocks/>
          </p:cNvCxnSpPr>
          <p:nvPr/>
        </p:nvCxnSpPr>
        <p:spPr>
          <a:xfrm rot="16200000" flipH="1" flipV="1">
            <a:off x="10365891" y="3036432"/>
            <a:ext cx="825614" cy="713500"/>
          </a:xfrm>
          <a:prstGeom prst="bentConnector3">
            <a:avLst>
              <a:gd name="adj1" fmla="val 4426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itle 1">
            <a:extLst>
              <a:ext uri="{FF2B5EF4-FFF2-40B4-BE49-F238E27FC236}">
                <a16:creationId xmlns:a16="http://schemas.microsoft.com/office/drawing/2014/main" id="{E51F15CA-5CAE-4861-AE18-B5C65CCCE4C5}"/>
              </a:ext>
            </a:extLst>
          </p:cNvPr>
          <p:cNvSpPr txBox="1">
            <a:spLocks/>
          </p:cNvSpPr>
          <p:nvPr/>
        </p:nvSpPr>
        <p:spPr>
          <a:xfrm>
            <a:off x="10922531" y="3427090"/>
            <a:ext cx="876891" cy="553998"/>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37160" marR="0" lvl="0" indent="-137160" algn="l" defTabSz="932742" rtl="0" eaLnBrk="1" fontAlgn="auto" latinLnBrk="0" hangingPunct="1">
              <a:lnSpc>
                <a:spcPct val="100000"/>
              </a:lnSpc>
              <a:spcBef>
                <a:spcPct val="0"/>
              </a:spcBef>
              <a:spcAft>
                <a:spcPts val="0"/>
              </a:spcAft>
              <a:buClrTx/>
              <a:buSzTx/>
              <a:buFont typeface="+mj-lt"/>
              <a:buAutoNum type="arabicPeriod" startAt="4"/>
              <a:tabLst/>
              <a:defRPr/>
            </a:pPr>
            <a:r>
              <a:rPr kumimoji="0" lang="en-US" sz="12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Pending pods are scheduled</a:t>
            </a:r>
          </a:p>
        </p:txBody>
      </p:sp>
      <p:sp>
        <p:nvSpPr>
          <p:cNvPr id="81" name="Title 1">
            <a:extLst>
              <a:ext uri="{FF2B5EF4-FFF2-40B4-BE49-F238E27FC236}">
                <a16:creationId xmlns:a16="http://schemas.microsoft.com/office/drawing/2014/main" id="{A104CA93-DFAF-401E-9EE8-5B38CBB3A1A7}"/>
              </a:ext>
            </a:extLst>
          </p:cNvPr>
          <p:cNvSpPr txBox="1">
            <a:spLocks/>
          </p:cNvSpPr>
          <p:nvPr/>
        </p:nvSpPr>
        <p:spPr>
          <a:xfrm>
            <a:off x="8638284" y="2408657"/>
            <a:ext cx="1271711" cy="369332"/>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37160" marR="0" lvl="0" indent="-137160" algn="l" defTabSz="932742" rtl="0" eaLnBrk="1" fontAlgn="auto" latinLnBrk="0" hangingPunct="1">
              <a:lnSpc>
                <a:spcPct val="100000"/>
              </a:lnSpc>
              <a:spcBef>
                <a:spcPct val="0"/>
              </a:spcBef>
              <a:spcAft>
                <a:spcPts val="0"/>
              </a:spcAft>
              <a:buClrTx/>
              <a:buSzTx/>
              <a:buFont typeface="+mj-lt"/>
              <a:buAutoNum type="arabicPeriod" startAt="3"/>
              <a:tabLst/>
              <a:defRPr/>
            </a:pPr>
            <a:r>
              <a:rPr kumimoji="0" lang="en-US" sz="12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New Node is brought online</a:t>
            </a:r>
          </a:p>
        </p:txBody>
      </p:sp>
      <p:cxnSp>
        <p:nvCxnSpPr>
          <p:cNvPr id="82" name="Connector: Elbow 81">
            <a:extLst>
              <a:ext uri="{FF2B5EF4-FFF2-40B4-BE49-F238E27FC236}">
                <a16:creationId xmlns:a16="http://schemas.microsoft.com/office/drawing/2014/main" id="{C1171705-8E78-4FB8-A515-7116979F4989}"/>
              </a:ext>
            </a:extLst>
          </p:cNvPr>
          <p:cNvCxnSpPr>
            <a:cxnSpLocks/>
          </p:cNvCxnSpPr>
          <p:nvPr/>
        </p:nvCxnSpPr>
        <p:spPr>
          <a:xfrm rot="10800000" flipV="1">
            <a:off x="7957608" y="1526370"/>
            <a:ext cx="1120361" cy="543674"/>
          </a:xfrm>
          <a:prstGeom prst="bentConnector3">
            <a:avLst>
              <a:gd name="adj1" fmla="val 5913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itle 1">
            <a:extLst>
              <a:ext uri="{FF2B5EF4-FFF2-40B4-BE49-F238E27FC236}">
                <a16:creationId xmlns:a16="http://schemas.microsoft.com/office/drawing/2014/main" id="{10C802F7-811A-493F-8706-8A25D2CDA3A5}"/>
              </a:ext>
            </a:extLst>
          </p:cNvPr>
          <p:cNvSpPr txBox="1">
            <a:spLocks/>
          </p:cNvSpPr>
          <p:nvPr/>
        </p:nvSpPr>
        <p:spPr>
          <a:xfrm>
            <a:off x="7583027" y="1061086"/>
            <a:ext cx="1520788" cy="369332"/>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37160" marR="0" lvl="0" indent="-137160" algn="l" defTabSz="932742" rtl="0" eaLnBrk="1" fontAlgn="auto" latinLnBrk="0" hangingPunct="1">
              <a:lnSpc>
                <a:spcPct val="100000"/>
              </a:lnSpc>
              <a:spcBef>
                <a:spcPct val="0"/>
              </a:spcBef>
              <a:spcAft>
                <a:spcPts val="0"/>
              </a:spcAft>
              <a:buClrTx/>
              <a:buSzTx/>
              <a:buFont typeface="+mj-lt"/>
              <a:buAutoNum type="arabicPeriod" startAt="2"/>
              <a:tabLst/>
              <a:defRPr/>
            </a:pPr>
            <a:r>
              <a:rPr kumimoji="0" lang="en-US" sz="12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Additional </a:t>
            </a:r>
            <a:br>
              <a:rPr kumimoji="0" lang="en-US" sz="12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node(s) needed</a:t>
            </a:r>
          </a:p>
        </p:txBody>
      </p:sp>
      <p:cxnSp>
        <p:nvCxnSpPr>
          <p:cNvPr id="84" name="Connector: Elbow 83">
            <a:extLst>
              <a:ext uri="{FF2B5EF4-FFF2-40B4-BE49-F238E27FC236}">
                <a16:creationId xmlns:a16="http://schemas.microsoft.com/office/drawing/2014/main" id="{CB78ED43-1510-494B-9E77-3073CAC10DD9}"/>
              </a:ext>
            </a:extLst>
          </p:cNvPr>
          <p:cNvCxnSpPr>
            <a:cxnSpLocks/>
          </p:cNvCxnSpPr>
          <p:nvPr/>
        </p:nvCxnSpPr>
        <p:spPr>
          <a:xfrm rot="16200000" flipV="1">
            <a:off x="10168165" y="1124206"/>
            <a:ext cx="543674" cy="1390894"/>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itle 1">
            <a:extLst>
              <a:ext uri="{FF2B5EF4-FFF2-40B4-BE49-F238E27FC236}">
                <a16:creationId xmlns:a16="http://schemas.microsoft.com/office/drawing/2014/main" id="{1752DD30-067A-4657-B350-D70D23C63AA8}"/>
              </a:ext>
            </a:extLst>
          </p:cNvPr>
          <p:cNvSpPr txBox="1">
            <a:spLocks/>
          </p:cNvSpPr>
          <p:nvPr/>
        </p:nvSpPr>
        <p:spPr>
          <a:xfrm>
            <a:off x="11105612" y="1236518"/>
            <a:ext cx="966382" cy="553998"/>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37160" marR="0" lvl="0" indent="-13716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12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Pods are in pending state</a:t>
            </a:r>
          </a:p>
        </p:txBody>
      </p:sp>
      <p:sp>
        <p:nvSpPr>
          <p:cNvPr id="62" name="Rectangle: Rounded Corners 61">
            <a:extLst>
              <a:ext uri="{FF2B5EF4-FFF2-40B4-BE49-F238E27FC236}">
                <a16:creationId xmlns:a16="http://schemas.microsoft.com/office/drawing/2014/main" id="{9CEFB900-CCB0-DC4A-9488-827D06570001}"/>
              </a:ext>
            </a:extLst>
          </p:cNvPr>
          <p:cNvSpPr/>
          <p:nvPr/>
        </p:nvSpPr>
        <p:spPr bwMode="auto">
          <a:xfrm>
            <a:off x="9348880" y="3817861"/>
            <a:ext cx="1317588" cy="920384"/>
          </a:xfrm>
          <a:prstGeom prst="roundRect">
            <a:avLst>
              <a:gd name="adj" fmla="val 3125"/>
            </a:avLst>
          </a:prstGeom>
          <a:solidFill>
            <a:srgbClr val="FFFFFF"/>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63" name="Title 1">
            <a:extLst>
              <a:ext uri="{FF2B5EF4-FFF2-40B4-BE49-F238E27FC236}">
                <a16:creationId xmlns:a16="http://schemas.microsoft.com/office/drawing/2014/main" id="{F4EC83B1-1666-2348-AA94-65FE20BD4EEF}"/>
              </a:ext>
            </a:extLst>
          </p:cNvPr>
          <p:cNvSpPr txBox="1">
            <a:spLocks/>
          </p:cNvSpPr>
          <p:nvPr/>
        </p:nvSpPr>
        <p:spPr>
          <a:xfrm>
            <a:off x="9594184" y="3884678"/>
            <a:ext cx="271837" cy="153888"/>
          </a:xfrm>
          <a:prstGeom prst="rect">
            <a:avLst/>
          </a:prstGeom>
          <a:ln>
            <a:noFill/>
          </a:ln>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64" name="Title 1">
            <a:extLst>
              <a:ext uri="{FF2B5EF4-FFF2-40B4-BE49-F238E27FC236}">
                <a16:creationId xmlns:a16="http://schemas.microsoft.com/office/drawing/2014/main" id="{B47E80C3-E464-694E-9294-84A652A90BB6}"/>
              </a:ext>
            </a:extLst>
          </p:cNvPr>
          <p:cNvSpPr txBox="1">
            <a:spLocks/>
          </p:cNvSpPr>
          <p:nvPr/>
        </p:nvSpPr>
        <p:spPr>
          <a:xfrm>
            <a:off x="10195525" y="3895760"/>
            <a:ext cx="271837" cy="153888"/>
          </a:xfrm>
          <a:prstGeom prst="rect">
            <a:avLst/>
          </a:prstGeom>
          <a:ln>
            <a:noFill/>
          </a:ln>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65" name="Freeform: Shape 64">
            <a:extLst>
              <a:ext uri="{FF2B5EF4-FFF2-40B4-BE49-F238E27FC236}">
                <a16:creationId xmlns:a16="http://schemas.microsoft.com/office/drawing/2014/main" id="{3B28FC78-BDDF-DA43-B9AE-56E8963DED16}"/>
              </a:ext>
            </a:extLst>
          </p:cNvPr>
          <p:cNvSpPr/>
          <p:nvPr/>
        </p:nvSpPr>
        <p:spPr>
          <a:xfrm>
            <a:off x="9465397" y="4083031"/>
            <a:ext cx="470373" cy="51548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B05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7FEC2996-A239-C043-985F-DBA29D4962E3}"/>
              </a:ext>
            </a:extLst>
          </p:cNvPr>
          <p:cNvSpPr/>
          <p:nvPr/>
        </p:nvSpPr>
        <p:spPr>
          <a:xfrm>
            <a:off x="10096258" y="4106259"/>
            <a:ext cx="470373" cy="51548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B05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Right Bracket 66">
            <a:extLst>
              <a:ext uri="{FF2B5EF4-FFF2-40B4-BE49-F238E27FC236}">
                <a16:creationId xmlns:a16="http://schemas.microsoft.com/office/drawing/2014/main" id="{38574066-8590-2E4E-AA90-F80A5485B805}"/>
              </a:ext>
            </a:extLst>
          </p:cNvPr>
          <p:cNvSpPr/>
          <p:nvPr/>
        </p:nvSpPr>
        <p:spPr>
          <a:xfrm rot="16200000" flipH="1">
            <a:off x="8877212" y="3007356"/>
            <a:ext cx="355257" cy="3730293"/>
          </a:xfrm>
          <a:prstGeom prst="rightBracket">
            <a:avLst>
              <a:gd name="adj" fmla="val 93379"/>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TextBox 9">
            <a:extLst>
              <a:ext uri="{FF2B5EF4-FFF2-40B4-BE49-F238E27FC236}">
                <a16:creationId xmlns:a16="http://schemas.microsoft.com/office/drawing/2014/main" id="{D376AA31-C96D-4A4F-A3EC-44D62B627173}"/>
              </a:ext>
            </a:extLst>
          </p:cNvPr>
          <p:cNvSpPr txBox="1"/>
          <p:nvPr/>
        </p:nvSpPr>
        <p:spPr>
          <a:xfrm>
            <a:off x="7380685" y="5118294"/>
            <a:ext cx="3348310" cy="426248"/>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Kubernetes Cluster</a:t>
            </a:r>
          </a:p>
        </p:txBody>
      </p:sp>
      <p:pic>
        <p:nvPicPr>
          <p:cNvPr id="18" name="Graphic 17">
            <a:extLst>
              <a:ext uri="{FF2B5EF4-FFF2-40B4-BE49-F238E27FC236}">
                <a16:creationId xmlns:a16="http://schemas.microsoft.com/office/drawing/2014/main" id="{441A4B1A-2ED7-4C0C-A47F-E5B9FCDB91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94871" y="1763046"/>
            <a:ext cx="663964" cy="531172"/>
          </a:xfrm>
          <a:prstGeom prst="rect">
            <a:avLst/>
          </a:prstGeom>
        </p:spPr>
      </p:pic>
    </p:spTree>
    <p:extLst>
      <p:ext uri="{BB962C8B-B14F-4D97-AF65-F5344CB8AC3E}">
        <p14:creationId xmlns:p14="http://schemas.microsoft.com/office/powerpoint/2010/main" val="1250203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500"/>
                                        <p:tgtEl>
                                          <p:spTgt spid="7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fade">
                                      <p:cBhvr>
                                        <p:cTn id="15" dur="500"/>
                                        <p:tgtEl>
                                          <p:spTgt spid="8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3"/>
                                        </p:tgtEl>
                                        <p:attrNameLst>
                                          <p:attrName>style.visibility</p:attrName>
                                        </p:attrNameLst>
                                      </p:cBhvr>
                                      <p:to>
                                        <p:strVal val="visible"/>
                                      </p:to>
                                    </p:set>
                                    <p:animEffect transition="in" filter="fade">
                                      <p:cBhvr>
                                        <p:cTn id="18" dur="500"/>
                                        <p:tgtEl>
                                          <p:spTgt spid="8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6"/>
                                        </p:tgtEl>
                                        <p:attrNameLst>
                                          <p:attrName>style.visibility</p:attrName>
                                        </p:attrNameLst>
                                      </p:cBhvr>
                                      <p:to>
                                        <p:strVal val="visible"/>
                                      </p:to>
                                    </p:set>
                                    <p:animEffect transition="in" filter="fade">
                                      <p:cBhvr>
                                        <p:cTn id="21" dur="500"/>
                                        <p:tgtEl>
                                          <p:spTgt spid="76"/>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8"/>
                                        </p:tgtEl>
                                        <p:attrNameLst>
                                          <p:attrName>style.visibility</p:attrName>
                                        </p:attrNameLst>
                                      </p:cBhvr>
                                      <p:to>
                                        <p:strVal val="visible"/>
                                      </p:to>
                                    </p:set>
                                    <p:animEffect transition="in" filter="fade">
                                      <p:cBhvr>
                                        <p:cTn id="29" dur="500"/>
                                        <p:tgtEl>
                                          <p:spTgt spid="7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500"/>
                                        <p:tgtEl>
                                          <p:spTgt spid="8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4"/>
                                        </p:tgtEl>
                                        <p:attrNameLst>
                                          <p:attrName>style.visibility</p:attrName>
                                        </p:attrNameLst>
                                      </p:cBhvr>
                                      <p:to>
                                        <p:strVal val="visible"/>
                                      </p:to>
                                    </p:set>
                                    <p:animEffect transition="in" filter="fade">
                                      <p:cBhvr>
                                        <p:cTn id="35" dur="500"/>
                                        <p:tgtEl>
                                          <p:spTgt spid="7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fade">
                                      <p:cBhvr>
                                        <p:cTn id="38" dur="500"/>
                                        <p:tgtEl>
                                          <p:spTgt spid="6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9"/>
                                        </p:tgtEl>
                                        <p:attrNameLst>
                                          <p:attrName>style.visibility</p:attrName>
                                        </p:attrNameLst>
                                      </p:cBhvr>
                                      <p:to>
                                        <p:strVal val="visible"/>
                                      </p:to>
                                    </p:set>
                                    <p:animEffect transition="in" filter="fade">
                                      <p:cBhvr>
                                        <p:cTn id="43" dur="500"/>
                                        <p:tgtEl>
                                          <p:spTgt spid="7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0"/>
                                        </p:tgtEl>
                                        <p:attrNameLst>
                                          <p:attrName>style.visibility</p:attrName>
                                        </p:attrNameLst>
                                      </p:cBhvr>
                                      <p:to>
                                        <p:strVal val="visible"/>
                                      </p:to>
                                    </p:set>
                                    <p:animEffect transition="in" filter="fade">
                                      <p:cBhvr>
                                        <p:cTn id="46" dur="500"/>
                                        <p:tgtEl>
                                          <p:spTgt spid="8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4"/>
                                        </p:tgtEl>
                                        <p:attrNameLst>
                                          <p:attrName>style.visibility</p:attrName>
                                        </p:attrNameLst>
                                      </p:cBhvr>
                                      <p:to>
                                        <p:strVal val="visible"/>
                                      </p:to>
                                    </p:set>
                                    <p:animEffect transition="in" filter="fade">
                                      <p:cBhvr>
                                        <p:cTn id="49" dur="500"/>
                                        <p:tgtEl>
                                          <p:spTgt spid="6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6"/>
                                        </p:tgtEl>
                                        <p:attrNameLst>
                                          <p:attrName>style.visibility</p:attrName>
                                        </p:attrNameLst>
                                      </p:cBhvr>
                                      <p:to>
                                        <p:strVal val="visible"/>
                                      </p:to>
                                    </p:set>
                                    <p:animEffect transition="in" filter="fade">
                                      <p:cBhvr>
                                        <p:cTn id="52" dur="500"/>
                                        <p:tgtEl>
                                          <p:spTgt spid="6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fade">
                                      <p:cBhvr>
                                        <p:cTn id="55" dur="500"/>
                                        <p:tgtEl>
                                          <p:spTgt spid="6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fade">
                                      <p:cBhvr>
                                        <p:cTn id="58" dur="500"/>
                                        <p:tgtEl>
                                          <p:spTgt spid="65"/>
                                        </p:tgtEl>
                                      </p:cBhvr>
                                    </p:animEffect>
                                  </p:childTnLst>
                                </p:cTn>
                              </p:par>
                            </p:childTnLst>
                          </p:cTn>
                        </p:par>
                        <p:par>
                          <p:cTn id="59" fill="hold">
                            <p:stCondLst>
                              <p:cond delay="500"/>
                            </p:stCondLst>
                            <p:childTnLst>
                              <p:par>
                                <p:cTn id="60" presetID="10" presetClass="exit" presetSubtype="0" fill="hold" nodeType="afterEffect">
                                  <p:stCondLst>
                                    <p:cond delay="0"/>
                                  </p:stCondLst>
                                  <p:childTnLst>
                                    <p:animEffect transition="out" filter="fade">
                                      <p:cBhvr>
                                        <p:cTn id="61" dur="500"/>
                                        <p:tgtEl>
                                          <p:spTgt spid="69"/>
                                        </p:tgtEl>
                                      </p:cBhvr>
                                    </p:animEffect>
                                    <p:set>
                                      <p:cBhvr>
                                        <p:cTn id="62" dur="1" fill="hold">
                                          <p:stCondLst>
                                            <p:cond delay="499"/>
                                          </p:stCondLst>
                                        </p:cTn>
                                        <p:tgtEl>
                                          <p:spTgt spid="69"/>
                                        </p:tgtEl>
                                        <p:attrNameLst>
                                          <p:attrName>style.visibility</p:attrName>
                                        </p:attrNameLst>
                                      </p:cBhvr>
                                      <p:to>
                                        <p:strVal val="hidden"/>
                                      </p:to>
                                    </p:set>
                                  </p:childTnLst>
                                </p:cTn>
                              </p:par>
                            </p:childTnLst>
                          </p:cTn>
                        </p:par>
                        <p:par>
                          <p:cTn id="63" fill="hold">
                            <p:stCondLst>
                              <p:cond delay="1000"/>
                            </p:stCondLst>
                            <p:childTnLst>
                              <p:par>
                                <p:cTn id="64" presetID="10" presetClass="exit" presetSubtype="0" fill="hold" grpId="0" nodeType="afterEffect">
                                  <p:stCondLst>
                                    <p:cond delay="0"/>
                                  </p:stCondLst>
                                  <p:childTnLst>
                                    <p:animEffect transition="out" filter="fade">
                                      <p:cBhvr>
                                        <p:cTn id="65" dur="500"/>
                                        <p:tgtEl>
                                          <p:spTgt spid="75"/>
                                        </p:tgtEl>
                                      </p:cBhvr>
                                    </p:animEffect>
                                    <p:set>
                                      <p:cBhvr>
                                        <p:cTn id="66" dur="1" fill="hold">
                                          <p:stCondLst>
                                            <p:cond delay="499"/>
                                          </p:stCondLst>
                                        </p:cTn>
                                        <p:tgtEl>
                                          <p:spTgt spid="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4" grpId="0"/>
      <p:bldP spid="75" grpId="0" animBg="1"/>
      <p:bldP spid="76" grpId="0" animBg="1"/>
      <p:bldP spid="80" grpId="0"/>
      <p:bldP spid="81" grpId="0"/>
      <p:bldP spid="83" grpId="0"/>
      <p:bldP spid="62" grpId="0" animBg="1"/>
      <p:bldP spid="63" grpId="0"/>
      <p:bldP spid="64" grpId="0"/>
      <p:bldP spid="65" grpId="0" animBg="1"/>
      <p:bldP spid="6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Laptop_E770" title="Icon of a laptop">
            <a:extLst>
              <a:ext uri="{FF2B5EF4-FFF2-40B4-BE49-F238E27FC236}">
                <a16:creationId xmlns:a16="http://schemas.microsoft.com/office/drawing/2014/main" id="{E9D4E899-8AFF-4FD2-8D1E-A7CF05BFAF15}"/>
              </a:ext>
            </a:extLst>
          </p:cNvPr>
          <p:cNvSpPr>
            <a:spLocks noChangeAspect="1" noEditPoints="1"/>
          </p:cNvSpPr>
          <p:nvPr/>
        </p:nvSpPr>
        <p:spPr bwMode="auto">
          <a:xfrm>
            <a:off x="1789859" y="2576479"/>
            <a:ext cx="3846374" cy="256659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13" name="speech_2" title="Icon of a chat bubble">
            <a:extLst>
              <a:ext uri="{FF2B5EF4-FFF2-40B4-BE49-F238E27FC236}">
                <a16:creationId xmlns:a16="http://schemas.microsoft.com/office/drawing/2014/main" id="{5382AFD0-288A-4952-B3DE-CC08CC899F59}"/>
              </a:ext>
            </a:extLst>
          </p:cNvPr>
          <p:cNvSpPr>
            <a:spLocks noChangeAspect="1" noEditPoints="1"/>
          </p:cNvSpPr>
          <p:nvPr/>
        </p:nvSpPr>
        <p:spPr bwMode="auto">
          <a:xfrm>
            <a:off x="7860812" y="2087743"/>
            <a:ext cx="2273527" cy="2019740"/>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14" name="people_4" title="Icon of a person">
            <a:extLst>
              <a:ext uri="{FF2B5EF4-FFF2-40B4-BE49-F238E27FC236}">
                <a16:creationId xmlns:a16="http://schemas.microsoft.com/office/drawing/2014/main" id="{2FC781EF-5CCB-4A3A-BAA4-86B64C704E1D}"/>
              </a:ext>
            </a:extLst>
          </p:cNvPr>
          <p:cNvSpPr>
            <a:spLocks noChangeAspect="1" noEditPoints="1"/>
          </p:cNvSpPr>
          <p:nvPr/>
        </p:nvSpPr>
        <p:spPr bwMode="auto">
          <a:xfrm>
            <a:off x="6660740" y="3570185"/>
            <a:ext cx="1395109" cy="155970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3" name="TextBox 2">
            <a:extLst>
              <a:ext uri="{FF2B5EF4-FFF2-40B4-BE49-F238E27FC236}">
                <a16:creationId xmlns:a16="http://schemas.microsoft.com/office/drawing/2014/main" id="{BAE580C8-F1F7-436B-805A-31974EBAFC58}"/>
              </a:ext>
            </a:extLst>
          </p:cNvPr>
          <p:cNvSpPr txBox="1"/>
          <p:nvPr/>
        </p:nvSpPr>
        <p:spPr>
          <a:xfrm>
            <a:off x="7869094" y="2348439"/>
            <a:ext cx="2314722" cy="1018318"/>
          </a:xfrm>
          <a:prstGeom prst="rect">
            <a:avLst/>
          </a:prstGeom>
          <a:noFill/>
        </p:spPr>
        <p:txBody>
          <a:bodyPr wrap="none" lIns="179285" tIns="143428" rIns="179285" bIns="143428" rtlCol="0">
            <a:spAutoFit/>
          </a:bodyPr>
          <a:lstStyle/>
          <a:p>
            <a:pPr>
              <a:lnSpc>
                <a:spcPct val="90000"/>
              </a:lnSpc>
              <a:spcAft>
                <a:spcPts val="588"/>
              </a:spcAft>
            </a:pPr>
            <a:r>
              <a:rPr lang="en-GB" sz="2353" dirty="0">
                <a:gradFill>
                  <a:gsLst>
                    <a:gs pos="2917">
                      <a:schemeClr val="tx1"/>
                    </a:gs>
                    <a:gs pos="30000">
                      <a:schemeClr val="tx1"/>
                    </a:gs>
                  </a:gsLst>
                  <a:lin ang="5400000" scaled="0"/>
                </a:gradFill>
              </a:rPr>
              <a:t>OK great,</a:t>
            </a:r>
          </a:p>
          <a:p>
            <a:pPr>
              <a:lnSpc>
                <a:spcPct val="90000"/>
              </a:lnSpc>
              <a:spcAft>
                <a:spcPts val="588"/>
              </a:spcAft>
            </a:pPr>
            <a:r>
              <a:rPr lang="en-GB" sz="2353" dirty="0">
                <a:gradFill>
                  <a:gsLst>
                    <a:gs pos="2917">
                      <a:schemeClr val="tx1"/>
                    </a:gs>
                    <a:gs pos="30000">
                      <a:schemeClr val="tx1"/>
                    </a:gs>
                  </a:gsLst>
                  <a:lin ang="5400000" scaled="0"/>
                </a:gradFill>
              </a:rPr>
              <a:t>But now what?</a:t>
            </a:r>
          </a:p>
        </p:txBody>
      </p:sp>
      <p:sp>
        <p:nvSpPr>
          <p:cNvPr id="6" name="Rectangle 5">
            <a:extLst>
              <a:ext uri="{FF2B5EF4-FFF2-40B4-BE49-F238E27FC236}">
                <a16:creationId xmlns:a16="http://schemas.microsoft.com/office/drawing/2014/main" id="{B06BEEEE-9782-429D-B233-A60C290A2601}"/>
              </a:ext>
            </a:extLst>
          </p:cNvPr>
          <p:cNvSpPr/>
          <p:nvPr/>
        </p:nvSpPr>
        <p:spPr bwMode="auto">
          <a:xfrm>
            <a:off x="2351258" y="2621489"/>
            <a:ext cx="2728483" cy="1711718"/>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F55CE70D-7C28-44F9-8174-43CD39A34F55}"/>
              </a:ext>
            </a:extLst>
          </p:cNvPr>
          <p:cNvSpPr txBox="1"/>
          <p:nvPr/>
        </p:nvSpPr>
        <p:spPr>
          <a:xfrm>
            <a:off x="2292945" y="2924329"/>
            <a:ext cx="2851314" cy="1104318"/>
          </a:xfrm>
          <a:prstGeom prst="rect">
            <a:avLst/>
          </a:prstGeom>
          <a:noFill/>
        </p:spPr>
        <p:txBody>
          <a:bodyPr wrap="none" lIns="179285" tIns="143428" rIns="179285" bIns="143428" rtlCol="0">
            <a:spAutoFit/>
          </a:bodyPr>
          <a:lstStyle/>
          <a:p>
            <a:pPr>
              <a:lnSpc>
                <a:spcPct val="90000"/>
              </a:lnSpc>
              <a:spcAft>
                <a:spcPts val="588"/>
              </a:spcAft>
            </a:pPr>
            <a:r>
              <a:rPr lang="en-GB" sz="1961" dirty="0">
                <a:solidFill>
                  <a:srgbClr val="92D050"/>
                </a:solidFill>
                <a:latin typeface="Consolas" panose="020B0609020204030204" pitchFamily="49" charset="0"/>
              </a:rPr>
              <a:t>$ docker run </a:t>
            </a:r>
            <a:r>
              <a:rPr lang="en-GB" sz="1961" dirty="0" err="1">
                <a:solidFill>
                  <a:srgbClr val="92D050"/>
                </a:solidFill>
                <a:latin typeface="Consolas" panose="020B0609020204030204" pitchFamily="49" charset="0"/>
              </a:rPr>
              <a:t>myapp</a:t>
            </a:r>
            <a:br>
              <a:rPr lang="en-GB" sz="1961" dirty="0">
                <a:solidFill>
                  <a:srgbClr val="92D050"/>
                </a:solidFill>
                <a:latin typeface="Consolas" panose="020B0609020204030204" pitchFamily="49" charset="0"/>
              </a:rPr>
            </a:br>
            <a:br>
              <a:rPr lang="en-GB" sz="1961" dirty="0">
                <a:solidFill>
                  <a:srgbClr val="92D050"/>
                </a:solidFill>
                <a:latin typeface="Consolas" panose="020B0609020204030204" pitchFamily="49" charset="0"/>
              </a:rPr>
            </a:br>
            <a:r>
              <a:rPr lang="en-GB" sz="1961" dirty="0">
                <a:solidFill>
                  <a:srgbClr val="92D050"/>
                </a:solidFill>
                <a:latin typeface="Consolas" panose="020B0609020204030204" pitchFamily="49" charset="0"/>
              </a:rPr>
              <a:t>$ docker </a:t>
            </a:r>
            <a:r>
              <a:rPr lang="en-GB" sz="1961" dirty="0" err="1">
                <a:solidFill>
                  <a:srgbClr val="92D050"/>
                </a:solidFill>
                <a:latin typeface="Consolas" panose="020B0609020204030204" pitchFamily="49" charset="0"/>
              </a:rPr>
              <a:t>ps</a:t>
            </a:r>
            <a:endParaRPr lang="en-GB" sz="1961" dirty="0">
              <a:solidFill>
                <a:srgbClr val="92D050"/>
              </a:solidFill>
              <a:latin typeface="Consolas" panose="020B0609020204030204" pitchFamily="49" charset="0"/>
            </a:endParaRPr>
          </a:p>
        </p:txBody>
      </p:sp>
      <p:sp>
        <p:nvSpPr>
          <p:cNvPr id="2" name="Title 1">
            <a:extLst>
              <a:ext uri="{FF2B5EF4-FFF2-40B4-BE49-F238E27FC236}">
                <a16:creationId xmlns:a16="http://schemas.microsoft.com/office/drawing/2014/main" id="{E4300F63-7A05-48A9-9831-85931C2E8480}"/>
              </a:ext>
            </a:extLst>
          </p:cNvPr>
          <p:cNvSpPr>
            <a:spLocks noGrp="1"/>
          </p:cNvSpPr>
          <p:nvPr>
            <p:ph type="title"/>
          </p:nvPr>
        </p:nvSpPr>
        <p:spPr/>
        <p:txBody>
          <a:bodyPr/>
          <a:lstStyle/>
          <a:p>
            <a:pPr algn="ctr"/>
            <a:r>
              <a:rPr lang="en-GB" dirty="0"/>
              <a:t>The need for </a:t>
            </a:r>
            <a:r>
              <a:rPr lang="en-GB" dirty="0">
                <a:solidFill>
                  <a:srgbClr val="0078D7"/>
                </a:solidFill>
              </a:rPr>
              <a:t>orchestration</a:t>
            </a:r>
            <a:endParaRPr lang="en-GB" dirty="0"/>
          </a:p>
        </p:txBody>
      </p:sp>
    </p:spTree>
    <p:extLst>
      <p:ext uri="{BB962C8B-B14F-4D97-AF65-F5344CB8AC3E}">
        <p14:creationId xmlns:p14="http://schemas.microsoft.com/office/powerpoint/2010/main" val="199779678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B3B9-415B-45DA-BCEA-8775D549C98B}"/>
              </a:ext>
            </a:extLst>
          </p:cNvPr>
          <p:cNvSpPr>
            <a:spLocks noGrp="1"/>
          </p:cNvSpPr>
          <p:nvPr>
            <p:ph type="title"/>
          </p:nvPr>
        </p:nvSpPr>
        <p:spPr>
          <a:xfrm>
            <a:off x="405636" y="2223655"/>
            <a:ext cx="9195564" cy="2455386"/>
          </a:xfrm>
        </p:spPr>
        <p:txBody>
          <a:bodyPr/>
          <a:lstStyle/>
          <a:p>
            <a:r>
              <a:rPr lang="en-GB" sz="7200" dirty="0">
                <a:solidFill>
                  <a:srgbClr val="4DB0FF"/>
                </a:solidFill>
              </a:rPr>
              <a:t>DevOps</a:t>
            </a:r>
          </a:p>
        </p:txBody>
      </p:sp>
      <p:pic>
        <p:nvPicPr>
          <p:cNvPr id="8" name="Graphic 7">
            <a:extLst>
              <a:ext uri="{FF2B5EF4-FFF2-40B4-BE49-F238E27FC236}">
                <a16:creationId xmlns:a16="http://schemas.microsoft.com/office/drawing/2014/main" id="{F9724B3E-38D5-4490-8F82-325FAE5B62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00654" y="2698711"/>
            <a:ext cx="4549486" cy="4549486"/>
          </a:xfrm>
          <a:prstGeom prst="rect">
            <a:avLst/>
          </a:prstGeom>
        </p:spPr>
      </p:pic>
    </p:spTree>
    <p:extLst>
      <p:ext uri="{BB962C8B-B14F-4D97-AF65-F5344CB8AC3E}">
        <p14:creationId xmlns:p14="http://schemas.microsoft.com/office/powerpoint/2010/main" val="23930682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818DBE-5EEE-415C-8E47-A23A48B74F35}"/>
              </a:ext>
            </a:extLst>
          </p:cNvPr>
          <p:cNvSpPr>
            <a:spLocks noGrp="1"/>
          </p:cNvSpPr>
          <p:nvPr>
            <p:ph type="title"/>
          </p:nvPr>
        </p:nvSpPr>
        <p:spPr>
          <a:xfrm>
            <a:off x="3406141" y="420623"/>
            <a:ext cx="5996940" cy="712379"/>
          </a:xfrm>
        </p:spPr>
        <p:txBody>
          <a:bodyPr/>
          <a:lstStyle/>
          <a:p>
            <a:pPr algn="ctr"/>
            <a:r>
              <a:rPr lang="en-GB" dirty="0"/>
              <a:t>Modern Infrastructure</a:t>
            </a:r>
          </a:p>
        </p:txBody>
      </p:sp>
      <p:sp>
        <p:nvSpPr>
          <p:cNvPr id="7" name="TextBox 6">
            <a:extLst>
              <a:ext uri="{FF2B5EF4-FFF2-40B4-BE49-F238E27FC236}">
                <a16:creationId xmlns:a16="http://schemas.microsoft.com/office/drawing/2014/main" id="{8E668418-704A-421F-9908-83E66FDCC61C}"/>
              </a:ext>
            </a:extLst>
          </p:cNvPr>
          <p:cNvSpPr txBox="1"/>
          <p:nvPr/>
        </p:nvSpPr>
        <p:spPr>
          <a:xfrm rot="16200000">
            <a:off x="-1001910" y="3254575"/>
            <a:ext cx="3776996" cy="615553"/>
          </a:xfrm>
          <a:prstGeom prst="rect">
            <a:avLst/>
          </a:prstGeom>
        </p:spPr>
        <p:txBody>
          <a:bodyPr wrap="none" lIns="0" tIns="0" rIns="0" bIns="0" rtlCol="0" anchor="t" anchorCtr="0">
            <a:spAutoFit/>
          </a:bodyPr>
          <a:lstStyle/>
          <a:p>
            <a:r>
              <a:rPr lang="en-GB" sz="4000" dirty="0">
                <a:solidFill>
                  <a:srgbClr val="0078D7"/>
                </a:solidFill>
              </a:rPr>
              <a:t>Virtual Machines</a:t>
            </a:r>
          </a:p>
        </p:txBody>
      </p:sp>
      <p:sp>
        <p:nvSpPr>
          <p:cNvPr id="8" name="TextBox 7">
            <a:extLst>
              <a:ext uri="{FF2B5EF4-FFF2-40B4-BE49-F238E27FC236}">
                <a16:creationId xmlns:a16="http://schemas.microsoft.com/office/drawing/2014/main" id="{B3BA1708-A904-4EA3-B846-D6A8488272D6}"/>
              </a:ext>
            </a:extLst>
          </p:cNvPr>
          <p:cNvSpPr txBox="1"/>
          <p:nvPr/>
        </p:nvSpPr>
        <p:spPr>
          <a:xfrm rot="5400000">
            <a:off x="10024001" y="3254575"/>
            <a:ext cx="2425664" cy="615553"/>
          </a:xfrm>
          <a:prstGeom prst="rect">
            <a:avLst/>
          </a:prstGeom>
        </p:spPr>
        <p:txBody>
          <a:bodyPr wrap="none" lIns="0" tIns="0" rIns="0" bIns="0" rtlCol="0" anchor="t" anchorCtr="0">
            <a:spAutoFit/>
          </a:bodyPr>
          <a:lstStyle/>
          <a:p>
            <a:r>
              <a:rPr lang="en-GB" sz="4000" dirty="0">
                <a:solidFill>
                  <a:srgbClr val="0078D7"/>
                </a:solidFill>
              </a:rPr>
              <a:t>Containers</a:t>
            </a:r>
          </a:p>
        </p:txBody>
      </p:sp>
      <p:graphicFrame>
        <p:nvGraphicFramePr>
          <p:cNvPr id="2" name="Table 1">
            <a:extLst>
              <a:ext uri="{FF2B5EF4-FFF2-40B4-BE49-F238E27FC236}">
                <a16:creationId xmlns:a16="http://schemas.microsoft.com/office/drawing/2014/main" id="{EA08B1ED-07B2-41F1-A7F6-A284A7A96732}"/>
              </a:ext>
            </a:extLst>
          </p:cNvPr>
          <p:cNvGraphicFramePr>
            <a:graphicFrameLocks noGrp="1"/>
          </p:cNvGraphicFramePr>
          <p:nvPr/>
        </p:nvGraphicFramePr>
        <p:xfrm>
          <a:off x="1833880" y="223358"/>
          <a:ext cx="8658860" cy="6437169"/>
        </p:xfrm>
        <a:graphic>
          <a:graphicData uri="http://schemas.openxmlformats.org/drawingml/2006/table">
            <a:tbl>
              <a:tblPr firstRow="1" bandRow="1">
                <a:tableStyleId>{5C22544A-7EE6-4342-B048-85BDC9FD1C3A}</a:tableStyleId>
              </a:tblPr>
              <a:tblGrid>
                <a:gridCol w="4329430">
                  <a:extLst>
                    <a:ext uri="{9D8B030D-6E8A-4147-A177-3AD203B41FA5}">
                      <a16:colId xmlns:a16="http://schemas.microsoft.com/office/drawing/2014/main" val="1213843993"/>
                    </a:ext>
                  </a:extLst>
                </a:gridCol>
                <a:gridCol w="4329430">
                  <a:extLst>
                    <a:ext uri="{9D8B030D-6E8A-4147-A177-3AD203B41FA5}">
                      <a16:colId xmlns:a16="http://schemas.microsoft.com/office/drawing/2014/main" val="2337448452"/>
                    </a:ext>
                  </a:extLst>
                </a:gridCol>
              </a:tblGrid>
              <a:tr h="956055">
                <a:tc>
                  <a:txBody>
                    <a:bodyPr/>
                    <a:lstStyle/>
                    <a:p>
                      <a:r>
                        <a:rPr lang="en-GB" dirty="0">
                          <a:solidFill>
                            <a:schemeClr val="bg2"/>
                          </a:solidFill>
                        </a:rPr>
                        <a:t>Pets</a:t>
                      </a:r>
                    </a:p>
                    <a:p>
                      <a:r>
                        <a:rPr lang="en-GB" b="0" dirty="0">
                          <a:solidFill>
                            <a:schemeClr val="bg2"/>
                          </a:solidFill>
                        </a:rPr>
                        <a:t>Legacy Infrastructure</a:t>
                      </a:r>
                    </a:p>
                  </a:txBody>
                  <a:tcPr anchor="ctr"/>
                </a:tc>
                <a:tc>
                  <a:txBody>
                    <a:bodyPr/>
                    <a:lstStyle/>
                    <a:p>
                      <a:r>
                        <a:rPr lang="en-GB" dirty="0">
                          <a:solidFill>
                            <a:schemeClr val="bg2"/>
                          </a:solidFill>
                        </a:rPr>
                        <a:t>Cattle</a:t>
                      </a:r>
                    </a:p>
                    <a:p>
                      <a:r>
                        <a:rPr lang="en-GB" b="0" dirty="0">
                          <a:solidFill>
                            <a:schemeClr val="bg2"/>
                          </a:solidFill>
                        </a:rPr>
                        <a:t>Modern Infrastructure</a:t>
                      </a:r>
                    </a:p>
                  </a:txBody>
                  <a:tcPr anchor="ctr"/>
                </a:tc>
                <a:extLst>
                  <a:ext uri="{0D108BD9-81ED-4DB2-BD59-A6C34878D82A}">
                    <a16:rowId xmlns:a16="http://schemas.microsoft.com/office/drawing/2014/main" val="2289275213"/>
                  </a:ext>
                </a:extLst>
              </a:tr>
              <a:tr h="1307330">
                <a:tc>
                  <a:txBody>
                    <a:bodyPr/>
                    <a:lstStyle/>
                    <a:p>
                      <a:pPr marL="285750" indent="-285750">
                        <a:lnSpc>
                          <a:spcPct val="100000"/>
                        </a:lnSpc>
                        <a:buFont typeface="Arial" panose="020B0604020202020204" pitchFamily="34" charset="0"/>
                        <a:buChar char="•"/>
                      </a:pPr>
                      <a:r>
                        <a:rPr lang="en-GB" sz="1400" dirty="0">
                          <a:solidFill>
                            <a:schemeClr val="bg1">
                              <a:lumMod val="25000"/>
                            </a:schemeClr>
                          </a:solidFill>
                        </a:rPr>
                        <a:t>Pets are given names like cutecat.petshop.com</a:t>
                      </a:r>
                    </a:p>
                    <a:p>
                      <a:pPr marL="285750" indent="-285750">
                        <a:lnSpc>
                          <a:spcPct val="100000"/>
                        </a:lnSpc>
                        <a:buFont typeface="Arial" panose="020B0604020202020204" pitchFamily="34" charset="0"/>
                        <a:buChar char="•"/>
                      </a:pPr>
                      <a:r>
                        <a:rPr lang="en-GB" sz="1400" dirty="0">
                          <a:solidFill>
                            <a:schemeClr val="bg1">
                              <a:lumMod val="25000"/>
                            </a:schemeClr>
                          </a:solidFill>
                        </a:rPr>
                        <a:t>They are unique, lovingly raised &amp; cared for </a:t>
                      </a:r>
                    </a:p>
                    <a:p>
                      <a:pPr marL="285750" indent="-285750">
                        <a:lnSpc>
                          <a:spcPct val="100000"/>
                        </a:lnSpc>
                        <a:buFont typeface="Arial" panose="020B0604020202020204" pitchFamily="34" charset="0"/>
                        <a:buChar char="•"/>
                      </a:pPr>
                      <a:r>
                        <a:rPr lang="en-GB" sz="1400" dirty="0">
                          <a:solidFill>
                            <a:schemeClr val="bg1">
                              <a:lumMod val="25000"/>
                            </a:schemeClr>
                          </a:solidFill>
                        </a:rPr>
                        <a:t>When they get ill, you nurse them back to health</a:t>
                      </a:r>
                    </a:p>
                  </a:txBody>
                  <a:tcPr anchor="ctr"/>
                </a:tc>
                <a:tc>
                  <a:txBody>
                    <a:bodyPr/>
                    <a:lstStyle/>
                    <a:p>
                      <a:pPr marL="285750" indent="-285750">
                        <a:lnSpc>
                          <a:spcPct val="100000"/>
                        </a:lnSpc>
                        <a:buFont typeface="Arial" panose="020B0604020202020204" pitchFamily="34" charset="0"/>
                        <a:buChar char="•"/>
                      </a:pPr>
                      <a:r>
                        <a:rPr lang="en-GB" sz="1400" dirty="0">
                          <a:solidFill>
                            <a:schemeClr val="bg1">
                              <a:lumMod val="25000"/>
                            </a:schemeClr>
                          </a:solidFill>
                        </a:rPr>
                        <a:t>Cattle are given numbers like 10200713.cattlerancher.com </a:t>
                      </a:r>
                    </a:p>
                    <a:p>
                      <a:pPr marL="285750" indent="-285750">
                        <a:lnSpc>
                          <a:spcPct val="100000"/>
                        </a:lnSpc>
                        <a:buFont typeface="Arial" panose="020B0604020202020204" pitchFamily="34" charset="0"/>
                        <a:buChar char="•"/>
                      </a:pPr>
                      <a:r>
                        <a:rPr lang="en-GB" sz="1400" dirty="0">
                          <a:solidFill>
                            <a:schemeClr val="bg1">
                              <a:lumMod val="25000"/>
                            </a:schemeClr>
                          </a:solidFill>
                        </a:rPr>
                        <a:t>They are almost identical to other cattle</a:t>
                      </a:r>
                    </a:p>
                    <a:p>
                      <a:pPr marL="285750" indent="-285750">
                        <a:lnSpc>
                          <a:spcPct val="100000"/>
                        </a:lnSpc>
                        <a:buFont typeface="Arial" panose="020B0604020202020204" pitchFamily="34" charset="0"/>
                        <a:buChar char="•"/>
                      </a:pPr>
                      <a:r>
                        <a:rPr lang="en-GB" sz="1400" dirty="0">
                          <a:solidFill>
                            <a:schemeClr val="bg1">
                              <a:lumMod val="25000"/>
                            </a:schemeClr>
                          </a:solidFill>
                        </a:rPr>
                        <a:t>When they get ill, you replace them and get another</a:t>
                      </a:r>
                    </a:p>
                  </a:txBody>
                  <a:tcPr anchor="ctr"/>
                </a:tc>
                <a:extLst>
                  <a:ext uri="{0D108BD9-81ED-4DB2-BD59-A6C34878D82A}">
                    <a16:rowId xmlns:a16="http://schemas.microsoft.com/office/drawing/2014/main" val="3022784418"/>
                  </a:ext>
                </a:extLst>
              </a:tr>
              <a:tr h="676841">
                <a:tc>
                  <a:txBody>
                    <a:bodyPr/>
                    <a:lstStyle/>
                    <a:p>
                      <a:pPr>
                        <a:lnSpc>
                          <a:spcPct val="100000"/>
                        </a:lnSpc>
                      </a:pPr>
                      <a:r>
                        <a:rPr lang="en-GB" sz="1400" dirty="0">
                          <a:solidFill>
                            <a:schemeClr val="bg1">
                              <a:lumMod val="25000"/>
                            </a:schemeClr>
                          </a:solidFill>
                        </a:rPr>
                        <a:t>Infrastructure is a </a:t>
                      </a:r>
                      <a:r>
                        <a:rPr lang="en-GB" sz="1400" b="1" dirty="0">
                          <a:solidFill>
                            <a:schemeClr val="bg1">
                              <a:lumMod val="25000"/>
                            </a:schemeClr>
                          </a:solidFill>
                        </a:rPr>
                        <a:t>permanent</a:t>
                      </a:r>
                      <a:r>
                        <a:rPr lang="en-GB" sz="1400" dirty="0">
                          <a:solidFill>
                            <a:schemeClr val="bg1">
                              <a:lumMod val="25000"/>
                            </a:schemeClr>
                          </a:solidFill>
                        </a:rPr>
                        <a:t> fixture in the data centre</a:t>
                      </a:r>
                    </a:p>
                  </a:txBody>
                  <a:tcPr anchor="ctr"/>
                </a:tc>
                <a:tc>
                  <a:txBody>
                    <a:bodyPr/>
                    <a:lstStyle/>
                    <a:p>
                      <a:pPr>
                        <a:lnSpc>
                          <a:spcPct val="100000"/>
                        </a:lnSpc>
                      </a:pPr>
                      <a:r>
                        <a:rPr lang="en-GB" sz="1400" dirty="0">
                          <a:solidFill>
                            <a:schemeClr val="bg1">
                              <a:lumMod val="25000"/>
                            </a:schemeClr>
                          </a:solidFill>
                        </a:rPr>
                        <a:t>Infrastructure is stateless, </a:t>
                      </a:r>
                      <a:r>
                        <a:rPr lang="en-GB" sz="1400" b="1" dirty="0">
                          <a:solidFill>
                            <a:schemeClr val="bg1">
                              <a:lumMod val="25000"/>
                            </a:schemeClr>
                          </a:solidFill>
                        </a:rPr>
                        <a:t>ephemeral</a:t>
                      </a:r>
                      <a:r>
                        <a:rPr lang="en-GB" sz="1400" dirty="0">
                          <a:solidFill>
                            <a:schemeClr val="bg1">
                              <a:lumMod val="25000"/>
                            </a:schemeClr>
                          </a:solidFill>
                        </a:rPr>
                        <a:t>, and </a:t>
                      </a:r>
                      <a:r>
                        <a:rPr lang="en-GB" sz="1400" b="1" dirty="0">
                          <a:solidFill>
                            <a:schemeClr val="bg1">
                              <a:lumMod val="25000"/>
                            </a:schemeClr>
                          </a:solidFill>
                        </a:rPr>
                        <a:t>transient</a:t>
                      </a:r>
                    </a:p>
                  </a:txBody>
                  <a:tcPr anchor="ctr"/>
                </a:tc>
                <a:extLst>
                  <a:ext uri="{0D108BD9-81ED-4DB2-BD59-A6C34878D82A}">
                    <a16:rowId xmlns:a16="http://schemas.microsoft.com/office/drawing/2014/main" val="524951267"/>
                  </a:ext>
                </a:extLst>
              </a:tr>
              <a:tr h="768654">
                <a:tc>
                  <a:txBody>
                    <a:bodyPr/>
                    <a:lstStyle/>
                    <a:p>
                      <a:pPr marL="114300" marR="320040">
                        <a:lnSpc>
                          <a:spcPct val="100000"/>
                        </a:lnSpc>
                        <a:spcBef>
                          <a:spcPts val="900"/>
                        </a:spcBef>
                        <a:spcAft>
                          <a:spcPts val="0"/>
                        </a:spcAft>
                      </a:pPr>
                      <a:r>
                        <a:rPr lang="en-US" sz="1400" kern="1200" dirty="0">
                          <a:solidFill>
                            <a:schemeClr val="bg1">
                              <a:lumMod val="25000"/>
                            </a:schemeClr>
                          </a:solidFill>
                          <a:latin typeface="+mn-lt"/>
                          <a:ea typeface="+mn-ea"/>
                          <a:cs typeface="+mn-cs"/>
                        </a:rPr>
                        <a:t>Infrastructure takes days to create, are </a:t>
                      </a:r>
                      <a:r>
                        <a:rPr lang="en-US" sz="1400" b="1" kern="1200" dirty="0">
                          <a:solidFill>
                            <a:schemeClr val="bg1">
                              <a:lumMod val="25000"/>
                            </a:schemeClr>
                          </a:solidFill>
                          <a:latin typeface="+mn-lt"/>
                          <a:ea typeface="+mn-ea"/>
                          <a:cs typeface="+mn-cs"/>
                        </a:rPr>
                        <a:t>serviced weekly, maintained </a:t>
                      </a:r>
                      <a:r>
                        <a:rPr lang="en-US" sz="1400" kern="1200" dirty="0">
                          <a:solidFill>
                            <a:schemeClr val="bg1">
                              <a:lumMod val="25000"/>
                            </a:schemeClr>
                          </a:solidFill>
                          <a:latin typeface="+mn-lt"/>
                          <a:ea typeface="+mn-ea"/>
                          <a:cs typeface="+mn-cs"/>
                        </a:rPr>
                        <a:t>for years, and requires migration project to move</a:t>
                      </a:r>
                      <a:endParaRPr lang="en-GB" sz="1400" kern="1200" dirty="0">
                        <a:solidFill>
                          <a:schemeClr val="bg1">
                            <a:lumMod val="25000"/>
                          </a:schemeClr>
                        </a:solidFill>
                        <a:latin typeface="+mn-lt"/>
                        <a:ea typeface="+mn-ea"/>
                        <a:cs typeface="+mn-cs"/>
                      </a:endParaRPr>
                    </a:p>
                  </a:txBody>
                  <a:tcPr marL="0" marR="0" marT="0" marB="0" anchor="ctr"/>
                </a:tc>
                <a:tc>
                  <a:txBody>
                    <a:bodyPr/>
                    <a:lstStyle/>
                    <a:p>
                      <a:pPr marL="114300" marR="114300">
                        <a:lnSpc>
                          <a:spcPct val="100000"/>
                        </a:lnSpc>
                        <a:spcBef>
                          <a:spcPts val="900"/>
                        </a:spcBef>
                        <a:spcAft>
                          <a:spcPts val="0"/>
                        </a:spcAft>
                      </a:pPr>
                      <a:r>
                        <a:rPr lang="en-US" sz="1400" kern="1200" dirty="0">
                          <a:solidFill>
                            <a:schemeClr val="bg1">
                              <a:lumMod val="25000"/>
                            </a:schemeClr>
                          </a:solidFill>
                          <a:latin typeface="+mn-lt"/>
                          <a:ea typeface="+mn-ea"/>
                          <a:cs typeface="+mn-cs"/>
                        </a:rPr>
                        <a:t>Infrastructure is instantiated, modified, destroyed and recreated in minutes </a:t>
                      </a:r>
                      <a:r>
                        <a:rPr lang="en-US" sz="1400" b="1" kern="1200" dirty="0">
                          <a:solidFill>
                            <a:schemeClr val="bg1">
                              <a:lumMod val="25000"/>
                            </a:schemeClr>
                          </a:solidFill>
                          <a:latin typeface="+mn-lt"/>
                          <a:ea typeface="+mn-ea"/>
                          <a:cs typeface="+mn-cs"/>
                        </a:rPr>
                        <a:t>from scratch </a:t>
                      </a:r>
                      <a:r>
                        <a:rPr lang="en-US" sz="1400" kern="1200" dirty="0">
                          <a:solidFill>
                            <a:schemeClr val="bg1">
                              <a:lumMod val="25000"/>
                            </a:schemeClr>
                          </a:solidFill>
                          <a:latin typeface="+mn-lt"/>
                          <a:ea typeface="+mn-ea"/>
                          <a:cs typeface="+mn-cs"/>
                        </a:rPr>
                        <a:t>using </a:t>
                      </a:r>
                      <a:r>
                        <a:rPr lang="en-US" sz="1400" b="1" kern="1200" dirty="0">
                          <a:solidFill>
                            <a:schemeClr val="bg1">
                              <a:lumMod val="25000"/>
                            </a:schemeClr>
                          </a:solidFill>
                          <a:latin typeface="+mn-lt"/>
                          <a:ea typeface="+mn-ea"/>
                          <a:cs typeface="+mn-cs"/>
                        </a:rPr>
                        <a:t>automated</a:t>
                      </a:r>
                      <a:r>
                        <a:rPr lang="en-US" sz="1400" kern="1200" dirty="0">
                          <a:solidFill>
                            <a:schemeClr val="bg1">
                              <a:lumMod val="25000"/>
                            </a:schemeClr>
                          </a:solidFill>
                          <a:latin typeface="+mn-lt"/>
                          <a:ea typeface="+mn-ea"/>
                          <a:cs typeface="+mn-cs"/>
                        </a:rPr>
                        <a:t> scripts</a:t>
                      </a:r>
                      <a:endParaRPr lang="en-GB" sz="1400" kern="1200" dirty="0">
                        <a:solidFill>
                          <a:schemeClr val="bg1">
                            <a:lumMod val="25000"/>
                          </a:schemeClr>
                        </a:solidFill>
                        <a:latin typeface="+mn-lt"/>
                        <a:ea typeface="+mn-ea"/>
                        <a:cs typeface="+mn-cs"/>
                      </a:endParaRPr>
                    </a:p>
                  </a:txBody>
                  <a:tcPr marL="0" marR="0" marT="0" marB="0" anchor="ctr"/>
                </a:tc>
                <a:extLst>
                  <a:ext uri="{0D108BD9-81ED-4DB2-BD59-A6C34878D82A}">
                    <a16:rowId xmlns:a16="http://schemas.microsoft.com/office/drawing/2014/main" val="1303063849"/>
                  </a:ext>
                </a:extLst>
              </a:tr>
              <a:tr h="853122">
                <a:tc>
                  <a:txBody>
                    <a:bodyPr/>
                    <a:lstStyle/>
                    <a:p>
                      <a:pPr marL="91440" marR="617220">
                        <a:lnSpc>
                          <a:spcPct val="100000"/>
                        </a:lnSpc>
                        <a:spcBef>
                          <a:spcPts val="900"/>
                        </a:spcBef>
                        <a:spcAft>
                          <a:spcPts val="0"/>
                        </a:spcAft>
                      </a:pPr>
                      <a:r>
                        <a:rPr lang="en-US" sz="1400" b="1" kern="1200" dirty="0">
                          <a:solidFill>
                            <a:schemeClr val="bg1">
                              <a:lumMod val="25000"/>
                            </a:schemeClr>
                          </a:solidFill>
                          <a:latin typeface="+mn-lt"/>
                          <a:ea typeface="+mn-ea"/>
                          <a:cs typeface="+mn-cs"/>
                        </a:rPr>
                        <a:t>Infrastructure is modified </a:t>
                      </a:r>
                      <a:r>
                        <a:rPr lang="en-US" sz="1400" kern="1200" dirty="0">
                          <a:solidFill>
                            <a:schemeClr val="bg1">
                              <a:lumMod val="25000"/>
                            </a:schemeClr>
                          </a:solidFill>
                          <a:latin typeface="+mn-lt"/>
                          <a:ea typeface="+mn-ea"/>
                          <a:cs typeface="+mn-cs"/>
                        </a:rPr>
                        <a:t>&amp; </a:t>
                      </a:r>
                      <a:r>
                        <a:rPr lang="en-US" sz="1400" b="0" kern="1200" dirty="0">
                          <a:solidFill>
                            <a:schemeClr val="bg1">
                              <a:lumMod val="25000"/>
                            </a:schemeClr>
                          </a:solidFill>
                          <a:latin typeface="+mn-lt"/>
                          <a:ea typeface="+mn-ea"/>
                          <a:cs typeface="+mn-cs"/>
                        </a:rPr>
                        <a:t>patched in place </a:t>
                      </a:r>
                      <a:r>
                        <a:rPr lang="en-US" sz="1400" kern="1200" dirty="0">
                          <a:solidFill>
                            <a:schemeClr val="bg1">
                              <a:lumMod val="25000"/>
                            </a:schemeClr>
                          </a:solidFill>
                          <a:latin typeface="+mn-lt"/>
                          <a:ea typeface="+mn-ea"/>
                          <a:cs typeface="+mn-cs"/>
                        </a:rPr>
                        <a:t>and generally requires </a:t>
                      </a:r>
                      <a:r>
                        <a:rPr lang="en-US" sz="1400" b="1" kern="1200" dirty="0">
                          <a:solidFill>
                            <a:schemeClr val="bg1">
                              <a:lumMod val="25000"/>
                            </a:schemeClr>
                          </a:solidFill>
                          <a:latin typeface="+mn-lt"/>
                          <a:ea typeface="+mn-ea"/>
                          <a:cs typeface="+mn-cs"/>
                        </a:rPr>
                        <a:t>specialist config management tools</a:t>
                      </a:r>
                      <a:endParaRPr lang="en-GB" sz="1400" b="1" kern="1200" dirty="0">
                        <a:solidFill>
                          <a:schemeClr val="bg1">
                            <a:lumMod val="25000"/>
                          </a:schemeClr>
                        </a:solidFill>
                        <a:latin typeface="+mn-lt"/>
                        <a:ea typeface="+mn-ea"/>
                        <a:cs typeface="+mn-cs"/>
                      </a:endParaRPr>
                    </a:p>
                  </a:txBody>
                  <a:tcPr marL="0" marR="0" marT="0" marB="0" anchor="ctr"/>
                </a:tc>
                <a:tc>
                  <a:txBody>
                    <a:bodyPr/>
                    <a:lstStyle/>
                    <a:p>
                      <a:pPr marL="114300" marR="411480">
                        <a:lnSpc>
                          <a:spcPct val="100000"/>
                        </a:lnSpc>
                        <a:spcBef>
                          <a:spcPts val="900"/>
                        </a:spcBef>
                        <a:spcAft>
                          <a:spcPts val="0"/>
                        </a:spcAft>
                      </a:pPr>
                      <a:r>
                        <a:rPr lang="en-US" sz="1400" kern="1200" dirty="0">
                          <a:solidFill>
                            <a:schemeClr val="bg1">
                              <a:lumMod val="25000"/>
                            </a:schemeClr>
                          </a:solidFill>
                          <a:latin typeface="+mn-lt"/>
                          <a:ea typeface="+mn-ea"/>
                          <a:cs typeface="+mn-cs"/>
                        </a:rPr>
                        <a:t>Infrastructure is </a:t>
                      </a:r>
                      <a:r>
                        <a:rPr lang="en-US" sz="1400" b="1" kern="1200" dirty="0">
                          <a:solidFill>
                            <a:schemeClr val="bg1">
                              <a:lumMod val="25000"/>
                            </a:schemeClr>
                          </a:solidFill>
                          <a:latin typeface="+mn-lt"/>
                          <a:ea typeface="+mn-ea"/>
                          <a:cs typeface="+mn-cs"/>
                        </a:rPr>
                        <a:t>IMMUTABLE</a:t>
                      </a:r>
                      <a:br>
                        <a:rPr lang="en-US" sz="1400" kern="1200" dirty="0">
                          <a:solidFill>
                            <a:schemeClr val="bg1">
                              <a:lumMod val="25000"/>
                            </a:schemeClr>
                          </a:solidFill>
                          <a:latin typeface="+mn-lt"/>
                          <a:ea typeface="+mn-ea"/>
                          <a:cs typeface="+mn-cs"/>
                        </a:rPr>
                      </a:br>
                      <a:r>
                        <a:rPr lang="en-US" sz="1400" kern="1200" dirty="0">
                          <a:solidFill>
                            <a:schemeClr val="bg1">
                              <a:lumMod val="25000"/>
                            </a:schemeClr>
                          </a:solidFill>
                          <a:latin typeface="+mn-lt"/>
                          <a:ea typeface="+mn-ea"/>
                          <a:cs typeface="+mn-cs"/>
                        </a:rPr>
                        <a:t>Modify via </a:t>
                      </a:r>
                      <a:r>
                        <a:rPr lang="en-US" sz="1400" b="1" kern="1200" dirty="0">
                          <a:solidFill>
                            <a:schemeClr val="bg1">
                              <a:lumMod val="25000"/>
                            </a:schemeClr>
                          </a:solidFill>
                          <a:latin typeface="+mn-lt"/>
                          <a:ea typeface="+mn-ea"/>
                          <a:cs typeface="+mn-cs"/>
                        </a:rPr>
                        <a:t>source control </a:t>
                      </a:r>
                      <a:r>
                        <a:rPr lang="en-US" sz="1400" kern="1200" dirty="0">
                          <a:solidFill>
                            <a:schemeClr val="bg1">
                              <a:lumMod val="25000"/>
                            </a:schemeClr>
                          </a:solidFill>
                          <a:latin typeface="+mn-lt"/>
                          <a:ea typeface="+mn-ea"/>
                          <a:cs typeface="+mn-cs"/>
                        </a:rPr>
                        <a:t>&amp; </a:t>
                      </a:r>
                      <a:r>
                        <a:rPr lang="en-US" sz="1400" b="1" kern="1200" dirty="0">
                          <a:solidFill>
                            <a:schemeClr val="bg1">
                              <a:lumMod val="25000"/>
                            </a:schemeClr>
                          </a:solidFill>
                          <a:latin typeface="+mn-lt"/>
                          <a:ea typeface="+mn-ea"/>
                          <a:cs typeface="+mn-cs"/>
                        </a:rPr>
                        <a:t>automation pipelines </a:t>
                      </a:r>
                      <a:r>
                        <a:rPr lang="en-US" sz="1400" b="0" kern="1200" dirty="0">
                          <a:solidFill>
                            <a:schemeClr val="bg1">
                              <a:lumMod val="25000"/>
                            </a:schemeClr>
                          </a:solidFill>
                          <a:latin typeface="+mn-lt"/>
                          <a:ea typeface="+mn-ea"/>
                          <a:cs typeface="+mn-cs"/>
                        </a:rPr>
                        <a:t>to</a:t>
                      </a:r>
                      <a:r>
                        <a:rPr lang="en-US" sz="1400" b="1" kern="1200" dirty="0">
                          <a:solidFill>
                            <a:schemeClr val="bg1">
                              <a:lumMod val="25000"/>
                            </a:schemeClr>
                          </a:solidFill>
                          <a:latin typeface="+mn-lt"/>
                          <a:ea typeface="+mn-ea"/>
                          <a:cs typeface="+mn-cs"/>
                        </a:rPr>
                        <a:t> </a:t>
                      </a:r>
                      <a:r>
                        <a:rPr lang="en-US" sz="1400" kern="1200" dirty="0">
                          <a:solidFill>
                            <a:schemeClr val="bg1">
                              <a:lumMod val="25000"/>
                            </a:schemeClr>
                          </a:solidFill>
                          <a:latin typeface="+mn-lt"/>
                          <a:ea typeface="+mn-ea"/>
                          <a:cs typeface="+mn-cs"/>
                        </a:rPr>
                        <a:t>rebuild and redeploy</a:t>
                      </a:r>
                      <a:endParaRPr lang="en-GB" sz="1400" kern="1200" dirty="0">
                        <a:solidFill>
                          <a:schemeClr val="bg1">
                            <a:lumMod val="25000"/>
                          </a:schemeClr>
                        </a:solidFill>
                        <a:latin typeface="+mn-lt"/>
                        <a:ea typeface="+mn-ea"/>
                        <a:cs typeface="+mn-cs"/>
                      </a:endParaRPr>
                    </a:p>
                  </a:txBody>
                  <a:tcPr marL="0" marR="0" marT="0" marB="0" anchor="ctr"/>
                </a:tc>
                <a:extLst>
                  <a:ext uri="{0D108BD9-81ED-4DB2-BD59-A6C34878D82A}">
                    <a16:rowId xmlns:a16="http://schemas.microsoft.com/office/drawing/2014/main" val="2288597396"/>
                  </a:ext>
                </a:extLst>
              </a:tr>
              <a:tr h="843697">
                <a:tc>
                  <a:txBody>
                    <a:bodyPr/>
                    <a:lstStyle/>
                    <a:p>
                      <a:pPr marL="114300" marR="160020">
                        <a:lnSpc>
                          <a:spcPct val="100000"/>
                        </a:lnSpc>
                        <a:spcBef>
                          <a:spcPts val="900"/>
                        </a:spcBef>
                        <a:spcAft>
                          <a:spcPts val="0"/>
                        </a:spcAft>
                      </a:pPr>
                      <a:r>
                        <a:rPr lang="en-US" sz="1400" kern="1200" dirty="0">
                          <a:solidFill>
                            <a:schemeClr val="bg1">
                              <a:lumMod val="25000"/>
                            </a:schemeClr>
                          </a:solidFill>
                          <a:latin typeface="+mn-lt"/>
                          <a:ea typeface="+mn-ea"/>
                          <a:cs typeface="+mn-cs"/>
                        </a:rPr>
                        <a:t>Infrastructure requires </a:t>
                      </a:r>
                      <a:r>
                        <a:rPr lang="en-US" sz="1400" b="1" kern="1200" dirty="0">
                          <a:solidFill>
                            <a:schemeClr val="bg1">
                              <a:lumMod val="25000"/>
                            </a:schemeClr>
                          </a:solidFill>
                          <a:latin typeface="+mn-lt"/>
                          <a:ea typeface="+mn-ea"/>
                          <a:cs typeface="+mn-cs"/>
                        </a:rPr>
                        <a:t>several different teams </a:t>
                      </a:r>
                      <a:r>
                        <a:rPr lang="en-US" sz="1400" kern="1200" dirty="0">
                          <a:solidFill>
                            <a:schemeClr val="bg1">
                              <a:lumMod val="25000"/>
                            </a:schemeClr>
                          </a:solidFill>
                          <a:latin typeface="+mn-lt"/>
                          <a:ea typeface="+mn-ea"/>
                          <a:cs typeface="+mn-cs"/>
                        </a:rPr>
                        <a:t>to coordinate and provision the full environment</a:t>
                      </a:r>
                      <a:endParaRPr lang="en-GB" sz="1400" kern="1200" dirty="0">
                        <a:solidFill>
                          <a:schemeClr val="bg1">
                            <a:lumMod val="25000"/>
                          </a:schemeClr>
                        </a:solidFill>
                        <a:latin typeface="+mn-lt"/>
                        <a:ea typeface="+mn-ea"/>
                        <a:cs typeface="+mn-cs"/>
                      </a:endParaRPr>
                    </a:p>
                  </a:txBody>
                  <a:tcPr marL="0" marR="0" marT="0" marB="0" anchor="ctr"/>
                </a:tc>
                <a:tc>
                  <a:txBody>
                    <a:bodyPr/>
                    <a:lstStyle/>
                    <a:p>
                      <a:pPr marL="114300" marR="388620">
                        <a:lnSpc>
                          <a:spcPct val="100000"/>
                        </a:lnSpc>
                        <a:spcAft>
                          <a:spcPts val="0"/>
                        </a:spcAft>
                      </a:pPr>
                      <a:r>
                        <a:rPr lang="en-US" sz="1400" kern="1200" dirty="0">
                          <a:solidFill>
                            <a:schemeClr val="bg1">
                              <a:lumMod val="25000"/>
                            </a:schemeClr>
                          </a:solidFill>
                          <a:latin typeface="+mn-lt"/>
                          <a:ea typeface="+mn-ea"/>
                          <a:cs typeface="+mn-cs"/>
                        </a:rPr>
                        <a:t>Infrastructure is </a:t>
                      </a:r>
                      <a:r>
                        <a:rPr lang="en-US" sz="1400" b="1" kern="1200" dirty="0">
                          <a:solidFill>
                            <a:schemeClr val="bg1">
                              <a:lumMod val="25000"/>
                            </a:schemeClr>
                          </a:solidFill>
                          <a:latin typeface="+mn-lt"/>
                          <a:ea typeface="+mn-ea"/>
                          <a:cs typeface="+mn-cs"/>
                        </a:rPr>
                        <a:t>self-service</a:t>
                      </a:r>
                      <a:r>
                        <a:rPr lang="en-US" sz="1400" kern="1200" dirty="0">
                          <a:solidFill>
                            <a:schemeClr val="bg1">
                              <a:lumMod val="25000"/>
                            </a:schemeClr>
                          </a:solidFill>
                          <a:latin typeface="+mn-lt"/>
                          <a:ea typeface="+mn-ea"/>
                          <a:cs typeface="+mn-cs"/>
                        </a:rPr>
                        <a:t> with the ability to provision computing, network and storage services with a single click</a:t>
                      </a:r>
                      <a:endParaRPr lang="en-GB" sz="1400" kern="1200" dirty="0">
                        <a:solidFill>
                          <a:schemeClr val="bg1">
                            <a:lumMod val="25000"/>
                          </a:schemeClr>
                        </a:solidFill>
                        <a:latin typeface="+mn-lt"/>
                        <a:ea typeface="+mn-ea"/>
                        <a:cs typeface="+mn-cs"/>
                      </a:endParaRPr>
                    </a:p>
                  </a:txBody>
                  <a:tcPr marL="0" marR="0" marT="0" marB="0" anchor="ctr"/>
                </a:tc>
                <a:extLst>
                  <a:ext uri="{0D108BD9-81ED-4DB2-BD59-A6C34878D82A}">
                    <a16:rowId xmlns:a16="http://schemas.microsoft.com/office/drawing/2014/main" val="3700899310"/>
                  </a:ext>
                </a:extLst>
              </a:tr>
              <a:tr h="1031470">
                <a:tc>
                  <a:txBody>
                    <a:bodyPr/>
                    <a:lstStyle/>
                    <a:p>
                      <a:pPr>
                        <a:lnSpc>
                          <a:spcPct val="100000"/>
                        </a:lnSpc>
                      </a:pPr>
                      <a:r>
                        <a:rPr lang="en-GB" sz="1400" dirty="0">
                          <a:solidFill>
                            <a:schemeClr val="bg1">
                              <a:lumMod val="25000"/>
                            </a:schemeClr>
                          </a:solidFill>
                        </a:rPr>
                        <a:t>Infrastructure is </a:t>
                      </a:r>
                      <a:r>
                        <a:rPr lang="en-GB" sz="1400" b="1" dirty="0">
                          <a:solidFill>
                            <a:schemeClr val="bg1">
                              <a:lumMod val="25000"/>
                            </a:schemeClr>
                          </a:solidFill>
                        </a:rPr>
                        <a:t>static</a:t>
                      </a:r>
                      <a:r>
                        <a:rPr lang="en-GB" sz="1400" dirty="0">
                          <a:solidFill>
                            <a:schemeClr val="bg1">
                              <a:lumMod val="25000"/>
                            </a:schemeClr>
                          </a:solidFill>
                        </a:rPr>
                        <a:t>, requiring excess capacity to be dormant for use during peak periods of demands</a:t>
                      </a:r>
                    </a:p>
                  </a:txBody>
                  <a:tcPr anchor="ctr"/>
                </a:tc>
                <a:tc>
                  <a:txBody>
                    <a:bodyPr/>
                    <a:lstStyle/>
                    <a:p>
                      <a:pPr>
                        <a:lnSpc>
                          <a:spcPct val="100000"/>
                        </a:lnSpc>
                      </a:pPr>
                      <a:r>
                        <a:rPr lang="en-GB" sz="1400" dirty="0">
                          <a:solidFill>
                            <a:schemeClr val="bg1">
                              <a:lumMod val="25000"/>
                            </a:schemeClr>
                          </a:solidFill>
                        </a:rPr>
                        <a:t>Infrastructure is </a:t>
                      </a:r>
                      <a:r>
                        <a:rPr lang="en-GB" sz="1400" b="1" dirty="0">
                          <a:solidFill>
                            <a:schemeClr val="bg1">
                              <a:lumMod val="25000"/>
                            </a:schemeClr>
                          </a:solidFill>
                        </a:rPr>
                        <a:t>elastic and scales automatically</a:t>
                      </a:r>
                      <a:r>
                        <a:rPr lang="en-GB" sz="1400" dirty="0">
                          <a:solidFill>
                            <a:schemeClr val="bg1">
                              <a:lumMod val="25000"/>
                            </a:schemeClr>
                          </a:solidFill>
                        </a:rPr>
                        <a:t>, expanding and contracting on-demand to service peak usage periods</a:t>
                      </a:r>
                    </a:p>
                  </a:txBody>
                  <a:tcPr anchor="ctr"/>
                </a:tc>
                <a:extLst>
                  <a:ext uri="{0D108BD9-81ED-4DB2-BD59-A6C34878D82A}">
                    <a16:rowId xmlns:a16="http://schemas.microsoft.com/office/drawing/2014/main" val="3193806936"/>
                  </a:ext>
                </a:extLst>
              </a:tr>
            </a:tbl>
          </a:graphicData>
        </a:graphic>
      </p:graphicFrame>
      <p:pic>
        <p:nvPicPr>
          <p:cNvPr id="4" name="Graphic 3">
            <a:extLst>
              <a:ext uri="{FF2B5EF4-FFF2-40B4-BE49-F238E27FC236}">
                <a16:creationId xmlns:a16="http://schemas.microsoft.com/office/drawing/2014/main" id="{B341CB75-ABAD-4632-B643-5B6D9E9D128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16438" y="223358"/>
            <a:ext cx="929640" cy="929640"/>
          </a:xfrm>
          <a:prstGeom prst="rect">
            <a:avLst/>
          </a:prstGeom>
        </p:spPr>
      </p:pic>
      <p:pic>
        <p:nvPicPr>
          <p:cNvPr id="9" name="Graphic 8">
            <a:extLst>
              <a:ext uri="{FF2B5EF4-FFF2-40B4-BE49-F238E27FC236}">
                <a16:creationId xmlns:a16="http://schemas.microsoft.com/office/drawing/2014/main" id="{DD53CCEB-D218-4173-B924-D5C7FFEE2F3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43500" y="281940"/>
            <a:ext cx="792480" cy="792480"/>
          </a:xfrm>
          <a:prstGeom prst="rect">
            <a:avLst/>
          </a:prstGeom>
        </p:spPr>
      </p:pic>
    </p:spTree>
    <p:extLst>
      <p:ext uri="{BB962C8B-B14F-4D97-AF65-F5344CB8AC3E}">
        <p14:creationId xmlns:p14="http://schemas.microsoft.com/office/powerpoint/2010/main" val="28146066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758DFA93-57E6-4556-A2BE-567DA9781A12}"/>
              </a:ext>
            </a:extLst>
          </p:cNvPr>
          <p:cNvSpPr/>
          <p:nvPr/>
        </p:nvSpPr>
        <p:spPr>
          <a:xfrm>
            <a:off x="8437564" y="4161661"/>
            <a:ext cx="2100945" cy="2453481"/>
          </a:xfrm>
          <a:prstGeom prst="roundRect">
            <a:avLst>
              <a:gd name="adj" fmla="val 1998"/>
            </a:avLst>
          </a:prstGeom>
          <a:solidFill>
            <a:schemeClr val="bg2"/>
          </a:solidFill>
          <a:ln w="1905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1482054" y="471983"/>
            <a:ext cx="8853189" cy="854371"/>
          </a:xfrm>
        </p:spPr>
        <p:txBody>
          <a:bodyPr/>
          <a:lstStyle/>
          <a:p>
            <a:pPr algn="ctr"/>
            <a:r>
              <a:rPr lang="en-US" sz="4705" dirty="0">
                <a:solidFill>
                  <a:schemeClr val="tx1"/>
                </a:solidFill>
              </a:rPr>
              <a:t>DevOps Containers Lifecycle Loop</a:t>
            </a:r>
          </a:p>
        </p:txBody>
      </p:sp>
      <p:grpSp>
        <p:nvGrpSpPr>
          <p:cNvPr id="37" name="Group 36">
            <a:extLst>
              <a:ext uri="{FF2B5EF4-FFF2-40B4-BE49-F238E27FC236}">
                <a16:creationId xmlns:a16="http://schemas.microsoft.com/office/drawing/2014/main" id="{8C40F22E-84AA-4D44-A0DC-9A07FDA88569}"/>
              </a:ext>
            </a:extLst>
          </p:cNvPr>
          <p:cNvGrpSpPr/>
          <p:nvPr/>
        </p:nvGrpSpPr>
        <p:grpSpPr>
          <a:xfrm>
            <a:off x="8577438" y="5879905"/>
            <a:ext cx="954394" cy="691946"/>
            <a:chOff x="9786184" y="5089960"/>
            <a:chExt cx="1401412" cy="1016039"/>
          </a:xfrm>
        </p:grpSpPr>
        <p:pic>
          <p:nvPicPr>
            <p:cNvPr id="7" name="Graphic 6">
              <a:extLst>
                <a:ext uri="{FF2B5EF4-FFF2-40B4-BE49-F238E27FC236}">
                  <a16:creationId xmlns:a16="http://schemas.microsoft.com/office/drawing/2014/main" id="{734A181D-0592-40B6-AD53-94BB7AD3E11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75403" y="5089960"/>
              <a:ext cx="1012193" cy="809754"/>
            </a:xfrm>
            <a:prstGeom prst="rect">
              <a:avLst/>
            </a:prstGeom>
          </p:spPr>
        </p:pic>
        <p:grpSp>
          <p:nvGrpSpPr>
            <p:cNvPr id="19" name="Group 18">
              <a:extLst>
                <a:ext uri="{FF2B5EF4-FFF2-40B4-BE49-F238E27FC236}">
                  <a16:creationId xmlns:a16="http://schemas.microsoft.com/office/drawing/2014/main" id="{B1F185B4-4D45-48FC-B15F-39569E792D53}"/>
                </a:ext>
              </a:extLst>
            </p:cNvPr>
            <p:cNvGrpSpPr/>
            <p:nvPr/>
          </p:nvGrpSpPr>
          <p:grpSpPr>
            <a:xfrm>
              <a:off x="9786184" y="5296245"/>
              <a:ext cx="1012193" cy="809754"/>
              <a:chOff x="7270744" y="3692593"/>
              <a:chExt cx="1012193" cy="809754"/>
            </a:xfrm>
          </p:grpSpPr>
          <p:sp>
            <p:nvSpPr>
              <p:cNvPr id="9" name="Rectangle 8">
                <a:extLst>
                  <a:ext uri="{FF2B5EF4-FFF2-40B4-BE49-F238E27FC236}">
                    <a16:creationId xmlns:a16="http://schemas.microsoft.com/office/drawing/2014/main" id="{D1F94291-D154-4EE9-9D55-F1427CDD2155}"/>
                  </a:ext>
                </a:extLst>
              </p:cNvPr>
              <p:cNvSpPr/>
              <p:nvPr/>
            </p:nvSpPr>
            <p:spPr>
              <a:xfrm>
                <a:off x="7332328" y="3769995"/>
                <a:ext cx="892509" cy="654368"/>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60" name="Graphic 159">
                <a:extLst>
                  <a:ext uri="{FF2B5EF4-FFF2-40B4-BE49-F238E27FC236}">
                    <a16:creationId xmlns:a16="http://schemas.microsoft.com/office/drawing/2014/main" id="{1C0154D6-3E4D-492F-9109-6A351EE5B99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70744" y="3692593"/>
                <a:ext cx="1012193" cy="809754"/>
              </a:xfrm>
              <a:prstGeom prst="rect">
                <a:avLst/>
              </a:prstGeom>
            </p:spPr>
          </p:pic>
        </p:grpSp>
      </p:grpSp>
      <p:grpSp>
        <p:nvGrpSpPr>
          <p:cNvPr id="161" name="Group 160">
            <a:extLst>
              <a:ext uri="{FF2B5EF4-FFF2-40B4-BE49-F238E27FC236}">
                <a16:creationId xmlns:a16="http://schemas.microsoft.com/office/drawing/2014/main" id="{1E1B03D0-8654-45FD-BA63-25032F902E38}"/>
              </a:ext>
            </a:extLst>
          </p:cNvPr>
          <p:cNvGrpSpPr/>
          <p:nvPr/>
        </p:nvGrpSpPr>
        <p:grpSpPr>
          <a:xfrm>
            <a:off x="5432054" y="1845162"/>
            <a:ext cx="1204880" cy="954917"/>
            <a:chOff x="3517678" y="3062050"/>
            <a:chExt cx="1225868" cy="971550"/>
          </a:xfrm>
        </p:grpSpPr>
        <p:sp>
          <p:nvSpPr>
            <p:cNvPr id="162" name="Freeform: Shape 161">
              <a:extLst>
                <a:ext uri="{FF2B5EF4-FFF2-40B4-BE49-F238E27FC236}">
                  <a16:creationId xmlns:a16="http://schemas.microsoft.com/office/drawing/2014/main" id="{AB2DF3E6-5D67-4115-8563-C77D3BA635F3}"/>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endParaRPr lang="en-US" sz="1765"/>
            </a:p>
          </p:txBody>
        </p:sp>
        <p:sp>
          <p:nvSpPr>
            <p:cNvPr id="163" name="Freeform: Shape 162">
              <a:extLst>
                <a:ext uri="{FF2B5EF4-FFF2-40B4-BE49-F238E27FC236}">
                  <a16:creationId xmlns:a16="http://schemas.microsoft.com/office/drawing/2014/main" id="{5689E3A7-FBCE-42C4-BA87-54C40A78279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endParaRPr lang="en-US" sz="1765"/>
            </a:p>
          </p:txBody>
        </p:sp>
        <p:sp>
          <p:nvSpPr>
            <p:cNvPr id="164" name="Freeform: Shape 163">
              <a:extLst>
                <a:ext uri="{FF2B5EF4-FFF2-40B4-BE49-F238E27FC236}">
                  <a16:creationId xmlns:a16="http://schemas.microsoft.com/office/drawing/2014/main" id="{E53B621C-D4DA-4157-B693-1E279868BAF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endParaRPr lang="en-US" sz="1765"/>
            </a:p>
          </p:txBody>
        </p:sp>
        <p:sp>
          <p:nvSpPr>
            <p:cNvPr id="165" name="Freeform: Shape 164">
              <a:extLst>
                <a:ext uri="{FF2B5EF4-FFF2-40B4-BE49-F238E27FC236}">
                  <a16:creationId xmlns:a16="http://schemas.microsoft.com/office/drawing/2014/main" id="{30035EAC-5CA3-4D0B-8CB8-78A7C329F15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sz="1765"/>
            </a:p>
          </p:txBody>
        </p:sp>
        <p:sp>
          <p:nvSpPr>
            <p:cNvPr id="166" name="Freeform: Shape 165">
              <a:extLst>
                <a:ext uri="{FF2B5EF4-FFF2-40B4-BE49-F238E27FC236}">
                  <a16:creationId xmlns:a16="http://schemas.microsoft.com/office/drawing/2014/main" id="{A8452068-8ACF-404B-850A-C5AD9F62263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endParaRPr lang="en-US" sz="1765"/>
            </a:p>
          </p:txBody>
        </p:sp>
        <p:sp>
          <p:nvSpPr>
            <p:cNvPr id="167" name="Freeform: Shape 166">
              <a:extLst>
                <a:ext uri="{FF2B5EF4-FFF2-40B4-BE49-F238E27FC236}">
                  <a16:creationId xmlns:a16="http://schemas.microsoft.com/office/drawing/2014/main" id="{DA0D50C4-5F66-4E58-AE72-258079E0B21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endParaRPr lang="en-US" sz="1765"/>
            </a:p>
          </p:txBody>
        </p:sp>
        <p:sp>
          <p:nvSpPr>
            <p:cNvPr id="168" name="Freeform: Shape 167">
              <a:extLst>
                <a:ext uri="{FF2B5EF4-FFF2-40B4-BE49-F238E27FC236}">
                  <a16:creationId xmlns:a16="http://schemas.microsoft.com/office/drawing/2014/main" id="{CA0CD0DC-0CEB-43D7-B414-C266C23DDD3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endParaRPr lang="en-US" sz="1765"/>
            </a:p>
          </p:txBody>
        </p:sp>
        <p:sp>
          <p:nvSpPr>
            <p:cNvPr id="169" name="Freeform: Shape 168">
              <a:extLst>
                <a:ext uri="{FF2B5EF4-FFF2-40B4-BE49-F238E27FC236}">
                  <a16:creationId xmlns:a16="http://schemas.microsoft.com/office/drawing/2014/main" id="{BC3340B6-1A62-402B-9898-F7D2D241234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endParaRPr lang="en-US" sz="1765"/>
            </a:p>
          </p:txBody>
        </p:sp>
        <p:sp>
          <p:nvSpPr>
            <p:cNvPr id="170" name="Freeform: Shape 169">
              <a:extLst>
                <a:ext uri="{FF2B5EF4-FFF2-40B4-BE49-F238E27FC236}">
                  <a16:creationId xmlns:a16="http://schemas.microsoft.com/office/drawing/2014/main" id="{ED8C3248-8B7B-4C29-8C4A-298E9826035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endParaRPr lang="en-US" sz="1765"/>
            </a:p>
          </p:txBody>
        </p:sp>
        <p:sp>
          <p:nvSpPr>
            <p:cNvPr id="171" name="Freeform: Shape 170">
              <a:extLst>
                <a:ext uri="{FF2B5EF4-FFF2-40B4-BE49-F238E27FC236}">
                  <a16:creationId xmlns:a16="http://schemas.microsoft.com/office/drawing/2014/main" id="{512B6059-0DF0-48F2-9B0F-ED0AFD55661A}"/>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endParaRPr lang="en-US" sz="1765"/>
            </a:p>
          </p:txBody>
        </p:sp>
        <p:sp>
          <p:nvSpPr>
            <p:cNvPr id="172" name="Freeform: Shape 171">
              <a:extLst>
                <a:ext uri="{FF2B5EF4-FFF2-40B4-BE49-F238E27FC236}">
                  <a16:creationId xmlns:a16="http://schemas.microsoft.com/office/drawing/2014/main" id="{7EA370E0-890D-4DCE-B367-FB7CFDC74910}"/>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endParaRPr lang="en-US" sz="1765"/>
            </a:p>
          </p:txBody>
        </p:sp>
        <p:sp>
          <p:nvSpPr>
            <p:cNvPr id="173" name="Freeform: Shape 172">
              <a:extLst>
                <a:ext uri="{FF2B5EF4-FFF2-40B4-BE49-F238E27FC236}">
                  <a16:creationId xmlns:a16="http://schemas.microsoft.com/office/drawing/2014/main" id="{AD2A4C2C-D510-41CA-ABFE-282C0DA5E91E}"/>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endParaRPr lang="en-US" sz="1765"/>
            </a:p>
          </p:txBody>
        </p:sp>
        <p:sp>
          <p:nvSpPr>
            <p:cNvPr id="174" name="Freeform: Shape 173">
              <a:extLst>
                <a:ext uri="{FF2B5EF4-FFF2-40B4-BE49-F238E27FC236}">
                  <a16:creationId xmlns:a16="http://schemas.microsoft.com/office/drawing/2014/main" id="{AA60EB29-2074-4653-99B2-1119E62A9E5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sz="1765"/>
            </a:p>
          </p:txBody>
        </p:sp>
      </p:grpSp>
      <p:grpSp>
        <p:nvGrpSpPr>
          <p:cNvPr id="31" name="Group 30">
            <a:extLst>
              <a:ext uri="{FF2B5EF4-FFF2-40B4-BE49-F238E27FC236}">
                <a16:creationId xmlns:a16="http://schemas.microsoft.com/office/drawing/2014/main" id="{BD272EE9-23C8-413F-B131-A3E066BA9AF7}"/>
              </a:ext>
            </a:extLst>
          </p:cNvPr>
          <p:cNvGrpSpPr/>
          <p:nvPr/>
        </p:nvGrpSpPr>
        <p:grpSpPr>
          <a:xfrm>
            <a:off x="1971389" y="4642071"/>
            <a:ext cx="2159909" cy="1437873"/>
            <a:chOff x="3067410" y="4470581"/>
            <a:chExt cx="2492436" cy="1659239"/>
          </a:xfrm>
        </p:grpSpPr>
        <p:pic>
          <p:nvPicPr>
            <p:cNvPr id="25" name="Graphic 24">
              <a:extLst>
                <a:ext uri="{FF2B5EF4-FFF2-40B4-BE49-F238E27FC236}">
                  <a16:creationId xmlns:a16="http://schemas.microsoft.com/office/drawing/2014/main" id="{8FDE480F-FC05-4070-922C-ECBDD4F6669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67410" y="4768531"/>
              <a:ext cx="1191127" cy="1361289"/>
            </a:xfrm>
            <a:prstGeom prst="rect">
              <a:avLst/>
            </a:prstGeom>
          </p:spPr>
        </p:pic>
        <p:grpSp>
          <p:nvGrpSpPr>
            <p:cNvPr id="30" name="Group 29">
              <a:extLst>
                <a:ext uri="{FF2B5EF4-FFF2-40B4-BE49-F238E27FC236}">
                  <a16:creationId xmlns:a16="http://schemas.microsoft.com/office/drawing/2014/main" id="{5A78C97E-7AE6-4C15-BA9A-5231A7734901}"/>
                </a:ext>
              </a:extLst>
            </p:cNvPr>
            <p:cNvGrpSpPr/>
            <p:nvPr/>
          </p:nvGrpSpPr>
          <p:grpSpPr>
            <a:xfrm>
              <a:off x="4257001" y="4470581"/>
              <a:ext cx="1302845" cy="1042275"/>
              <a:chOff x="4797824" y="5063724"/>
              <a:chExt cx="1302845" cy="1042275"/>
            </a:xfrm>
          </p:grpSpPr>
          <p:pic>
            <p:nvPicPr>
              <p:cNvPr id="27" name="Graphic 26">
                <a:extLst>
                  <a:ext uri="{FF2B5EF4-FFF2-40B4-BE49-F238E27FC236}">
                    <a16:creationId xmlns:a16="http://schemas.microsoft.com/office/drawing/2014/main" id="{5823914A-6D8C-40F9-8200-1DF96C0DBB3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97824" y="5063724"/>
                <a:ext cx="1302845" cy="1042275"/>
              </a:xfrm>
              <a:prstGeom prst="rect">
                <a:avLst/>
              </a:prstGeom>
            </p:spPr>
          </p:pic>
          <p:pic>
            <p:nvPicPr>
              <p:cNvPr id="29" name="Graphic 28">
                <a:extLst>
                  <a:ext uri="{FF2B5EF4-FFF2-40B4-BE49-F238E27FC236}">
                    <a16:creationId xmlns:a16="http://schemas.microsoft.com/office/drawing/2014/main" id="{C0C34B75-40B4-48DB-829F-5AE53A047093}"/>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66476" y="5178848"/>
                <a:ext cx="571490" cy="507991"/>
              </a:xfrm>
              <a:prstGeom prst="rect">
                <a:avLst/>
              </a:prstGeom>
            </p:spPr>
          </p:pic>
        </p:grpSp>
      </p:grpSp>
      <p:sp>
        <p:nvSpPr>
          <p:cNvPr id="33" name="Arrow: Left 32">
            <a:extLst>
              <a:ext uri="{FF2B5EF4-FFF2-40B4-BE49-F238E27FC236}">
                <a16:creationId xmlns:a16="http://schemas.microsoft.com/office/drawing/2014/main" id="{FC06AF23-73EE-45B9-9763-9281EB2EC501}"/>
              </a:ext>
            </a:extLst>
          </p:cNvPr>
          <p:cNvSpPr/>
          <p:nvPr/>
        </p:nvSpPr>
        <p:spPr>
          <a:xfrm>
            <a:off x="4434099" y="5601584"/>
            <a:ext cx="3501037" cy="402850"/>
          </a:xfrm>
          <a:prstGeom prst="leftArrow">
            <a:avLst>
              <a:gd name="adj1" fmla="val 50000"/>
              <a:gd name="adj2" fmla="val 61349"/>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D0E19611-8EAB-4D28-BD28-162C6403FF9B}"/>
              </a:ext>
            </a:extLst>
          </p:cNvPr>
          <p:cNvSpPr txBox="1"/>
          <p:nvPr/>
        </p:nvSpPr>
        <p:spPr>
          <a:xfrm>
            <a:off x="5239098" y="2881072"/>
            <a:ext cx="1557781" cy="492443"/>
          </a:xfrm>
          <a:prstGeom prst="rect">
            <a:avLst/>
          </a:prstGeom>
        </p:spPr>
        <p:txBody>
          <a:bodyPr wrap="square" lIns="0" tIns="0" rIns="0" bIns="0" rtlCol="0" anchor="t" anchorCtr="0">
            <a:spAutoFit/>
          </a:bodyPr>
          <a:lstStyle/>
          <a:p>
            <a:pPr algn="ctr"/>
            <a:r>
              <a:rPr lang="en-GB" sz="1600" dirty="0">
                <a:solidFill>
                  <a:srgbClr val="0078D7"/>
                </a:solidFill>
              </a:rPr>
              <a:t>Container Registry</a:t>
            </a:r>
          </a:p>
        </p:txBody>
      </p:sp>
      <p:sp>
        <p:nvSpPr>
          <p:cNvPr id="176" name="TextBox 175">
            <a:extLst>
              <a:ext uri="{FF2B5EF4-FFF2-40B4-BE49-F238E27FC236}">
                <a16:creationId xmlns:a16="http://schemas.microsoft.com/office/drawing/2014/main" id="{3F8CD8B7-F825-4892-A15A-C49B72B60D8D}"/>
              </a:ext>
            </a:extLst>
          </p:cNvPr>
          <p:cNvSpPr txBox="1"/>
          <p:nvPr/>
        </p:nvSpPr>
        <p:spPr>
          <a:xfrm>
            <a:off x="2582957" y="6338143"/>
            <a:ext cx="838628" cy="276999"/>
          </a:xfrm>
          <a:prstGeom prst="rect">
            <a:avLst/>
          </a:prstGeom>
        </p:spPr>
        <p:txBody>
          <a:bodyPr wrap="none" lIns="0" tIns="0" rIns="0" bIns="0" rtlCol="0" anchor="t" anchorCtr="0">
            <a:spAutoFit/>
          </a:bodyPr>
          <a:lstStyle/>
          <a:p>
            <a:r>
              <a:rPr lang="en-GB" dirty="0">
                <a:solidFill>
                  <a:srgbClr val="0078D7"/>
                </a:solidFill>
              </a:rPr>
              <a:t>Develop</a:t>
            </a:r>
          </a:p>
        </p:txBody>
      </p:sp>
      <p:sp>
        <p:nvSpPr>
          <p:cNvPr id="179" name="TextBox 178">
            <a:extLst>
              <a:ext uri="{FF2B5EF4-FFF2-40B4-BE49-F238E27FC236}">
                <a16:creationId xmlns:a16="http://schemas.microsoft.com/office/drawing/2014/main" id="{0FB50E24-F103-46A2-AA90-461BAE3AE64F}"/>
              </a:ext>
            </a:extLst>
          </p:cNvPr>
          <p:cNvSpPr txBox="1"/>
          <p:nvPr/>
        </p:nvSpPr>
        <p:spPr>
          <a:xfrm>
            <a:off x="5473793" y="5299103"/>
            <a:ext cx="1667123" cy="276999"/>
          </a:xfrm>
          <a:prstGeom prst="rect">
            <a:avLst/>
          </a:prstGeom>
        </p:spPr>
        <p:txBody>
          <a:bodyPr wrap="square" lIns="0" tIns="0" rIns="0" bIns="0" rtlCol="0" anchor="t" anchorCtr="0">
            <a:spAutoFit/>
          </a:bodyPr>
          <a:lstStyle/>
          <a:p>
            <a:r>
              <a:rPr lang="en-GB" i="1" dirty="0"/>
              <a:t>Feedback / Fixes</a:t>
            </a:r>
          </a:p>
        </p:txBody>
      </p:sp>
      <p:sp>
        <p:nvSpPr>
          <p:cNvPr id="180" name="TextBox 179">
            <a:extLst>
              <a:ext uri="{FF2B5EF4-FFF2-40B4-BE49-F238E27FC236}">
                <a16:creationId xmlns:a16="http://schemas.microsoft.com/office/drawing/2014/main" id="{AC6E3494-4EEF-4B1D-9D54-E4AC43E6D352}"/>
              </a:ext>
            </a:extLst>
          </p:cNvPr>
          <p:cNvSpPr txBox="1"/>
          <p:nvPr/>
        </p:nvSpPr>
        <p:spPr>
          <a:xfrm>
            <a:off x="3717952" y="1210036"/>
            <a:ext cx="4381392" cy="369332"/>
          </a:xfrm>
          <a:prstGeom prst="rect">
            <a:avLst/>
          </a:prstGeom>
        </p:spPr>
        <p:txBody>
          <a:bodyPr wrap="none" lIns="0" tIns="0" rIns="0" bIns="0" rtlCol="0" anchor="t" anchorCtr="0">
            <a:spAutoFit/>
          </a:bodyPr>
          <a:lstStyle/>
          <a:p>
            <a:r>
              <a:rPr lang="en-GB" sz="2400" b="1" dirty="0">
                <a:solidFill>
                  <a:srgbClr val="0078D7"/>
                </a:solidFill>
              </a:rPr>
              <a:t>Complete CI/CD Pipeline Loop</a:t>
            </a:r>
            <a:endParaRPr lang="en-GB" sz="2400" dirty="0">
              <a:solidFill>
                <a:schemeClr val="bg1">
                  <a:lumMod val="25000"/>
                </a:schemeClr>
              </a:solidFill>
            </a:endParaRPr>
          </a:p>
        </p:txBody>
      </p:sp>
      <p:pic>
        <p:nvPicPr>
          <p:cNvPr id="45" name="Graphic 44">
            <a:extLst>
              <a:ext uri="{FF2B5EF4-FFF2-40B4-BE49-F238E27FC236}">
                <a16:creationId xmlns:a16="http://schemas.microsoft.com/office/drawing/2014/main" id="{01D80C49-5B7F-45C9-B893-9D4F32C2F2CE}"/>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245965" y="5545104"/>
            <a:ext cx="768133" cy="614506"/>
          </a:xfrm>
          <a:prstGeom prst="rect">
            <a:avLst/>
          </a:prstGeom>
        </p:spPr>
      </p:pic>
      <p:sp>
        <p:nvSpPr>
          <p:cNvPr id="111" name="Arrow: Left 110">
            <a:extLst>
              <a:ext uri="{FF2B5EF4-FFF2-40B4-BE49-F238E27FC236}">
                <a16:creationId xmlns:a16="http://schemas.microsoft.com/office/drawing/2014/main" id="{0473BE1F-C2CB-426A-9B0B-61FCAB668529}"/>
              </a:ext>
            </a:extLst>
          </p:cNvPr>
          <p:cNvSpPr/>
          <p:nvPr/>
        </p:nvSpPr>
        <p:spPr>
          <a:xfrm rot="5400000">
            <a:off x="1790954" y="3582475"/>
            <a:ext cx="1792583" cy="402850"/>
          </a:xfrm>
          <a:prstGeom prst="leftArrow">
            <a:avLst>
              <a:gd name="adj1" fmla="val 50000"/>
              <a:gd name="adj2" fmla="val 61349"/>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12" name="Graphic 111">
            <a:extLst>
              <a:ext uri="{FF2B5EF4-FFF2-40B4-BE49-F238E27FC236}">
                <a16:creationId xmlns:a16="http://schemas.microsoft.com/office/drawing/2014/main" id="{BB15BE85-D99B-4C2D-9962-65BD4798639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779907" y="2054825"/>
            <a:ext cx="883112" cy="706490"/>
          </a:xfrm>
          <a:prstGeom prst="rect">
            <a:avLst/>
          </a:prstGeom>
        </p:spPr>
      </p:pic>
      <p:sp>
        <p:nvSpPr>
          <p:cNvPr id="113" name="Arrow: Left 112">
            <a:extLst>
              <a:ext uri="{FF2B5EF4-FFF2-40B4-BE49-F238E27FC236}">
                <a16:creationId xmlns:a16="http://schemas.microsoft.com/office/drawing/2014/main" id="{10BA4EAA-9E85-438E-AD90-F7D2C79BEDA6}"/>
              </a:ext>
            </a:extLst>
          </p:cNvPr>
          <p:cNvSpPr/>
          <p:nvPr/>
        </p:nvSpPr>
        <p:spPr>
          <a:xfrm rot="10800000">
            <a:off x="3359402" y="2195267"/>
            <a:ext cx="1792583" cy="402850"/>
          </a:xfrm>
          <a:prstGeom prst="leftArrow">
            <a:avLst>
              <a:gd name="adj1" fmla="val 50000"/>
              <a:gd name="adj2" fmla="val 61349"/>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6" name="Arrow: Left 115">
            <a:extLst>
              <a:ext uri="{FF2B5EF4-FFF2-40B4-BE49-F238E27FC236}">
                <a16:creationId xmlns:a16="http://schemas.microsoft.com/office/drawing/2014/main" id="{11293BFB-2FDA-487F-95F5-B5C76092772C}"/>
              </a:ext>
            </a:extLst>
          </p:cNvPr>
          <p:cNvSpPr/>
          <p:nvPr/>
        </p:nvSpPr>
        <p:spPr>
          <a:xfrm rot="10800000">
            <a:off x="6922093" y="2175986"/>
            <a:ext cx="1632037" cy="402850"/>
          </a:xfrm>
          <a:prstGeom prst="leftArrow">
            <a:avLst>
              <a:gd name="adj1" fmla="val 50000"/>
              <a:gd name="adj2" fmla="val 61349"/>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7" name="Arrow: Left 116">
            <a:extLst>
              <a:ext uri="{FF2B5EF4-FFF2-40B4-BE49-F238E27FC236}">
                <a16:creationId xmlns:a16="http://schemas.microsoft.com/office/drawing/2014/main" id="{A1D0FFCB-85AC-49AF-A1BD-B021E1DBC832}"/>
              </a:ext>
            </a:extLst>
          </p:cNvPr>
          <p:cNvSpPr/>
          <p:nvPr/>
        </p:nvSpPr>
        <p:spPr>
          <a:xfrm rot="16200000">
            <a:off x="8912146" y="2986731"/>
            <a:ext cx="550043" cy="402850"/>
          </a:xfrm>
          <a:prstGeom prst="leftArrow">
            <a:avLst>
              <a:gd name="adj1" fmla="val 50000"/>
              <a:gd name="adj2" fmla="val 61349"/>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129" name="Group 128">
            <a:extLst>
              <a:ext uri="{FF2B5EF4-FFF2-40B4-BE49-F238E27FC236}">
                <a16:creationId xmlns:a16="http://schemas.microsoft.com/office/drawing/2014/main" id="{2A40D282-39FF-4F76-83B8-F5EAA6F8BA0F}"/>
              </a:ext>
            </a:extLst>
          </p:cNvPr>
          <p:cNvGrpSpPr/>
          <p:nvPr/>
        </p:nvGrpSpPr>
        <p:grpSpPr>
          <a:xfrm>
            <a:off x="8577438" y="5078335"/>
            <a:ext cx="954394" cy="691946"/>
            <a:chOff x="9786184" y="5089960"/>
            <a:chExt cx="1401412" cy="1016039"/>
          </a:xfrm>
        </p:grpSpPr>
        <p:pic>
          <p:nvPicPr>
            <p:cNvPr id="130" name="Graphic 129">
              <a:extLst>
                <a:ext uri="{FF2B5EF4-FFF2-40B4-BE49-F238E27FC236}">
                  <a16:creationId xmlns:a16="http://schemas.microsoft.com/office/drawing/2014/main" id="{E4CE6D3E-B4D0-43B6-9A51-C424F940170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75403" y="5089960"/>
              <a:ext cx="1012193" cy="809754"/>
            </a:xfrm>
            <a:prstGeom prst="rect">
              <a:avLst/>
            </a:prstGeom>
          </p:spPr>
        </p:pic>
        <p:grpSp>
          <p:nvGrpSpPr>
            <p:cNvPr id="156" name="Group 155">
              <a:extLst>
                <a:ext uri="{FF2B5EF4-FFF2-40B4-BE49-F238E27FC236}">
                  <a16:creationId xmlns:a16="http://schemas.microsoft.com/office/drawing/2014/main" id="{EDB5FFCE-3592-44CF-84A4-9FD41F744F23}"/>
                </a:ext>
              </a:extLst>
            </p:cNvPr>
            <p:cNvGrpSpPr/>
            <p:nvPr/>
          </p:nvGrpSpPr>
          <p:grpSpPr>
            <a:xfrm>
              <a:off x="9786184" y="5296245"/>
              <a:ext cx="1012193" cy="809754"/>
              <a:chOff x="7270744" y="3692593"/>
              <a:chExt cx="1012193" cy="809754"/>
            </a:xfrm>
          </p:grpSpPr>
          <p:sp>
            <p:nvSpPr>
              <p:cNvPr id="177" name="Rectangle 176">
                <a:extLst>
                  <a:ext uri="{FF2B5EF4-FFF2-40B4-BE49-F238E27FC236}">
                    <a16:creationId xmlns:a16="http://schemas.microsoft.com/office/drawing/2014/main" id="{CFA7A936-DA88-4553-A4D5-3EF3BBC2F499}"/>
                  </a:ext>
                </a:extLst>
              </p:cNvPr>
              <p:cNvSpPr/>
              <p:nvPr/>
            </p:nvSpPr>
            <p:spPr>
              <a:xfrm>
                <a:off x="7332328" y="3769995"/>
                <a:ext cx="892509" cy="654368"/>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83" name="Graphic 182">
                <a:extLst>
                  <a:ext uri="{FF2B5EF4-FFF2-40B4-BE49-F238E27FC236}">
                    <a16:creationId xmlns:a16="http://schemas.microsoft.com/office/drawing/2014/main" id="{9836E27A-2BC2-47EB-A013-FD3383BE431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70744" y="3692593"/>
                <a:ext cx="1012193" cy="809754"/>
              </a:xfrm>
              <a:prstGeom prst="rect">
                <a:avLst/>
              </a:prstGeom>
            </p:spPr>
          </p:pic>
        </p:grpSp>
      </p:grpSp>
      <p:sp>
        <p:nvSpPr>
          <p:cNvPr id="189" name="TextBox 188">
            <a:extLst>
              <a:ext uri="{FF2B5EF4-FFF2-40B4-BE49-F238E27FC236}">
                <a16:creationId xmlns:a16="http://schemas.microsoft.com/office/drawing/2014/main" id="{B9E85DA0-9828-49E7-8963-FF26C818661E}"/>
              </a:ext>
            </a:extLst>
          </p:cNvPr>
          <p:cNvSpPr txBox="1"/>
          <p:nvPr/>
        </p:nvSpPr>
        <p:spPr>
          <a:xfrm>
            <a:off x="9663019" y="5250694"/>
            <a:ext cx="770019" cy="276999"/>
          </a:xfrm>
          <a:prstGeom prst="rect">
            <a:avLst/>
          </a:prstGeom>
        </p:spPr>
        <p:txBody>
          <a:bodyPr wrap="none" lIns="0" tIns="0" rIns="0" bIns="0" rtlCol="0" anchor="t" anchorCtr="0">
            <a:spAutoFit/>
          </a:bodyPr>
          <a:lstStyle/>
          <a:p>
            <a:r>
              <a:rPr lang="en-GB" dirty="0">
                <a:solidFill>
                  <a:schemeClr val="tx1">
                    <a:lumMod val="50000"/>
                    <a:lumOff val="50000"/>
                  </a:schemeClr>
                </a:solidFill>
              </a:rPr>
              <a:t>Staging</a:t>
            </a:r>
          </a:p>
        </p:txBody>
      </p:sp>
      <p:sp>
        <p:nvSpPr>
          <p:cNvPr id="190" name="TextBox 189">
            <a:extLst>
              <a:ext uri="{FF2B5EF4-FFF2-40B4-BE49-F238E27FC236}">
                <a16:creationId xmlns:a16="http://schemas.microsoft.com/office/drawing/2014/main" id="{E35C17BE-1BD9-45BA-B411-10D2A38B5F6F}"/>
              </a:ext>
            </a:extLst>
          </p:cNvPr>
          <p:cNvSpPr txBox="1"/>
          <p:nvPr/>
        </p:nvSpPr>
        <p:spPr>
          <a:xfrm>
            <a:off x="9663019" y="6076374"/>
            <a:ext cx="477888" cy="276999"/>
          </a:xfrm>
          <a:prstGeom prst="rect">
            <a:avLst/>
          </a:prstGeom>
        </p:spPr>
        <p:txBody>
          <a:bodyPr wrap="none" lIns="0" tIns="0" rIns="0" bIns="0" rtlCol="0" anchor="t" anchorCtr="0">
            <a:spAutoFit/>
          </a:bodyPr>
          <a:lstStyle/>
          <a:p>
            <a:r>
              <a:rPr lang="en-GB" dirty="0">
                <a:solidFill>
                  <a:schemeClr val="tx1">
                    <a:lumMod val="50000"/>
                    <a:lumOff val="50000"/>
                  </a:schemeClr>
                </a:solidFill>
              </a:rPr>
              <a:t>Prod</a:t>
            </a:r>
          </a:p>
        </p:txBody>
      </p:sp>
      <p:pic>
        <p:nvPicPr>
          <p:cNvPr id="11" name="Graphic 10">
            <a:extLst>
              <a:ext uri="{FF2B5EF4-FFF2-40B4-BE49-F238E27FC236}">
                <a16:creationId xmlns:a16="http://schemas.microsoft.com/office/drawing/2014/main" id="{75ABCC03-2DAB-4C91-882C-BF5CADB396E4}"/>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244494" y="3888216"/>
            <a:ext cx="551461" cy="551461"/>
          </a:xfrm>
          <a:prstGeom prst="rect">
            <a:avLst/>
          </a:prstGeom>
        </p:spPr>
      </p:pic>
      <p:pic>
        <p:nvPicPr>
          <p:cNvPr id="16" name="Graphic 15">
            <a:extLst>
              <a:ext uri="{FF2B5EF4-FFF2-40B4-BE49-F238E27FC236}">
                <a16:creationId xmlns:a16="http://schemas.microsoft.com/office/drawing/2014/main" id="{0897C561-3D77-4E25-B011-5C731C07BC5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02150" y="1991406"/>
            <a:ext cx="757380" cy="757380"/>
          </a:xfrm>
          <a:prstGeom prst="rect">
            <a:avLst/>
          </a:prstGeom>
        </p:spPr>
      </p:pic>
      <p:sp>
        <p:nvSpPr>
          <p:cNvPr id="17" name="TextBox 16">
            <a:extLst>
              <a:ext uri="{FF2B5EF4-FFF2-40B4-BE49-F238E27FC236}">
                <a16:creationId xmlns:a16="http://schemas.microsoft.com/office/drawing/2014/main" id="{96E402E6-2A46-4A7B-851C-9E94F5C5CB0D}"/>
              </a:ext>
            </a:extLst>
          </p:cNvPr>
          <p:cNvSpPr txBox="1"/>
          <p:nvPr/>
        </p:nvSpPr>
        <p:spPr>
          <a:xfrm>
            <a:off x="1275665" y="4022958"/>
            <a:ext cx="1053365" cy="276999"/>
          </a:xfrm>
          <a:prstGeom prst="rect">
            <a:avLst/>
          </a:prstGeom>
        </p:spPr>
        <p:txBody>
          <a:bodyPr wrap="none" lIns="0" tIns="0" rIns="0" bIns="0" rtlCol="0" anchor="t" anchorCtr="0">
            <a:spAutoFit/>
          </a:bodyPr>
          <a:lstStyle/>
          <a:p>
            <a:r>
              <a:rPr lang="en-GB" i="1" dirty="0"/>
              <a:t>Inner Loop</a:t>
            </a:r>
          </a:p>
        </p:txBody>
      </p:sp>
      <p:grpSp>
        <p:nvGrpSpPr>
          <p:cNvPr id="18" name="Group 17">
            <a:extLst>
              <a:ext uri="{FF2B5EF4-FFF2-40B4-BE49-F238E27FC236}">
                <a16:creationId xmlns:a16="http://schemas.microsoft.com/office/drawing/2014/main" id="{8FF926F2-618E-498A-9F73-A4593DAE9BF4}"/>
              </a:ext>
            </a:extLst>
          </p:cNvPr>
          <p:cNvGrpSpPr/>
          <p:nvPr/>
        </p:nvGrpSpPr>
        <p:grpSpPr>
          <a:xfrm>
            <a:off x="1441662" y="4370755"/>
            <a:ext cx="696779" cy="1125413"/>
            <a:chOff x="2425757" y="4149999"/>
            <a:chExt cx="841520" cy="1359194"/>
          </a:xfrm>
        </p:grpSpPr>
        <p:sp>
          <p:nvSpPr>
            <p:cNvPr id="12" name="Arrow: U-Turn 11">
              <a:extLst>
                <a:ext uri="{FF2B5EF4-FFF2-40B4-BE49-F238E27FC236}">
                  <a16:creationId xmlns:a16="http://schemas.microsoft.com/office/drawing/2014/main" id="{80C0B87E-FB41-473B-8440-E1F5CEB04B58}"/>
                </a:ext>
              </a:extLst>
            </p:cNvPr>
            <p:cNvSpPr/>
            <p:nvPr/>
          </p:nvSpPr>
          <p:spPr>
            <a:xfrm>
              <a:off x="2509434" y="4149999"/>
              <a:ext cx="757843" cy="739656"/>
            </a:xfrm>
            <a:prstGeom prst="uturnArrow">
              <a:avLst/>
            </a:prstGeom>
            <a:solidFill>
              <a:srgbClr val="AFAFA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192" name="Arrow: U-Turn 191">
              <a:extLst>
                <a:ext uri="{FF2B5EF4-FFF2-40B4-BE49-F238E27FC236}">
                  <a16:creationId xmlns:a16="http://schemas.microsoft.com/office/drawing/2014/main" id="{D0E38DF8-EC16-44AE-B2B6-BD71E5A0DB42}"/>
                </a:ext>
              </a:extLst>
            </p:cNvPr>
            <p:cNvSpPr/>
            <p:nvPr/>
          </p:nvSpPr>
          <p:spPr>
            <a:xfrm rot="10800000">
              <a:off x="2425757" y="4769537"/>
              <a:ext cx="757843" cy="739656"/>
            </a:xfrm>
            <a:prstGeom prst="uturnArrow">
              <a:avLst/>
            </a:prstGeom>
            <a:solidFill>
              <a:srgbClr val="AFAFA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grpSp>
      <p:sp>
        <p:nvSpPr>
          <p:cNvPr id="21" name="TextBox 20">
            <a:extLst>
              <a:ext uri="{FF2B5EF4-FFF2-40B4-BE49-F238E27FC236}">
                <a16:creationId xmlns:a16="http://schemas.microsoft.com/office/drawing/2014/main" id="{AD1CC42D-9955-4D1D-A2CA-175BDA1C2773}"/>
              </a:ext>
            </a:extLst>
          </p:cNvPr>
          <p:cNvSpPr txBox="1"/>
          <p:nvPr/>
        </p:nvSpPr>
        <p:spPr>
          <a:xfrm>
            <a:off x="1832741" y="2198428"/>
            <a:ext cx="379912" cy="276999"/>
          </a:xfrm>
          <a:prstGeom prst="rect">
            <a:avLst/>
          </a:prstGeom>
        </p:spPr>
        <p:txBody>
          <a:bodyPr wrap="none" lIns="0" tIns="0" rIns="0" bIns="0" rtlCol="0" anchor="t" anchorCtr="0">
            <a:spAutoFit/>
          </a:bodyPr>
          <a:lstStyle/>
          <a:p>
            <a:r>
              <a:rPr lang="en-GB" dirty="0">
                <a:solidFill>
                  <a:srgbClr val="747474"/>
                </a:solidFill>
                <a:latin typeface="Consolas" panose="020B0609020204030204" pitchFamily="49" charset="0"/>
              </a:rPr>
              <a:t>git</a:t>
            </a:r>
          </a:p>
        </p:txBody>
      </p:sp>
      <p:sp>
        <p:nvSpPr>
          <p:cNvPr id="22" name="TextBox 21">
            <a:extLst>
              <a:ext uri="{FF2B5EF4-FFF2-40B4-BE49-F238E27FC236}">
                <a16:creationId xmlns:a16="http://schemas.microsoft.com/office/drawing/2014/main" id="{CCDAF9B8-D277-47AF-8A06-89F3FA232E10}"/>
              </a:ext>
            </a:extLst>
          </p:cNvPr>
          <p:cNvSpPr txBox="1"/>
          <p:nvPr/>
        </p:nvSpPr>
        <p:spPr>
          <a:xfrm>
            <a:off x="3439112" y="2574554"/>
            <a:ext cx="1742052" cy="553998"/>
          </a:xfrm>
          <a:prstGeom prst="rect">
            <a:avLst/>
          </a:prstGeom>
        </p:spPr>
        <p:txBody>
          <a:bodyPr wrap="square" lIns="0" tIns="0" rIns="0" bIns="0" rtlCol="0" anchor="t" anchorCtr="0">
            <a:spAutoFit/>
          </a:bodyPr>
          <a:lstStyle/>
          <a:p>
            <a:pPr algn="ctr"/>
            <a:r>
              <a:rPr lang="en-GB" i="1" dirty="0">
                <a:effectLst/>
              </a:rPr>
              <a:t>Container Build</a:t>
            </a:r>
          </a:p>
          <a:p>
            <a:pPr algn="ctr"/>
            <a:r>
              <a:rPr lang="en-GB" i="1" dirty="0">
                <a:effectLst/>
              </a:rPr>
              <a:t>Pipeline</a:t>
            </a:r>
          </a:p>
        </p:txBody>
      </p:sp>
      <p:sp>
        <p:nvSpPr>
          <p:cNvPr id="193" name="TextBox 192">
            <a:extLst>
              <a:ext uri="{FF2B5EF4-FFF2-40B4-BE49-F238E27FC236}">
                <a16:creationId xmlns:a16="http://schemas.microsoft.com/office/drawing/2014/main" id="{8834AC3C-0EA7-45BB-B394-B4FD1042071C}"/>
              </a:ext>
            </a:extLst>
          </p:cNvPr>
          <p:cNvSpPr txBox="1"/>
          <p:nvPr/>
        </p:nvSpPr>
        <p:spPr>
          <a:xfrm>
            <a:off x="6705393" y="2574554"/>
            <a:ext cx="1742052" cy="553998"/>
          </a:xfrm>
          <a:prstGeom prst="rect">
            <a:avLst/>
          </a:prstGeom>
        </p:spPr>
        <p:txBody>
          <a:bodyPr wrap="square" lIns="0" tIns="0" rIns="0" bIns="0" rtlCol="0" anchor="t" anchorCtr="0">
            <a:spAutoFit/>
          </a:bodyPr>
          <a:lstStyle/>
          <a:p>
            <a:pPr algn="ctr"/>
            <a:r>
              <a:rPr lang="en-GB" i="1" dirty="0">
                <a:effectLst/>
              </a:rPr>
              <a:t>Trigger / Webhooks</a:t>
            </a:r>
          </a:p>
        </p:txBody>
      </p:sp>
      <p:sp>
        <p:nvSpPr>
          <p:cNvPr id="194" name="TextBox 193">
            <a:extLst>
              <a:ext uri="{FF2B5EF4-FFF2-40B4-BE49-F238E27FC236}">
                <a16:creationId xmlns:a16="http://schemas.microsoft.com/office/drawing/2014/main" id="{8FF8002A-B8F7-459C-B3E9-493484219453}"/>
              </a:ext>
            </a:extLst>
          </p:cNvPr>
          <p:cNvSpPr txBox="1"/>
          <p:nvPr/>
        </p:nvSpPr>
        <p:spPr>
          <a:xfrm>
            <a:off x="9392375" y="2909179"/>
            <a:ext cx="1159658" cy="553998"/>
          </a:xfrm>
          <a:prstGeom prst="rect">
            <a:avLst/>
          </a:prstGeom>
        </p:spPr>
        <p:txBody>
          <a:bodyPr wrap="square" lIns="0" tIns="0" rIns="0" bIns="0" rtlCol="0" anchor="t" anchorCtr="0">
            <a:spAutoFit/>
          </a:bodyPr>
          <a:lstStyle/>
          <a:p>
            <a:pPr algn="ctr"/>
            <a:r>
              <a:rPr lang="en-GB" i="1" dirty="0">
                <a:effectLst/>
              </a:rPr>
              <a:t>Release</a:t>
            </a:r>
          </a:p>
          <a:p>
            <a:pPr algn="ctr"/>
            <a:r>
              <a:rPr lang="en-GB" i="1" dirty="0">
                <a:effectLst/>
              </a:rPr>
              <a:t>Pipeline</a:t>
            </a:r>
          </a:p>
        </p:txBody>
      </p:sp>
      <p:pic>
        <p:nvPicPr>
          <p:cNvPr id="195" name="Picture 194">
            <a:extLst>
              <a:ext uri="{FF2B5EF4-FFF2-40B4-BE49-F238E27FC236}">
                <a16:creationId xmlns:a16="http://schemas.microsoft.com/office/drawing/2014/main" id="{CEF62A7E-312D-45C9-BE2C-F2483B6C4063}"/>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924837" y="3561422"/>
            <a:ext cx="524659" cy="546338"/>
          </a:xfrm>
          <a:prstGeom prst="rect">
            <a:avLst/>
          </a:prstGeom>
        </p:spPr>
      </p:pic>
      <p:sp>
        <p:nvSpPr>
          <p:cNvPr id="196" name="TextBox 195">
            <a:extLst>
              <a:ext uri="{FF2B5EF4-FFF2-40B4-BE49-F238E27FC236}">
                <a16:creationId xmlns:a16="http://schemas.microsoft.com/office/drawing/2014/main" id="{9D68F556-6591-4EFB-9B75-086BD82CAB6F}"/>
              </a:ext>
            </a:extLst>
          </p:cNvPr>
          <p:cNvSpPr txBox="1"/>
          <p:nvPr/>
        </p:nvSpPr>
        <p:spPr>
          <a:xfrm>
            <a:off x="2911364" y="4606287"/>
            <a:ext cx="2007061" cy="648997"/>
          </a:xfrm>
          <a:prstGeom prst="rect">
            <a:avLst/>
          </a:prstGeom>
          <a:solidFill>
            <a:schemeClr val="accent2">
              <a:lumMod val="20000"/>
              <a:lumOff val="80000"/>
            </a:schemeClr>
          </a:solidFill>
        </p:spPr>
        <p:txBody>
          <a:bodyPr wrap="none" lIns="108000" tIns="108000" rIns="108000" bIns="108000" rtlCol="0" anchor="t" anchorCtr="0">
            <a:spAutoFit/>
          </a:bodyPr>
          <a:lstStyle/>
          <a:p>
            <a:r>
              <a:rPr lang="en-GB" sz="1400" dirty="0">
                <a:latin typeface="Consolas" panose="020B0609020204030204" pitchFamily="49" charset="0"/>
              </a:rPr>
              <a:t>$ docker build/run</a:t>
            </a:r>
          </a:p>
          <a:p>
            <a:r>
              <a:rPr lang="en-GB" sz="1400" dirty="0">
                <a:latin typeface="Consolas" panose="020B0609020204030204" pitchFamily="49" charset="0"/>
              </a:rPr>
              <a:t>$ git push</a:t>
            </a:r>
          </a:p>
        </p:txBody>
      </p:sp>
      <p:sp>
        <p:nvSpPr>
          <p:cNvPr id="23" name="TextBox 22">
            <a:extLst>
              <a:ext uri="{FF2B5EF4-FFF2-40B4-BE49-F238E27FC236}">
                <a16:creationId xmlns:a16="http://schemas.microsoft.com/office/drawing/2014/main" id="{4C597AF4-59F9-4E9D-8A54-BAE0C217EA8A}"/>
              </a:ext>
            </a:extLst>
          </p:cNvPr>
          <p:cNvSpPr txBox="1"/>
          <p:nvPr/>
        </p:nvSpPr>
        <p:spPr>
          <a:xfrm>
            <a:off x="4014098" y="1923738"/>
            <a:ext cx="466708" cy="369332"/>
          </a:xfrm>
          <a:prstGeom prst="rect">
            <a:avLst/>
          </a:prstGeom>
        </p:spPr>
        <p:txBody>
          <a:bodyPr wrap="square" lIns="0" tIns="0" rIns="0" bIns="0" rtlCol="0" anchor="t" anchorCtr="0">
            <a:spAutoFit/>
          </a:bodyPr>
          <a:lstStyle/>
          <a:p>
            <a:pPr algn="ctr"/>
            <a:r>
              <a:rPr lang="en-GB" sz="2400" b="1" dirty="0">
                <a:solidFill>
                  <a:srgbClr val="0078D7"/>
                </a:solidFill>
              </a:rPr>
              <a:t>CI</a:t>
            </a:r>
          </a:p>
        </p:txBody>
      </p:sp>
      <p:sp>
        <p:nvSpPr>
          <p:cNvPr id="207" name="TextBox 206">
            <a:extLst>
              <a:ext uri="{FF2B5EF4-FFF2-40B4-BE49-F238E27FC236}">
                <a16:creationId xmlns:a16="http://schemas.microsoft.com/office/drawing/2014/main" id="{DC64AD49-A92F-4F83-A96C-CE7AA886BE54}"/>
              </a:ext>
            </a:extLst>
          </p:cNvPr>
          <p:cNvSpPr txBox="1"/>
          <p:nvPr/>
        </p:nvSpPr>
        <p:spPr>
          <a:xfrm>
            <a:off x="7380551" y="1918458"/>
            <a:ext cx="466708" cy="369332"/>
          </a:xfrm>
          <a:prstGeom prst="rect">
            <a:avLst/>
          </a:prstGeom>
        </p:spPr>
        <p:txBody>
          <a:bodyPr wrap="square" lIns="0" tIns="0" rIns="0" bIns="0" rtlCol="0" anchor="t" anchorCtr="0">
            <a:spAutoFit/>
          </a:bodyPr>
          <a:lstStyle/>
          <a:p>
            <a:pPr algn="ctr"/>
            <a:r>
              <a:rPr lang="en-GB" sz="2400" b="1" dirty="0">
                <a:solidFill>
                  <a:srgbClr val="0078D7"/>
                </a:solidFill>
              </a:rPr>
              <a:t>CD</a:t>
            </a:r>
          </a:p>
        </p:txBody>
      </p:sp>
      <p:cxnSp>
        <p:nvCxnSpPr>
          <p:cNvPr id="26" name="Straight Connector 25">
            <a:extLst>
              <a:ext uri="{FF2B5EF4-FFF2-40B4-BE49-F238E27FC236}">
                <a16:creationId xmlns:a16="http://schemas.microsoft.com/office/drawing/2014/main" id="{CC0623E2-3951-44C9-91A1-0EC092AF976D}"/>
              </a:ext>
            </a:extLst>
          </p:cNvPr>
          <p:cNvCxnSpPr>
            <a:cxnSpLocks/>
          </p:cNvCxnSpPr>
          <p:nvPr/>
        </p:nvCxnSpPr>
        <p:spPr>
          <a:xfrm>
            <a:off x="8440244" y="5823421"/>
            <a:ext cx="2079981"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nvGrpSpPr>
          <p:cNvPr id="155" name="Group 154">
            <a:extLst>
              <a:ext uri="{FF2B5EF4-FFF2-40B4-BE49-F238E27FC236}">
                <a16:creationId xmlns:a16="http://schemas.microsoft.com/office/drawing/2014/main" id="{95973628-53CC-485E-B827-802479C164D0}"/>
              </a:ext>
            </a:extLst>
          </p:cNvPr>
          <p:cNvGrpSpPr/>
          <p:nvPr/>
        </p:nvGrpSpPr>
        <p:grpSpPr>
          <a:xfrm>
            <a:off x="8577438" y="4239699"/>
            <a:ext cx="954394" cy="691946"/>
            <a:chOff x="9786184" y="5089960"/>
            <a:chExt cx="1401412" cy="1016039"/>
          </a:xfrm>
        </p:grpSpPr>
        <p:pic>
          <p:nvPicPr>
            <p:cNvPr id="159" name="Graphic 158">
              <a:extLst>
                <a:ext uri="{FF2B5EF4-FFF2-40B4-BE49-F238E27FC236}">
                  <a16:creationId xmlns:a16="http://schemas.microsoft.com/office/drawing/2014/main" id="{961B181A-F8F2-40D1-9F15-E63662A67AF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75403" y="5089960"/>
              <a:ext cx="1012193" cy="809754"/>
            </a:xfrm>
            <a:prstGeom prst="rect">
              <a:avLst/>
            </a:prstGeom>
          </p:spPr>
        </p:pic>
        <p:grpSp>
          <p:nvGrpSpPr>
            <p:cNvPr id="209" name="Group 208">
              <a:extLst>
                <a:ext uri="{FF2B5EF4-FFF2-40B4-BE49-F238E27FC236}">
                  <a16:creationId xmlns:a16="http://schemas.microsoft.com/office/drawing/2014/main" id="{A4B3C026-035E-4495-A99C-35823096B2D1}"/>
                </a:ext>
              </a:extLst>
            </p:cNvPr>
            <p:cNvGrpSpPr/>
            <p:nvPr/>
          </p:nvGrpSpPr>
          <p:grpSpPr>
            <a:xfrm>
              <a:off x="9786184" y="5296245"/>
              <a:ext cx="1012193" cy="809754"/>
              <a:chOff x="7270744" y="3692593"/>
              <a:chExt cx="1012193" cy="809754"/>
            </a:xfrm>
          </p:grpSpPr>
          <p:sp>
            <p:nvSpPr>
              <p:cNvPr id="210" name="Rectangle 209">
                <a:extLst>
                  <a:ext uri="{FF2B5EF4-FFF2-40B4-BE49-F238E27FC236}">
                    <a16:creationId xmlns:a16="http://schemas.microsoft.com/office/drawing/2014/main" id="{CF5BF862-34C0-4BD7-9AF6-4D931D4E5688}"/>
                  </a:ext>
                </a:extLst>
              </p:cNvPr>
              <p:cNvSpPr/>
              <p:nvPr/>
            </p:nvSpPr>
            <p:spPr>
              <a:xfrm>
                <a:off x="7332328" y="3769995"/>
                <a:ext cx="892509" cy="654368"/>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211" name="Graphic 210">
                <a:extLst>
                  <a:ext uri="{FF2B5EF4-FFF2-40B4-BE49-F238E27FC236}">
                    <a16:creationId xmlns:a16="http://schemas.microsoft.com/office/drawing/2014/main" id="{F4235164-1C13-40AE-9066-B204E9320CA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70744" y="3692593"/>
                <a:ext cx="1012193" cy="809754"/>
              </a:xfrm>
              <a:prstGeom prst="rect">
                <a:avLst/>
              </a:prstGeom>
            </p:spPr>
          </p:pic>
        </p:grpSp>
      </p:grpSp>
      <p:sp>
        <p:nvSpPr>
          <p:cNvPr id="212" name="TextBox 211">
            <a:extLst>
              <a:ext uri="{FF2B5EF4-FFF2-40B4-BE49-F238E27FC236}">
                <a16:creationId xmlns:a16="http://schemas.microsoft.com/office/drawing/2014/main" id="{56BB10C9-87EC-4218-8173-B18BE46D7007}"/>
              </a:ext>
            </a:extLst>
          </p:cNvPr>
          <p:cNvSpPr txBox="1"/>
          <p:nvPr/>
        </p:nvSpPr>
        <p:spPr>
          <a:xfrm>
            <a:off x="9663019" y="4431510"/>
            <a:ext cx="392993" cy="276999"/>
          </a:xfrm>
          <a:prstGeom prst="rect">
            <a:avLst/>
          </a:prstGeom>
        </p:spPr>
        <p:txBody>
          <a:bodyPr wrap="none" lIns="0" tIns="0" rIns="0" bIns="0" rtlCol="0" anchor="t" anchorCtr="0">
            <a:spAutoFit/>
          </a:bodyPr>
          <a:lstStyle/>
          <a:p>
            <a:r>
              <a:rPr lang="en-GB" dirty="0">
                <a:solidFill>
                  <a:schemeClr val="tx1">
                    <a:lumMod val="50000"/>
                    <a:lumOff val="50000"/>
                  </a:schemeClr>
                </a:solidFill>
              </a:rPr>
              <a:t>Test</a:t>
            </a:r>
          </a:p>
        </p:txBody>
      </p:sp>
      <p:cxnSp>
        <p:nvCxnSpPr>
          <p:cNvPr id="213" name="Straight Connector 212">
            <a:extLst>
              <a:ext uri="{FF2B5EF4-FFF2-40B4-BE49-F238E27FC236}">
                <a16:creationId xmlns:a16="http://schemas.microsoft.com/office/drawing/2014/main" id="{79169E9A-69E6-4AB0-AE70-8E726D827E40}"/>
              </a:ext>
            </a:extLst>
          </p:cNvPr>
          <p:cNvCxnSpPr>
            <a:cxnSpLocks/>
          </p:cNvCxnSpPr>
          <p:nvPr/>
        </p:nvCxnSpPr>
        <p:spPr>
          <a:xfrm>
            <a:off x="8440244" y="4984785"/>
            <a:ext cx="2079981"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4A51F90A-B545-42FD-98CD-DD4230880E1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805896" y="3140223"/>
            <a:ext cx="883112" cy="706490"/>
          </a:xfrm>
          <a:prstGeom prst="rect">
            <a:avLst/>
          </a:prstGeom>
        </p:spPr>
      </p:pic>
    </p:spTree>
    <p:extLst>
      <p:ext uri="{BB962C8B-B14F-4D97-AF65-F5344CB8AC3E}">
        <p14:creationId xmlns:p14="http://schemas.microsoft.com/office/powerpoint/2010/main" val="1754998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fade">
                                      <p:cBhvr>
                                        <p:cTn id="7" dur="500"/>
                                        <p:tgtEl>
                                          <p:spTgt spid="19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3"/>
                                        </p:tgtEl>
                                        <p:attrNameLst>
                                          <p:attrName>style.visibility</p:attrName>
                                        </p:attrNameLst>
                                      </p:cBhvr>
                                      <p:to>
                                        <p:strVal val="visible"/>
                                      </p:to>
                                    </p:set>
                                    <p:animEffect transition="in" filter="fade">
                                      <p:cBhvr>
                                        <p:cTn id="27" dur="500"/>
                                        <p:tgtEl>
                                          <p:spTgt spid="1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nodeType="withEffect">
                                  <p:stCondLst>
                                    <p:cond delay="0"/>
                                  </p:stCondLst>
                                  <p:childTnLst>
                                    <p:set>
                                      <p:cBhvr>
                                        <p:cTn id="32" dur="1" fill="hold">
                                          <p:stCondLst>
                                            <p:cond delay="0"/>
                                          </p:stCondLst>
                                        </p:cTn>
                                        <p:tgtEl>
                                          <p:spTgt spid="161"/>
                                        </p:tgtEl>
                                        <p:attrNameLst>
                                          <p:attrName>style.visibility</p:attrName>
                                        </p:attrNameLst>
                                      </p:cBhvr>
                                      <p:to>
                                        <p:strVal val="visible"/>
                                      </p:to>
                                    </p:set>
                                    <p:animEffect transition="in" filter="fade">
                                      <p:cBhvr>
                                        <p:cTn id="33" dur="500"/>
                                        <p:tgtEl>
                                          <p:spTgt spid="16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par>
                                <p:cTn id="40" presetID="10" presetClass="entr" presetSubtype="0" fill="hold" nodeType="withEffect">
                                  <p:stCondLst>
                                    <p:cond delay="0"/>
                                  </p:stCondLst>
                                  <p:childTnLst>
                                    <p:set>
                                      <p:cBhvr>
                                        <p:cTn id="41" dur="1" fill="hold">
                                          <p:stCondLst>
                                            <p:cond delay="0"/>
                                          </p:stCondLst>
                                        </p:cTn>
                                        <p:tgtEl>
                                          <p:spTgt spid="70"/>
                                        </p:tgtEl>
                                        <p:attrNameLst>
                                          <p:attrName>style.visibility</p:attrName>
                                        </p:attrNameLst>
                                      </p:cBhvr>
                                      <p:to>
                                        <p:strVal val="visible"/>
                                      </p:to>
                                    </p:set>
                                    <p:animEffect transition="in" filter="fade">
                                      <p:cBhvr>
                                        <p:cTn id="42" dur="500"/>
                                        <p:tgtEl>
                                          <p:spTgt spid="7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6"/>
                                        </p:tgtEl>
                                        <p:attrNameLst>
                                          <p:attrName>style.visibility</p:attrName>
                                        </p:attrNameLst>
                                      </p:cBhvr>
                                      <p:to>
                                        <p:strVal val="visible"/>
                                      </p:to>
                                    </p:set>
                                    <p:animEffect transition="in" filter="fade">
                                      <p:cBhvr>
                                        <p:cTn id="47" dur="500"/>
                                        <p:tgtEl>
                                          <p:spTgt spid="1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3"/>
                                        </p:tgtEl>
                                        <p:attrNameLst>
                                          <p:attrName>style.visibility</p:attrName>
                                        </p:attrNameLst>
                                      </p:cBhvr>
                                      <p:to>
                                        <p:strVal val="visible"/>
                                      </p:to>
                                    </p:set>
                                    <p:animEffect transition="in" filter="fade">
                                      <p:cBhvr>
                                        <p:cTn id="50" dur="500"/>
                                        <p:tgtEl>
                                          <p:spTgt spid="193"/>
                                        </p:tgtEl>
                                      </p:cBhvr>
                                    </p:animEffect>
                                  </p:childTnLst>
                                </p:cTn>
                              </p:par>
                              <p:par>
                                <p:cTn id="51" presetID="10" presetClass="entr" presetSubtype="0" fill="hold" nodeType="withEffect">
                                  <p:stCondLst>
                                    <p:cond delay="0"/>
                                  </p:stCondLst>
                                  <p:childTnLst>
                                    <p:set>
                                      <p:cBhvr>
                                        <p:cTn id="52" dur="1" fill="hold">
                                          <p:stCondLst>
                                            <p:cond delay="0"/>
                                          </p:stCondLst>
                                        </p:cTn>
                                        <p:tgtEl>
                                          <p:spTgt spid="112"/>
                                        </p:tgtEl>
                                        <p:attrNameLst>
                                          <p:attrName>style.visibility</p:attrName>
                                        </p:attrNameLst>
                                      </p:cBhvr>
                                      <p:to>
                                        <p:strVal val="visible"/>
                                      </p:to>
                                    </p:set>
                                    <p:animEffect transition="in" filter="fade">
                                      <p:cBhvr>
                                        <p:cTn id="53" dur="500"/>
                                        <p:tgtEl>
                                          <p:spTgt spid="11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7"/>
                                        </p:tgtEl>
                                        <p:attrNameLst>
                                          <p:attrName>style.visibility</p:attrName>
                                        </p:attrNameLst>
                                      </p:cBhvr>
                                      <p:to>
                                        <p:strVal val="visible"/>
                                      </p:to>
                                    </p:set>
                                    <p:animEffect transition="in" filter="fade">
                                      <p:cBhvr>
                                        <p:cTn id="56" dur="500"/>
                                        <p:tgtEl>
                                          <p:spTgt spid="20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17"/>
                                        </p:tgtEl>
                                        <p:attrNameLst>
                                          <p:attrName>style.visibility</p:attrName>
                                        </p:attrNameLst>
                                      </p:cBhvr>
                                      <p:to>
                                        <p:strVal val="visible"/>
                                      </p:to>
                                    </p:set>
                                    <p:animEffect transition="in" filter="fade">
                                      <p:cBhvr>
                                        <p:cTn id="59" dur="500"/>
                                        <p:tgtEl>
                                          <p:spTgt spid="1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94"/>
                                        </p:tgtEl>
                                        <p:attrNameLst>
                                          <p:attrName>style.visibility</p:attrName>
                                        </p:attrNameLst>
                                      </p:cBhvr>
                                      <p:to>
                                        <p:strVal val="visible"/>
                                      </p:to>
                                    </p:set>
                                    <p:animEffect transition="in" filter="fade">
                                      <p:cBhvr>
                                        <p:cTn id="62" dur="500"/>
                                        <p:tgtEl>
                                          <p:spTgt spid="194"/>
                                        </p:tgtEl>
                                      </p:cBhvr>
                                    </p:animEffect>
                                  </p:childTnLst>
                                </p:cTn>
                              </p:par>
                              <p:par>
                                <p:cTn id="63" presetID="10" presetClass="entr" presetSubtype="0" fill="hold" nodeType="withEffect">
                                  <p:stCondLst>
                                    <p:cond delay="0"/>
                                  </p:stCondLst>
                                  <p:childTnLst>
                                    <p:set>
                                      <p:cBhvr>
                                        <p:cTn id="64" dur="1" fill="hold">
                                          <p:stCondLst>
                                            <p:cond delay="0"/>
                                          </p:stCondLst>
                                        </p:cTn>
                                        <p:tgtEl>
                                          <p:spTgt spid="195"/>
                                        </p:tgtEl>
                                        <p:attrNameLst>
                                          <p:attrName>style.visibility</p:attrName>
                                        </p:attrNameLst>
                                      </p:cBhvr>
                                      <p:to>
                                        <p:strVal val="visible"/>
                                      </p:to>
                                    </p:set>
                                    <p:animEffect transition="in" filter="fade">
                                      <p:cBhvr>
                                        <p:cTn id="65" dur="500"/>
                                        <p:tgtEl>
                                          <p:spTgt spid="195"/>
                                        </p:tgtEl>
                                      </p:cBhvr>
                                    </p:animEffect>
                                  </p:childTnLst>
                                </p:cTn>
                              </p:par>
                              <p:par>
                                <p:cTn id="66" presetID="10" presetClass="entr" presetSubtype="0" fill="hold" nodeType="with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fade">
                                      <p:cBhvr>
                                        <p:cTn id="68" dur="500"/>
                                        <p:tgtEl>
                                          <p:spTgt spid="1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fade">
                                      <p:cBhvr>
                                        <p:cTn id="71" dur="500"/>
                                        <p:tgtEl>
                                          <p:spTgt spid="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89"/>
                                        </p:tgtEl>
                                        <p:attrNameLst>
                                          <p:attrName>style.visibility</p:attrName>
                                        </p:attrNameLst>
                                      </p:cBhvr>
                                      <p:to>
                                        <p:strVal val="visible"/>
                                      </p:to>
                                    </p:set>
                                    <p:animEffect transition="in" filter="fade">
                                      <p:cBhvr>
                                        <p:cTn id="74" dur="500"/>
                                        <p:tgtEl>
                                          <p:spTgt spid="18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90"/>
                                        </p:tgtEl>
                                        <p:attrNameLst>
                                          <p:attrName>style.visibility</p:attrName>
                                        </p:attrNameLst>
                                      </p:cBhvr>
                                      <p:to>
                                        <p:strVal val="visible"/>
                                      </p:to>
                                    </p:set>
                                    <p:animEffect transition="in" filter="fade">
                                      <p:cBhvr>
                                        <p:cTn id="77" dur="500"/>
                                        <p:tgtEl>
                                          <p:spTgt spid="190"/>
                                        </p:tgtEl>
                                      </p:cBhvr>
                                    </p:animEffect>
                                  </p:childTnLst>
                                </p:cTn>
                              </p:par>
                              <p:par>
                                <p:cTn id="78" presetID="10" presetClass="entr" presetSubtype="0" fill="hold" nodeType="with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fade">
                                      <p:cBhvr>
                                        <p:cTn id="80" dur="500"/>
                                        <p:tgtEl>
                                          <p:spTgt spid="37"/>
                                        </p:tgtEl>
                                      </p:cBhvr>
                                    </p:animEffect>
                                  </p:childTnLst>
                                </p:cTn>
                              </p:par>
                              <p:par>
                                <p:cTn id="81" presetID="10" presetClass="entr" presetSubtype="0" fill="hold" nodeType="with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fade">
                                      <p:cBhvr>
                                        <p:cTn id="83" dur="500"/>
                                        <p:tgtEl>
                                          <p:spTgt spid="26"/>
                                        </p:tgtEl>
                                      </p:cBhvr>
                                    </p:animEffect>
                                  </p:childTnLst>
                                </p:cTn>
                              </p:par>
                              <p:par>
                                <p:cTn id="84" presetID="10" presetClass="entr" presetSubtype="0" fill="hold" nodeType="withEffect">
                                  <p:stCondLst>
                                    <p:cond delay="0"/>
                                  </p:stCondLst>
                                  <p:childTnLst>
                                    <p:set>
                                      <p:cBhvr>
                                        <p:cTn id="85" dur="1" fill="hold">
                                          <p:stCondLst>
                                            <p:cond delay="0"/>
                                          </p:stCondLst>
                                        </p:cTn>
                                        <p:tgtEl>
                                          <p:spTgt spid="129"/>
                                        </p:tgtEl>
                                        <p:attrNameLst>
                                          <p:attrName>style.visibility</p:attrName>
                                        </p:attrNameLst>
                                      </p:cBhvr>
                                      <p:to>
                                        <p:strVal val="visible"/>
                                      </p:to>
                                    </p:set>
                                    <p:animEffect transition="in" filter="fade">
                                      <p:cBhvr>
                                        <p:cTn id="86" dur="500"/>
                                        <p:tgtEl>
                                          <p:spTgt spid="129"/>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79"/>
                                        </p:tgtEl>
                                        <p:attrNameLst>
                                          <p:attrName>style.visibility</p:attrName>
                                        </p:attrNameLst>
                                      </p:cBhvr>
                                      <p:to>
                                        <p:strVal val="visible"/>
                                      </p:to>
                                    </p:set>
                                    <p:animEffect transition="in" filter="fade">
                                      <p:cBhvr>
                                        <p:cTn id="91" dur="500"/>
                                        <p:tgtEl>
                                          <p:spTgt spid="179"/>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fade">
                                      <p:cBhvr>
                                        <p:cTn id="94" dur="500"/>
                                        <p:tgtEl>
                                          <p:spTgt spid="33"/>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12"/>
                                        </p:tgtEl>
                                        <p:attrNameLst>
                                          <p:attrName>style.visibility</p:attrName>
                                        </p:attrNameLst>
                                      </p:cBhvr>
                                      <p:to>
                                        <p:strVal val="visible"/>
                                      </p:to>
                                    </p:set>
                                    <p:animEffect transition="in" filter="fade">
                                      <p:cBhvr>
                                        <p:cTn id="97" dur="500"/>
                                        <p:tgtEl>
                                          <p:spTgt spid="212"/>
                                        </p:tgtEl>
                                      </p:cBhvr>
                                    </p:animEffect>
                                  </p:childTnLst>
                                </p:cTn>
                              </p:par>
                              <p:par>
                                <p:cTn id="98" presetID="10" presetClass="entr" presetSubtype="0" fill="hold" nodeType="withEffect">
                                  <p:stCondLst>
                                    <p:cond delay="0"/>
                                  </p:stCondLst>
                                  <p:childTnLst>
                                    <p:set>
                                      <p:cBhvr>
                                        <p:cTn id="99" dur="1" fill="hold">
                                          <p:stCondLst>
                                            <p:cond delay="0"/>
                                          </p:stCondLst>
                                        </p:cTn>
                                        <p:tgtEl>
                                          <p:spTgt spid="213"/>
                                        </p:tgtEl>
                                        <p:attrNameLst>
                                          <p:attrName>style.visibility</p:attrName>
                                        </p:attrNameLst>
                                      </p:cBhvr>
                                      <p:to>
                                        <p:strVal val="visible"/>
                                      </p:to>
                                    </p:set>
                                    <p:animEffect transition="in" filter="fade">
                                      <p:cBhvr>
                                        <p:cTn id="100" dur="500"/>
                                        <p:tgtEl>
                                          <p:spTgt spid="213"/>
                                        </p:tgtEl>
                                      </p:cBhvr>
                                    </p:animEffect>
                                  </p:childTnLst>
                                </p:cTn>
                              </p:par>
                              <p:par>
                                <p:cTn id="101" presetID="10" presetClass="entr" presetSubtype="0" fill="hold" nodeType="withEffect">
                                  <p:stCondLst>
                                    <p:cond delay="0"/>
                                  </p:stCondLst>
                                  <p:childTnLst>
                                    <p:set>
                                      <p:cBhvr>
                                        <p:cTn id="102" dur="1" fill="hold">
                                          <p:stCondLst>
                                            <p:cond delay="0"/>
                                          </p:stCondLst>
                                        </p:cTn>
                                        <p:tgtEl>
                                          <p:spTgt spid="155"/>
                                        </p:tgtEl>
                                        <p:attrNameLst>
                                          <p:attrName>style.visibility</p:attrName>
                                        </p:attrNameLst>
                                      </p:cBhvr>
                                      <p:to>
                                        <p:strVal val="visible"/>
                                      </p:to>
                                    </p:set>
                                    <p:animEffect transition="in" filter="fade">
                                      <p:cBhvr>
                                        <p:cTn id="103"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3" grpId="0" animBg="1"/>
      <p:bldP spid="34" grpId="0"/>
      <p:bldP spid="179" grpId="0"/>
      <p:bldP spid="111" grpId="0" animBg="1"/>
      <p:bldP spid="113" grpId="0" animBg="1"/>
      <p:bldP spid="116" grpId="0" animBg="1"/>
      <p:bldP spid="117" grpId="0" animBg="1"/>
      <p:bldP spid="189" grpId="0"/>
      <p:bldP spid="190" grpId="0"/>
      <p:bldP spid="17" grpId="0"/>
      <p:bldP spid="21" grpId="0"/>
      <p:bldP spid="22" grpId="0"/>
      <p:bldP spid="193" grpId="0"/>
      <p:bldP spid="194" grpId="0"/>
      <p:bldP spid="196" grpId="0" animBg="1"/>
      <p:bldP spid="23" grpId="0"/>
      <p:bldP spid="207" grpId="0"/>
      <p:bldP spid="21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449D9574-91B2-4BC0-AF7E-75FFBBB9D17E}"/>
              </a:ext>
            </a:extLst>
          </p:cNvPr>
          <p:cNvGrpSpPr/>
          <p:nvPr/>
        </p:nvGrpSpPr>
        <p:grpSpPr>
          <a:xfrm>
            <a:off x="1929209" y="1155855"/>
            <a:ext cx="4043289" cy="2269902"/>
            <a:chOff x="838200" y="1598713"/>
            <a:chExt cx="4043289" cy="2269902"/>
          </a:xfrm>
        </p:grpSpPr>
        <p:sp>
          <p:nvSpPr>
            <p:cNvPr id="4" name="Rectangle 3">
              <a:extLst>
                <a:ext uri="{FF2B5EF4-FFF2-40B4-BE49-F238E27FC236}">
                  <a16:creationId xmlns:a16="http://schemas.microsoft.com/office/drawing/2014/main" id="{BCA183E5-1B10-EF45-9FAA-8A1E5D420A7D}"/>
                </a:ext>
              </a:extLst>
            </p:cNvPr>
            <p:cNvSpPr/>
            <p:nvPr/>
          </p:nvSpPr>
          <p:spPr>
            <a:xfrm>
              <a:off x="838200" y="1598713"/>
              <a:ext cx="4043289" cy="2269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 name="TextBox 16">
              <a:extLst>
                <a:ext uri="{FF2B5EF4-FFF2-40B4-BE49-F238E27FC236}">
                  <a16:creationId xmlns:a16="http://schemas.microsoft.com/office/drawing/2014/main" id="{FA447C44-1646-6D43-B601-14DB2D7BDB26}"/>
                </a:ext>
              </a:extLst>
            </p:cNvPr>
            <p:cNvSpPr txBox="1"/>
            <p:nvPr/>
          </p:nvSpPr>
          <p:spPr>
            <a:xfrm>
              <a:off x="2078601" y="1635657"/>
              <a:ext cx="156248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Dev Cluster</a:t>
              </a:r>
            </a:p>
          </p:txBody>
        </p:sp>
        <p:grpSp>
          <p:nvGrpSpPr>
            <p:cNvPr id="20" name="Group 19">
              <a:extLst>
                <a:ext uri="{FF2B5EF4-FFF2-40B4-BE49-F238E27FC236}">
                  <a16:creationId xmlns:a16="http://schemas.microsoft.com/office/drawing/2014/main" id="{1DC05C60-E408-45F9-A6C0-431484CFB564}"/>
                </a:ext>
              </a:extLst>
            </p:cNvPr>
            <p:cNvGrpSpPr/>
            <p:nvPr/>
          </p:nvGrpSpPr>
          <p:grpSpPr>
            <a:xfrm>
              <a:off x="1180852" y="1970356"/>
              <a:ext cx="3357985" cy="1711340"/>
              <a:chOff x="1102659" y="1882589"/>
              <a:chExt cx="3357985" cy="1711340"/>
            </a:xfrm>
          </p:grpSpPr>
          <p:sp>
            <p:nvSpPr>
              <p:cNvPr id="5" name="Rectangle 4">
                <a:extLst>
                  <a:ext uri="{FF2B5EF4-FFF2-40B4-BE49-F238E27FC236}">
                    <a16:creationId xmlns:a16="http://schemas.microsoft.com/office/drawing/2014/main" id="{E29E708C-14B5-1843-B1BA-88C92B68EF1F}"/>
                  </a:ext>
                </a:extLst>
              </p:cNvPr>
              <p:cNvSpPr/>
              <p:nvPr/>
            </p:nvSpPr>
            <p:spPr>
              <a:xfrm>
                <a:off x="1102659" y="1882589"/>
                <a:ext cx="3357985" cy="17113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7" name="Group 6">
                <a:extLst>
                  <a:ext uri="{FF2B5EF4-FFF2-40B4-BE49-F238E27FC236}">
                    <a16:creationId xmlns:a16="http://schemas.microsoft.com/office/drawing/2014/main" id="{8309AF2E-71F7-401D-9629-129DC816BB76}"/>
                  </a:ext>
                </a:extLst>
              </p:cNvPr>
              <p:cNvGrpSpPr/>
              <p:nvPr/>
            </p:nvGrpSpPr>
            <p:grpSpPr>
              <a:xfrm>
                <a:off x="1391320" y="2029920"/>
                <a:ext cx="2780663" cy="1416679"/>
                <a:chOff x="1344705" y="1982301"/>
                <a:chExt cx="2780663" cy="1416679"/>
              </a:xfrm>
            </p:grpSpPr>
            <p:grpSp>
              <p:nvGrpSpPr>
                <p:cNvPr id="3" name="Group 2">
                  <a:extLst>
                    <a:ext uri="{FF2B5EF4-FFF2-40B4-BE49-F238E27FC236}">
                      <a16:creationId xmlns:a16="http://schemas.microsoft.com/office/drawing/2014/main" id="{11B6AF5B-D621-499D-86FE-7BDF631F130C}"/>
                    </a:ext>
                  </a:extLst>
                </p:cNvPr>
                <p:cNvGrpSpPr/>
                <p:nvPr/>
              </p:nvGrpSpPr>
              <p:grpSpPr>
                <a:xfrm>
                  <a:off x="1344705" y="2287628"/>
                  <a:ext cx="1302075" cy="1111352"/>
                  <a:chOff x="1344705" y="2232212"/>
                  <a:chExt cx="1302075" cy="1111352"/>
                </a:xfrm>
              </p:grpSpPr>
              <p:sp>
                <p:nvSpPr>
                  <p:cNvPr id="6" name="Rectangle 5">
                    <a:extLst>
                      <a:ext uri="{FF2B5EF4-FFF2-40B4-BE49-F238E27FC236}">
                        <a16:creationId xmlns:a16="http://schemas.microsoft.com/office/drawing/2014/main" id="{E34E77E5-6949-0C43-BB47-02F2FB0522C7}"/>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2" name="Group 1">
                    <a:extLst>
                      <a:ext uri="{FF2B5EF4-FFF2-40B4-BE49-F238E27FC236}">
                        <a16:creationId xmlns:a16="http://schemas.microsoft.com/office/drawing/2014/main" id="{B0C43F9C-629C-4714-BD17-0C835F659E35}"/>
                      </a:ext>
                    </a:extLst>
                  </p:cNvPr>
                  <p:cNvGrpSpPr/>
                  <p:nvPr/>
                </p:nvGrpSpPr>
                <p:grpSpPr>
                  <a:xfrm>
                    <a:off x="1434881" y="2367475"/>
                    <a:ext cx="1121723" cy="840827"/>
                    <a:chOff x="1452282" y="2366683"/>
                    <a:chExt cx="1121723" cy="840827"/>
                  </a:xfrm>
                </p:grpSpPr>
                <p:sp>
                  <p:nvSpPr>
                    <p:cNvPr id="8" name="Rectangle 7">
                      <a:extLst>
                        <a:ext uri="{FF2B5EF4-FFF2-40B4-BE49-F238E27FC236}">
                          <a16:creationId xmlns:a16="http://schemas.microsoft.com/office/drawing/2014/main" id="{08992F67-DF37-444C-9EFC-ACC0BBCD833B}"/>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PodA</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 name="Rectangle 8">
                      <a:extLst>
                        <a:ext uri="{FF2B5EF4-FFF2-40B4-BE49-F238E27FC236}">
                          <a16:creationId xmlns:a16="http://schemas.microsoft.com/office/drawing/2014/main" id="{D31F7F23-E0F4-7842-84D8-892DE2CD2376}"/>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PodB</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 name="Rectangle 9">
                      <a:extLst>
                        <a:ext uri="{FF2B5EF4-FFF2-40B4-BE49-F238E27FC236}">
                          <a16:creationId xmlns:a16="http://schemas.microsoft.com/office/drawing/2014/main" id="{6FEF773A-8900-9643-B060-139B0DAFA8EF}"/>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PodD</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1" name="Rectangle 10">
                      <a:extLst>
                        <a:ext uri="{FF2B5EF4-FFF2-40B4-BE49-F238E27FC236}">
                          <a16:creationId xmlns:a16="http://schemas.microsoft.com/office/drawing/2014/main" id="{92C7153D-8000-2742-B33C-FF5ECFC4DA76}"/>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PodC</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sp>
              <p:nvSpPr>
                <p:cNvPr id="18" name="TextBox 17">
                  <a:extLst>
                    <a:ext uri="{FF2B5EF4-FFF2-40B4-BE49-F238E27FC236}">
                      <a16:creationId xmlns:a16="http://schemas.microsoft.com/office/drawing/2014/main" id="{57FCFA9F-BB63-2845-A78E-6F036431FE36}"/>
                    </a:ext>
                  </a:extLst>
                </p:cNvPr>
                <p:cNvSpPr txBox="1"/>
                <p:nvPr/>
              </p:nvSpPr>
              <p:spPr>
                <a:xfrm>
                  <a:off x="1544588" y="1982301"/>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Node0</a:t>
                  </a:r>
                </a:p>
              </p:txBody>
            </p:sp>
            <p:sp>
              <p:nvSpPr>
                <p:cNvPr id="19" name="TextBox 18">
                  <a:extLst>
                    <a:ext uri="{FF2B5EF4-FFF2-40B4-BE49-F238E27FC236}">
                      <a16:creationId xmlns:a16="http://schemas.microsoft.com/office/drawing/2014/main" id="{54BE3487-C72C-6A45-9D46-832740077D65}"/>
                    </a:ext>
                  </a:extLst>
                </p:cNvPr>
                <p:cNvSpPr txBox="1"/>
                <p:nvPr/>
              </p:nvSpPr>
              <p:spPr>
                <a:xfrm>
                  <a:off x="3023176" y="1982301"/>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Node1</a:t>
                  </a:r>
                </a:p>
              </p:txBody>
            </p:sp>
            <p:grpSp>
              <p:nvGrpSpPr>
                <p:cNvPr id="103" name="Group 102">
                  <a:extLst>
                    <a:ext uri="{FF2B5EF4-FFF2-40B4-BE49-F238E27FC236}">
                      <a16:creationId xmlns:a16="http://schemas.microsoft.com/office/drawing/2014/main" id="{0F0385D3-1ECE-4EFB-A165-2AD5ED429BFA}"/>
                    </a:ext>
                  </a:extLst>
                </p:cNvPr>
                <p:cNvGrpSpPr/>
                <p:nvPr/>
              </p:nvGrpSpPr>
              <p:grpSpPr>
                <a:xfrm>
                  <a:off x="2823293" y="2287628"/>
                  <a:ext cx="1302075" cy="1111352"/>
                  <a:chOff x="1344705" y="2232212"/>
                  <a:chExt cx="1302075" cy="1111352"/>
                </a:xfrm>
              </p:grpSpPr>
              <p:sp>
                <p:nvSpPr>
                  <p:cNvPr id="104" name="Rectangle 103">
                    <a:extLst>
                      <a:ext uri="{FF2B5EF4-FFF2-40B4-BE49-F238E27FC236}">
                        <a16:creationId xmlns:a16="http://schemas.microsoft.com/office/drawing/2014/main" id="{D65DEE59-56A7-4431-BFC8-0FCAC000C114}"/>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05" name="Group 104">
                    <a:extLst>
                      <a:ext uri="{FF2B5EF4-FFF2-40B4-BE49-F238E27FC236}">
                        <a16:creationId xmlns:a16="http://schemas.microsoft.com/office/drawing/2014/main" id="{FFEE1D88-CFEE-496F-8396-E86C09F405D4}"/>
                      </a:ext>
                    </a:extLst>
                  </p:cNvPr>
                  <p:cNvGrpSpPr/>
                  <p:nvPr/>
                </p:nvGrpSpPr>
                <p:grpSpPr>
                  <a:xfrm>
                    <a:off x="1434881" y="2367475"/>
                    <a:ext cx="1121723" cy="840827"/>
                    <a:chOff x="1452282" y="2366683"/>
                    <a:chExt cx="1121723" cy="840827"/>
                  </a:xfrm>
                </p:grpSpPr>
                <p:sp>
                  <p:nvSpPr>
                    <p:cNvPr id="106" name="Rectangle 105">
                      <a:extLst>
                        <a:ext uri="{FF2B5EF4-FFF2-40B4-BE49-F238E27FC236}">
                          <a16:creationId xmlns:a16="http://schemas.microsoft.com/office/drawing/2014/main" id="{7957061A-6A8F-49BD-A015-47B16CAAD837}"/>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PodE</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7" name="Rectangle 106">
                      <a:extLst>
                        <a:ext uri="{FF2B5EF4-FFF2-40B4-BE49-F238E27FC236}">
                          <a16:creationId xmlns:a16="http://schemas.microsoft.com/office/drawing/2014/main" id="{E6E16743-185B-441C-B10C-24A3CE0840D9}"/>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PodF</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8" name="Rectangle 107">
                      <a:extLst>
                        <a:ext uri="{FF2B5EF4-FFF2-40B4-BE49-F238E27FC236}">
                          <a16:creationId xmlns:a16="http://schemas.microsoft.com/office/drawing/2014/main" id="{17DB377C-E199-40AF-ADFB-CF9A4B7BF10B}"/>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PodH</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9" name="Rectangle 108">
                      <a:extLst>
                        <a:ext uri="{FF2B5EF4-FFF2-40B4-BE49-F238E27FC236}">
                          <a16:creationId xmlns:a16="http://schemas.microsoft.com/office/drawing/2014/main" id="{975DB35F-6DDF-4CC4-A811-AA7285C3BA4F}"/>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PodG</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grpSp>
        </p:grpSp>
        <p:pic>
          <p:nvPicPr>
            <p:cNvPr id="21" name="Picture 20">
              <a:extLst>
                <a:ext uri="{FF2B5EF4-FFF2-40B4-BE49-F238E27FC236}">
                  <a16:creationId xmlns:a16="http://schemas.microsoft.com/office/drawing/2014/main" id="{30AF4CC4-A70D-FF44-B498-D8ACB9D7AF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8065" y="1681350"/>
              <a:ext cx="636766" cy="619818"/>
            </a:xfrm>
            <a:prstGeom prst="rect">
              <a:avLst/>
            </a:prstGeom>
          </p:spPr>
        </p:pic>
      </p:grpSp>
      <p:grpSp>
        <p:nvGrpSpPr>
          <p:cNvPr id="110" name="Group 109">
            <a:extLst>
              <a:ext uri="{FF2B5EF4-FFF2-40B4-BE49-F238E27FC236}">
                <a16:creationId xmlns:a16="http://schemas.microsoft.com/office/drawing/2014/main" id="{4FA8269A-34F7-4AEE-8B57-D884B1B43E84}"/>
              </a:ext>
            </a:extLst>
          </p:cNvPr>
          <p:cNvGrpSpPr/>
          <p:nvPr/>
        </p:nvGrpSpPr>
        <p:grpSpPr>
          <a:xfrm>
            <a:off x="1929209" y="3672764"/>
            <a:ext cx="4043289" cy="2269902"/>
            <a:chOff x="838200" y="1598713"/>
            <a:chExt cx="4043289" cy="2269902"/>
          </a:xfrm>
        </p:grpSpPr>
        <p:sp>
          <p:nvSpPr>
            <p:cNvPr id="111" name="Rectangle 110">
              <a:extLst>
                <a:ext uri="{FF2B5EF4-FFF2-40B4-BE49-F238E27FC236}">
                  <a16:creationId xmlns:a16="http://schemas.microsoft.com/office/drawing/2014/main" id="{8D201BE5-5662-4842-A01D-62294A7EC032}"/>
                </a:ext>
              </a:extLst>
            </p:cNvPr>
            <p:cNvSpPr/>
            <p:nvPr/>
          </p:nvSpPr>
          <p:spPr>
            <a:xfrm>
              <a:off x="838200" y="1598713"/>
              <a:ext cx="4043289" cy="2269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12" name="TextBox 111">
              <a:extLst>
                <a:ext uri="{FF2B5EF4-FFF2-40B4-BE49-F238E27FC236}">
                  <a16:creationId xmlns:a16="http://schemas.microsoft.com/office/drawing/2014/main" id="{0E0B8645-6DE1-44ED-93B2-8EAD294563D7}"/>
                </a:ext>
              </a:extLst>
            </p:cNvPr>
            <p:cNvSpPr txBox="1"/>
            <p:nvPr/>
          </p:nvSpPr>
          <p:spPr>
            <a:xfrm>
              <a:off x="1956010" y="1635657"/>
              <a:ext cx="180766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Prod Team1 Cluster</a:t>
              </a:r>
            </a:p>
          </p:txBody>
        </p:sp>
        <p:grpSp>
          <p:nvGrpSpPr>
            <p:cNvPr id="113" name="Group 112">
              <a:extLst>
                <a:ext uri="{FF2B5EF4-FFF2-40B4-BE49-F238E27FC236}">
                  <a16:creationId xmlns:a16="http://schemas.microsoft.com/office/drawing/2014/main" id="{7EDEAE5C-2A98-45A8-81F8-ADD317B0E050}"/>
                </a:ext>
              </a:extLst>
            </p:cNvPr>
            <p:cNvGrpSpPr/>
            <p:nvPr/>
          </p:nvGrpSpPr>
          <p:grpSpPr>
            <a:xfrm>
              <a:off x="1180852" y="1970356"/>
              <a:ext cx="3357985" cy="1711340"/>
              <a:chOff x="1102659" y="1882589"/>
              <a:chExt cx="3357985" cy="1711340"/>
            </a:xfrm>
          </p:grpSpPr>
          <p:sp>
            <p:nvSpPr>
              <p:cNvPr id="115" name="Rectangle 114">
                <a:extLst>
                  <a:ext uri="{FF2B5EF4-FFF2-40B4-BE49-F238E27FC236}">
                    <a16:creationId xmlns:a16="http://schemas.microsoft.com/office/drawing/2014/main" id="{ED0137B8-AA59-4ACB-A30B-CBE47881C65A}"/>
                  </a:ext>
                </a:extLst>
              </p:cNvPr>
              <p:cNvSpPr/>
              <p:nvPr/>
            </p:nvSpPr>
            <p:spPr>
              <a:xfrm>
                <a:off x="1102659" y="1882589"/>
                <a:ext cx="3357985" cy="17113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16" name="Group 115">
                <a:extLst>
                  <a:ext uri="{FF2B5EF4-FFF2-40B4-BE49-F238E27FC236}">
                    <a16:creationId xmlns:a16="http://schemas.microsoft.com/office/drawing/2014/main" id="{18FD15C3-5F27-40AD-BD68-31E1526FF702}"/>
                  </a:ext>
                </a:extLst>
              </p:cNvPr>
              <p:cNvGrpSpPr/>
              <p:nvPr/>
            </p:nvGrpSpPr>
            <p:grpSpPr>
              <a:xfrm>
                <a:off x="1391320" y="2029920"/>
                <a:ext cx="2780663" cy="1416679"/>
                <a:chOff x="1344705" y="1982301"/>
                <a:chExt cx="2780663" cy="1416679"/>
              </a:xfrm>
            </p:grpSpPr>
            <p:grpSp>
              <p:nvGrpSpPr>
                <p:cNvPr id="117" name="Group 116">
                  <a:extLst>
                    <a:ext uri="{FF2B5EF4-FFF2-40B4-BE49-F238E27FC236}">
                      <a16:creationId xmlns:a16="http://schemas.microsoft.com/office/drawing/2014/main" id="{59B57461-705F-4800-861B-1D21B5336EDC}"/>
                    </a:ext>
                  </a:extLst>
                </p:cNvPr>
                <p:cNvGrpSpPr/>
                <p:nvPr/>
              </p:nvGrpSpPr>
              <p:grpSpPr>
                <a:xfrm>
                  <a:off x="1344705" y="2287628"/>
                  <a:ext cx="1302075" cy="1111352"/>
                  <a:chOff x="1344705" y="2232212"/>
                  <a:chExt cx="1302075" cy="1111352"/>
                </a:xfrm>
              </p:grpSpPr>
              <p:sp>
                <p:nvSpPr>
                  <p:cNvPr id="127" name="Rectangle 126">
                    <a:extLst>
                      <a:ext uri="{FF2B5EF4-FFF2-40B4-BE49-F238E27FC236}">
                        <a16:creationId xmlns:a16="http://schemas.microsoft.com/office/drawing/2014/main" id="{E7B8E04E-C948-4F0E-A22B-78BA96790A78}"/>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28" name="Group 127">
                    <a:extLst>
                      <a:ext uri="{FF2B5EF4-FFF2-40B4-BE49-F238E27FC236}">
                        <a16:creationId xmlns:a16="http://schemas.microsoft.com/office/drawing/2014/main" id="{776E502E-A6A9-4608-9482-AAC9D929B36D}"/>
                      </a:ext>
                    </a:extLst>
                  </p:cNvPr>
                  <p:cNvGrpSpPr/>
                  <p:nvPr/>
                </p:nvGrpSpPr>
                <p:grpSpPr>
                  <a:xfrm>
                    <a:off x="1434881" y="2367475"/>
                    <a:ext cx="1121723" cy="840827"/>
                    <a:chOff x="1452282" y="2366683"/>
                    <a:chExt cx="1121723" cy="840827"/>
                  </a:xfrm>
                </p:grpSpPr>
                <p:sp>
                  <p:nvSpPr>
                    <p:cNvPr id="129" name="Rectangle 128">
                      <a:extLst>
                        <a:ext uri="{FF2B5EF4-FFF2-40B4-BE49-F238E27FC236}">
                          <a16:creationId xmlns:a16="http://schemas.microsoft.com/office/drawing/2014/main" id="{6946FAD1-D0FB-4D93-9E63-B9654330A09F}"/>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PodA</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30" name="Rectangle 129">
                      <a:extLst>
                        <a:ext uri="{FF2B5EF4-FFF2-40B4-BE49-F238E27FC236}">
                          <a16:creationId xmlns:a16="http://schemas.microsoft.com/office/drawing/2014/main" id="{1A680839-960E-42E0-AADB-CAE2E16C92F3}"/>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PodB</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31" name="Rectangle 130">
                      <a:extLst>
                        <a:ext uri="{FF2B5EF4-FFF2-40B4-BE49-F238E27FC236}">
                          <a16:creationId xmlns:a16="http://schemas.microsoft.com/office/drawing/2014/main" id="{4F184E99-055D-48A9-91C3-9235274F90E5}"/>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PodD</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32" name="Rectangle 131">
                      <a:extLst>
                        <a:ext uri="{FF2B5EF4-FFF2-40B4-BE49-F238E27FC236}">
                          <a16:creationId xmlns:a16="http://schemas.microsoft.com/office/drawing/2014/main" id="{5AF123E0-25B9-4B37-B7F1-C7B4B06A4C0D}"/>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PodC</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sp>
              <p:nvSpPr>
                <p:cNvPr id="118" name="TextBox 117">
                  <a:extLst>
                    <a:ext uri="{FF2B5EF4-FFF2-40B4-BE49-F238E27FC236}">
                      <a16:creationId xmlns:a16="http://schemas.microsoft.com/office/drawing/2014/main" id="{4A01DE28-B2F3-4C13-BA75-25E6EC4E625B}"/>
                    </a:ext>
                  </a:extLst>
                </p:cNvPr>
                <p:cNvSpPr txBox="1"/>
                <p:nvPr/>
              </p:nvSpPr>
              <p:spPr>
                <a:xfrm>
                  <a:off x="1544588" y="1982301"/>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Node0</a:t>
                  </a:r>
                </a:p>
              </p:txBody>
            </p:sp>
            <p:sp>
              <p:nvSpPr>
                <p:cNvPr id="119" name="TextBox 118">
                  <a:extLst>
                    <a:ext uri="{FF2B5EF4-FFF2-40B4-BE49-F238E27FC236}">
                      <a16:creationId xmlns:a16="http://schemas.microsoft.com/office/drawing/2014/main" id="{C8004FE2-5F8D-4108-8417-C43EBC0F3139}"/>
                    </a:ext>
                  </a:extLst>
                </p:cNvPr>
                <p:cNvSpPr txBox="1"/>
                <p:nvPr/>
              </p:nvSpPr>
              <p:spPr>
                <a:xfrm>
                  <a:off x="3023176" y="1982301"/>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Node1</a:t>
                  </a:r>
                </a:p>
              </p:txBody>
            </p:sp>
            <p:grpSp>
              <p:nvGrpSpPr>
                <p:cNvPr id="120" name="Group 119">
                  <a:extLst>
                    <a:ext uri="{FF2B5EF4-FFF2-40B4-BE49-F238E27FC236}">
                      <a16:creationId xmlns:a16="http://schemas.microsoft.com/office/drawing/2014/main" id="{EA24A542-FAF0-4E82-A0EF-975B4882F028}"/>
                    </a:ext>
                  </a:extLst>
                </p:cNvPr>
                <p:cNvGrpSpPr/>
                <p:nvPr/>
              </p:nvGrpSpPr>
              <p:grpSpPr>
                <a:xfrm>
                  <a:off x="2823293" y="2287628"/>
                  <a:ext cx="1302075" cy="1111352"/>
                  <a:chOff x="1344705" y="2232212"/>
                  <a:chExt cx="1302075" cy="1111352"/>
                </a:xfrm>
              </p:grpSpPr>
              <p:sp>
                <p:nvSpPr>
                  <p:cNvPr id="121" name="Rectangle 120">
                    <a:extLst>
                      <a:ext uri="{FF2B5EF4-FFF2-40B4-BE49-F238E27FC236}">
                        <a16:creationId xmlns:a16="http://schemas.microsoft.com/office/drawing/2014/main" id="{17E555BA-5DC1-4715-92DB-B78ABBCC4C83}"/>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22" name="Group 121">
                    <a:extLst>
                      <a:ext uri="{FF2B5EF4-FFF2-40B4-BE49-F238E27FC236}">
                        <a16:creationId xmlns:a16="http://schemas.microsoft.com/office/drawing/2014/main" id="{B255F2A5-FD72-4CB6-B367-93E4DB6F172B}"/>
                      </a:ext>
                    </a:extLst>
                  </p:cNvPr>
                  <p:cNvGrpSpPr/>
                  <p:nvPr/>
                </p:nvGrpSpPr>
                <p:grpSpPr>
                  <a:xfrm>
                    <a:off x="1434881" y="2367475"/>
                    <a:ext cx="1121723" cy="840827"/>
                    <a:chOff x="1452282" y="2366683"/>
                    <a:chExt cx="1121723" cy="840827"/>
                  </a:xfrm>
                </p:grpSpPr>
                <p:sp>
                  <p:nvSpPr>
                    <p:cNvPr id="123" name="Rectangle 122">
                      <a:extLst>
                        <a:ext uri="{FF2B5EF4-FFF2-40B4-BE49-F238E27FC236}">
                          <a16:creationId xmlns:a16="http://schemas.microsoft.com/office/drawing/2014/main" id="{AB62A5FC-547D-4D14-A305-91F606C1A0ED}"/>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PodE</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24" name="Rectangle 123">
                      <a:extLst>
                        <a:ext uri="{FF2B5EF4-FFF2-40B4-BE49-F238E27FC236}">
                          <a16:creationId xmlns:a16="http://schemas.microsoft.com/office/drawing/2014/main" id="{EB831096-739A-4A58-88EF-E6E54520AB13}"/>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PodF</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25" name="Rectangle 124">
                      <a:extLst>
                        <a:ext uri="{FF2B5EF4-FFF2-40B4-BE49-F238E27FC236}">
                          <a16:creationId xmlns:a16="http://schemas.microsoft.com/office/drawing/2014/main" id="{DBA8EA07-4438-4FAA-BAD7-EBF36ADEDEAB}"/>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PodH</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26" name="Rectangle 125">
                      <a:extLst>
                        <a:ext uri="{FF2B5EF4-FFF2-40B4-BE49-F238E27FC236}">
                          <a16:creationId xmlns:a16="http://schemas.microsoft.com/office/drawing/2014/main" id="{06821057-AE43-4BEF-B3AB-B464D7B8A20F}"/>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PodG</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grpSp>
        </p:grpSp>
        <p:pic>
          <p:nvPicPr>
            <p:cNvPr id="114" name="Picture 113">
              <a:extLst>
                <a:ext uri="{FF2B5EF4-FFF2-40B4-BE49-F238E27FC236}">
                  <a16:creationId xmlns:a16="http://schemas.microsoft.com/office/drawing/2014/main" id="{6765CAD0-632F-4888-8ABB-17F030A73B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8065" y="1681350"/>
              <a:ext cx="636766" cy="619818"/>
            </a:xfrm>
            <a:prstGeom prst="rect">
              <a:avLst/>
            </a:prstGeom>
          </p:spPr>
        </p:pic>
      </p:grpSp>
      <p:grpSp>
        <p:nvGrpSpPr>
          <p:cNvPr id="133" name="Group 132">
            <a:extLst>
              <a:ext uri="{FF2B5EF4-FFF2-40B4-BE49-F238E27FC236}">
                <a16:creationId xmlns:a16="http://schemas.microsoft.com/office/drawing/2014/main" id="{67391349-FE8A-459C-9093-6186E9E1C0EC}"/>
              </a:ext>
            </a:extLst>
          </p:cNvPr>
          <p:cNvGrpSpPr/>
          <p:nvPr/>
        </p:nvGrpSpPr>
        <p:grpSpPr>
          <a:xfrm>
            <a:off x="6219503" y="1155855"/>
            <a:ext cx="4043289" cy="2269902"/>
            <a:chOff x="838200" y="1598713"/>
            <a:chExt cx="4043289" cy="2269902"/>
          </a:xfrm>
        </p:grpSpPr>
        <p:sp>
          <p:nvSpPr>
            <p:cNvPr id="134" name="Rectangle 133">
              <a:extLst>
                <a:ext uri="{FF2B5EF4-FFF2-40B4-BE49-F238E27FC236}">
                  <a16:creationId xmlns:a16="http://schemas.microsoft.com/office/drawing/2014/main" id="{6E064DED-61D4-4E3F-8B08-5225BD13FD6B}"/>
                </a:ext>
              </a:extLst>
            </p:cNvPr>
            <p:cNvSpPr/>
            <p:nvPr/>
          </p:nvSpPr>
          <p:spPr>
            <a:xfrm>
              <a:off x="838200" y="1598713"/>
              <a:ext cx="4043289" cy="2269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35" name="TextBox 134">
              <a:extLst>
                <a:ext uri="{FF2B5EF4-FFF2-40B4-BE49-F238E27FC236}">
                  <a16:creationId xmlns:a16="http://schemas.microsoft.com/office/drawing/2014/main" id="{4A2272C1-31CE-47CE-B8AC-3CBCC3D7AEB5}"/>
                </a:ext>
              </a:extLst>
            </p:cNvPr>
            <p:cNvSpPr txBox="1"/>
            <p:nvPr/>
          </p:nvSpPr>
          <p:spPr>
            <a:xfrm>
              <a:off x="1956010" y="1635657"/>
              <a:ext cx="180766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Staging Cluster</a:t>
              </a:r>
            </a:p>
          </p:txBody>
        </p:sp>
        <p:grpSp>
          <p:nvGrpSpPr>
            <p:cNvPr id="136" name="Group 135">
              <a:extLst>
                <a:ext uri="{FF2B5EF4-FFF2-40B4-BE49-F238E27FC236}">
                  <a16:creationId xmlns:a16="http://schemas.microsoft.com/office/drawing/2014/main" id="{476F56D0-45F2-4747-9FC7-12812A5F3706}"/>
                </a:ext>
              </a:extLst>
            </p:cNvPr>
            <p:cNvGrpSpPr/>
            <p:nvPr/>
          </p:nvGrpSpPr>
          <p:grpSpPr>
            <a:xfrm>
              <a:off x="1180852" y="1970356"/>
              <a:ext cx="3357985" cy="1711340"/>
              <a:chOff x="1102659" y="1882589"/>
              <a:chExt cx="3357985" cy="1711340"/>
            </a:xfrm>
          </p:grpSpPr>
          <p:sp>
            <p:nvSpPr>
              <p:cNvPr id="138" name="Rectangle 137">
                <a:extLst>
                  <a:ext uri="{FF2B5EF4-FFF2-40B4-BE49-F238E27FC236}">
                    <a16:creationId xmlns:a16="http://schemas.microsoft.com/office/drawing/2014/main" id="{6883A354-0361-4373-B86B-914CC5AFE660}"/>
                  </a:ext>
                </a:extLst>
              </p:cNvPr>
              <p:cNvSpPr/>
              <p:nvPr/>
            </p:nvSpPr>
            <p:spPr>
              <a:xfrm>
                <a:off x="1102659" y="1882589"/>
                <a:ext cx="3357985" cy="17113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39" name="Group 138">
                <a:extLst>
                  <a:ext uri="{FF2B5EF4-FFF2-40B4-BE49-F238E27FC236}">
                    <a16:creationId xmlns:a16="http://schemas.microsoft.com/office/drawing/2014/main" id="{9659CCD2-C842-47CC-8825-BDC247816EE2}"/>
                  </a:ext>
                </a:extLst>
              </p:cNvPr>
              <p:cNvGrpSpPr/>
              <p:nvPr/>
            </p:nvGrpSpPr>
            <p:grpSpPr>
              <a:xfrm>
                <a:off x="1391320" y="2029920"/>
                <a:ext cx="2780663" cy="1416679"/>
                <a:chOff x="1344705" y="1982301"/>
                <a:chExt cx="2780663" cy="1416679"/>
              </a:xfrm>
            </p:grpSpPr>
            <p:grpSp>
              <p:nvGrpSpPr>
                <p:cNvPr id="140" name="Group 139">
                  <a:extLst>
                    <a:ext uri="{FF2B5EF4-FFF2-40B4-BE49-F238E27FC236}">
                      <a16:creationId xmlns:a16="http://schemas.microsoft.com/office/drawing/2014/main" id="{11BB9FAB-DD46-497C-8205-BFFEAE37B765}"/>
                    </a:ext>
                  </a:extLst>
                </p:cNvPr>
                <p:cNvGrpSpPr/>
                <p:nvPr/>
              </p:nvGrpSpPr>
              <p:grpSpPr>
                <a:xfrm>
                  <a:off x="1344705" y="2287628"/>
                  <a:ext cx="1302075" cy="1111352"/>
                  <a:chOff x="1344705" y="2232212"/>
                  <a:chExt cx="1302075" cy="1111352"/>
                </a:xfrm>
              </p:grpSpPr>
              <p:sp>
                <p:nvSpPr>
                  <p:cNvPr id="150" name="Rectangle 149">
                    <a:extLst>
                      <a:ext uri="{FF2B5EF4-FFF2-40B4-BE49-F238E27FC236}">
                        <a16:creationId xmlns:a16="http://schemas.microsoft.com/office/drawing/2014/main" id="{38787490-C6A8-4357-BB74-499EDAA0A375}"/>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51" name="Group 150">
                    <a:extLst>
                      <a:ext uri="{FF2B5EF4-FFF2-40B4-BE49-F238E27FC236}">
                        <a16:creationId xmlns:a16="http://schemas.microsoft.com/office/drawing/2014/main" id="{5EF995FB-2E0C-4157-83C3-688B7128FBE6}"/>
                      </a:ext>
                    </a:extLst>
                  </p:cNvPr>
                  <p:cNvGrpSpPr/>
                  <p:nvPr/>
                </p:nvGrpSpPr>
                <p:grpSpPr>
                  <a:xfrm>
                    <a:off x="1434881" y="2367475"/>
                    <a:ext cx="1121723" cy="840827"/>
                    <a:chOff x="1452282" y="2366683"/>
                    <a:chExt cx="1121723" cy="840827"/>
                  </a:xfrm>
                </p:grpSpPr>
                <p:sp>
                  <p:nvSpPr>
                    <p:cNvPr id="152" name="Rectangle 151">
                      <a:extLst>
                        <a:ext uri="{FF2B5EF4-FFF2-40B4-BE49-F238E27FC236}">
                          <a16:creationId xmlns:a16="http://schemas.microsoft.com/office/drawing/2014/main" id="{76739822-8E27-4646-8663-11B18B5A8C82}"/>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PodA</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53" name="Rectangle 152">
                      <a:extLst>
                        <a:ext uri="{FF2B5EF4-FFF2-40B4-BE49-F238E27FC236}">
                          <a16:creationId xmlns:a16="http://schemas.microsoft.com/office/drawing/2014/main" id="{B700A3D6-1186-4C01-903E-47CA44A0594B}"/>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PodB</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54" name="Rectangle 153">
                      <a:extLst>
                        <a:ext uri="{FF2B5EF4-FFF2-40B4-BE49-F238E27FC236}">
                          <a16:creationId xmlns:a16="http://schemas.microsoft.com/office/drawing/2014/main" id="{CB5089FA-D78E-4420-B0C6-2F4F5E873AE7}"/>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PodD</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55" name="Rectangle 154">
                      <a:extLst>
                        <a:ext uri="{FF2B5EF4-FFF2-40B4-BE49-F238E27FC236}">
                          <a16:creationId xmlns:a16="http://schemas.microsoft.com/office/drawing/2014/main" id="{C4F8095F-5BF4-4769-A30B-220ABFB2663E}"/>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PodC</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sp>
              <p:nvSpPr>
                <p:cNvPr id="141" name="TextBox 140">
                  <a:extLst>
                    <a:ext uri="{FF2B5EF4-FFF2-40B4-BE49-F238E27FC236}">
                      <a16:creationId xmlns:a16="http://schemas.microsoft.com/office/drawing/2014/main" id="{E5DAB01B-CF79-4DB3-B4D5-13B2DEAF2D71}"/>
                    </a:ext>
                  </a:extLst>
                </p:cNvPr>
                <p:cNvSpPr txBox="1"/>
                <p:nvPr/>
              </p:nvSpPr>
              <p:spPr>
                <a:xfrm>
                  <a:off x="1544588" y="1982301"/>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Node0</a:t>
                  </a:r>
                </a:p>
              </p:txBody>
            </p:sp>
            <p:sp>
              <p:nvSpPr>
                <p:cNvPr id="142" name="TextBox 141">
                  <a:extLst>
                    <a:ext uri="{FF2B5EF4-FFF2-40B4-BE49-F238E27FC236}">
                      <a16:creationId xmlns:a16="http://schemas.microsoft.com/office/drawing/2014/main" id="{0A228FA6-9311-41BB-A2D5-8E8E00D7BCD9}"/>
                    </a:ext>
                  </a:extLst>
                </p:cNvPr>
                <p:cNvSpPr txBox="1"/>
                <p:nvPr/>
              </p:nvSpPr>
              <p:spPr>
                <a:xfrm>
                  <a:off x="3023176" y="1982301"/>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Node1</a:t>
                  </a:r>
                </a:p>
              </p:txBody>
            </p:sp>
            <p:grpSp>
              <p:nvGrpSpPr>
                <p:cNvPr id="143" name="Group 142">
                  <a:extLst>
                    <a:ext uri="{FF2B5EF4-FFF2-40B4-BE49-F238E27FC236}">
                      <a16:creationId xmlns:a16="http://schemas.microsoft.com/office/drawing/2014/main" id="{E96DE1C0-3E1A-4B79-BFC1-A8743D36B89A}"/>
                    </a:ext>
                  </a:extLst>
                </p:cNvPr>
                <p:cNvGrpSpPr/>
                <p:nvPr/>
              </p:nvGrpSpPr>
              <p:grpSpPr>
                <a:xfrm>
                  <a:off x="2823293" y="2287628"/>
                  <a:ext cx="1302075" cy="1111352"/>
                  <a:chOff x="1344705" y="2232212"/>
                  <a:chExt cx="1302075" cy="1111352"/>
                </a:xfrm>
              </p:grpSpPr>
              <p:sp>
                <p:nvSpPr>
                  <p:cNvPr id="144" name="Rectangle 143">
                    <a:extLst>
                      <a:ext uri="{FF2B5EF4-FFF2-40B4-BE49-F238E27FC236}">
                        <a16:creationId xmlns:a16="http://schemas.microsoft.com/office/drawing/2014/main" id="{9C1C1BB5-FB10-4476-B9D6-B78D1B6A755B}"/>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45" name="Group 144">
                    <a:extLst>
                      <a:ext uri="{FF2B5EF4-FFF2-40B4-BE49-F238E27FC236}">
                        <a16:creationId xmlns:a16="http://schemas.microsoft.com/office/drawing/2014/main" id="{FD77836D-D310-4AAD-97AA-996C1DE864D3}"/>
                      </a:ext>
                    </a:extLst>
                  </p:cNvPr>
                  <p:cNvGrpSpPr/>
                  <p:nvPr/>
                </p:nvGrpSpPr>
                <p:grpSpPr>
                  <a:xfrm>
                    <a:off x="1434881" y="2367475"/>
                    <a:ext cx="1121723" cy="840827"/>
                    <a:chOff x="1452282" y="2366683"/>
                    <a:chExt cx="1121723" cy="840827"/>
                  </a:xfrm>
                </p:grpSpPr>
                <p:sp>
                  <p:nvSpPr>
                    <p:cNvPr id="146" name="Rectangle 145">
                      <a:extLst>
                        <a:ext uri="{FF2B5EF4-FFF2-40B4-BE49-F238E27FC236}">
                          <a16:creationId xmlns:a16="http://schemas.microsoft.com/office/drawing/2014/main" id="{380E73CF-C6B8-4865-93C8-10AF30A2040E}"/>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PodE</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7" name="Rectangle 146">
                      <a:extLst>
                        <a:ext uri="{FF2B5EF4-FFF2-40B4-BE49-F238E27FC236}">
                          <a16:creationId xmlns:a16="http://schemas.microsoft.com/office/drawing/2014/main" id="{54ADDCEB-0864-4079-97C1-726EFC5CEA13}"/>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PodF</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8" name="Rectangle 147">
                      <a:extLst>
                        <a:ext uri="{FF2B5EF4-FFF2-40B4-BE49-F238E27FC236}">
                          <a16:creationId xmlns:a16="http://schemas.microsoft.com/office/drawing/2014/main" id="{B62EA4C1-AAC8-4836-B724-C7477D1013B1}"/>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PodH</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9" name="Rectangle 148">
                      <a:extLst>
                        <a:ext uri="{FF2B5EF4-FFF2-40B4-BE49-F238E27FC236}">
                          <a16:creationId xmlns:a16="http://schemas.microsoft.com/office/drawing/2014/main" id="{9E615D61-FBC0-4E31-A3BA-C22C68CD3824}"/>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PodG</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grpSp>
        </p:grpSp>
        <p:pic>
          <p:nvPicPr>
            <p:cNvPr id="137" name="Picture 136">
              <a:extLst>
                <a:ext uri="{FF2B5EF4-FFF2-40B4-BE49-F238E27FC236}">
                  <a16:creationId xmlns:a16="http://schemas.microsoft.com/office/drawing/2014/main" id="{C04471AA-A56B-49A2-864B-9F65F1A046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8065" y="1681350"/>
              <a:ext cx="636766" cy="619818"/>
            </a:xfrm>
            <a:prstGeom prst="rect">
              <a:avLst/>
            </a:prstGeom>
          </p:spPr>
        </p:pic>
      </p:grpSp>
      <p:grpSp>
        <p:nvGrpSpPr>
          <p:cNvPr id="156" name="Group 155">
            <a:extLst>
              <a:ext uri="{FF2B5EF4-FFF2-40B4-BE49-F238E27FC236}">
                <a16:creationId xmlns:a16="http://schemas.microsoft.com/office/drawing/2014/main" id="{8B540339-44FF-4266-8F85-100F8BDE5C3B}"/>
              </a:ext>
            </a:extLst>
          </p:cNvPr>
          <p:cNvGrpSpPr/>
          <p:nvPr/>
        </p:nvGrpSpPr>
        <p:grpSpPr>
          <a:xfrm>
            <a:off x="6219503" y="3672764"/>
            <a:ext cx="4043289" cy="2269902"/>
            <a:chOff x="838200" y="1598713"/>
            <a:chExt cx="4043289" cy="2269902"/>
          </a:xfrm>
        </p:grpSpPr>
        <p:sp>
          <p:nvSpPr>
            <p:cNvPr id="157" name="Rectangle 156">
              <a:extLst>
                <a:ext uri="{FF2B5EF4-FFF2-40B4-BE49-F238E27FC236}">
                  <a16:creationId xmlns:a16="http://schemas.microsoft.com/office/drawing/2014/main" id="{11CA940B-7E60-4611-A92B-37895C9FF751}"/>
                </a:ext>
              </a:extLst>
            </p:cNvPr>
            <p:cNvSpPr/>
            <p:nvPr/>
          </p:nvSpPr>
          <p:spPr>
            <a:xfrm>
              <a:off x="838200" y="1598713"/>
              <a:ext cx="4043289" cy="2269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58" name="TextBox 157">
              <a:extLst>
                <a:ext uri="{FF2B5EF4-FFF2-40B4-BE49-F238E27FC236}">
                  <a16:creationId xmlns:a16="http://schemas.microsoft.com/office/drawing/2014/main" id="{2BDDCE5A-DE1B-40E7-A9B2-CCD2F6D4A413}"/>
                </a:ext>
              </a:extLst>
            </p:cNvPr>
            <p:cNvSpPr txBox="1"/>
            <p:nvPr/>
          </p:nvSpPr>
          <p:spPr>
            <a:xfrm>
              <a:off x="1956010" y="1635657"/>
              <a:ext cx="180766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Prod Team2 Cluster</a:t>
              </a:r>
            </a:p>
          </p:txBody>
        </p:sp>
        <p:grpSp>
          <p:nvGrpSpPr>
            <p:cNvPr id="159" name="Group 158">
              <a:extLst>
                <a:ext uri="{FF2B5EF4-FFF2-40B4-BE49-F238E27FC236}">
                  <a16:creationId xmlns:a16="http://schemas.microsoft.com/office/drawing/2014/main" id="{01CD04E0-6024-4FD7-B5CB-B7E19C2D4AAA}"/>
                </a:ext>
              </a:extLst>
            </p:cNvPr>
            <p:cNvGrpSpPr/>
            <p:nvPr/>
          </p:nvGrpSpPr>
          <p:grpSpPr>
            <a:xfrm>
              <a:off x="1180852" y="1970356"/>
              <a:ext cx="3357985" cy="1711340"/>
              <a:chOff x="1102659" y="1882589"/>
              <a:chExt cx="3357985" cy="1711340"/>
            </a:xfrm>
          </p:grpSpPr>
          <p:sp>
            <p:nvSpPr>
              <p:cNvPr id="161" name="Rectangle 160">
                <a:extLst>
                  <a:ext uri="{FF2B5EF4-FFF2-40B4-BE49-F238E27FC236}">
                    <a16:creationId xmlns:a16="http://schemas.microsoft.com/office/drawing/2014/main" id="{C910EF18-97B0-4D46-91C7-DFBA61649873}"/>
                  </a:ext>
                </a:extLst>
              </p:cNvPr>
              <p:cNvSpPr/>
              <p:nvPr/>
            </p:nvSpPr>
            <p:spPr>
              <a:xfrm>
                <a:off x="1102659" y="1882589"/>
                <a:ext cx="3357985" cy="17113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62" name="Group 161">
                <a:extLst>
                  <a:ext uri="{FF2B5EF4-FFF2-40B4-BE49-F238E27FC236}">
                    <a16:creationId xmlns:a16="http://schemas.microsoft.com/office/drawing/2014/main" id="{EDB85081-E07C-459B-8224-8A2DC1CC1D85}"/>
                  </a:ext>
                </a:extLst>
              </p:cNvPr>
              <p:cNvGrpSpPr/>
              <p:nvPr/>
            </p:nvGrpSpPr>
            <p:grpSpPr>
              <a:xfrm>
                <a:off x="1391320" y="2029920"/>
                <a:ext cx="2780663" cy="1416679"/>
                <a:chOff x="1344705" y="1982301"/>
                <a:chExt cx="2780663" cy="1416679"/>
              </a:xfrm>
            </p:grpSpPr>
            <p:grpSp>
              <p:nvGrpSpPr>
                <p:cNvPr id="163" name="Group 162">
                  <a:extLst>
                    <a:ext uri="{FF2B5EF4-FFF2-40B4-BE49-F238E27FC236}">
                      <a16:creationId xmlns:a16="http://schemas.microsoft.com/office/drawing/2014/main" id="{5851022C-AD54-4589-8474-23C6AB8AA6EA}"/>
                    </a:ext>
                  </a:extLst>
                </p:cNvPr>
                <p:cNvGrpSpPr/>
                <p:nvPr/>
              </p:nvGrpSpPr>
              <p:grpSpPr>
                <a:xfrm>
                  <a:off x="1344705" y="2287628"/>
                  <a:ext cx="1302075" cy="1111352"/>
                  <a:chOff x="1344705" y="2232212"/>
                  <a:chExt cx="1302075" cy="1111352"/>
                </a:xfrm>
              </p:grpSpPr>
              <p:sp>
                <p:nvSpPr>
                  <p:cNvPr id="173" name="Rectangle 172">
                    <a:extLst>
                      <a:ext uri="{FF2B5EF4-FFF2-40B4-BE49-F238E27FC236}">
                        <a16:creationId xmlns:a16="http://schemas.microsoft.com/office/drawing/2014/main" id="{F3C8CF78-BC9A-44E2-8BCD-6B518E060D04}"/>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74" name="Group 173">
                    <a:extLst>
                      <a:ext uri="{FF2B5EF4-FFF2-40B4-BE49-F238E27FC236}">
                        <a16:creationId xmlns:a16="http://schemas.microsoft.com/office/drawing/2014/main" id="{111F19E9-C09E-4746-BCC3-7F6DFAA7889F}"/>
                      </a:ext>
                    </a:extLst>
                  </p:cNvPr>
                  <p:cNvGrpSpPr/>
                  <p:nvPr/>
                </p:nvGrpSpPr>
                <p:grpSpPr>
                  <a:xfrm>
                    <a:off x="1434881" y="2367475"/>
                    <a:ext cx="1121723" cy="840827"/>
                    <a:chOff x="1452282" y="2366683"/>
                    <a:chExt cx="1121723" cy="840827"/>
                  </a:xfrm>
                </p:grpSpPr>
                <p:sp>
                  <p:nvSpPr>
                    <p:cNvPr id="175" name="Rectangle 174">
                      <a:extLst>
                        <a:ext uri="{FF2B5EF4-FFF2-40B4-BE49-F238E27FC236}">
                          <a16:creationId xmlns:a16="http://schemas.microsoft.com/office/drawing/2014/main" id="{A5BC1A35-6C84-4D1B-B416-2DC01CC0C5AA}"/>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PodA</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6" name="Rectangle 175">
                      <a:extLst>
                        <a:ext uri="{FF2B5EF4-FFF2-40B4-BE49-F238E27FC236}">
                          <a16:creationId xmlns:a16="http://schemas.microsoft.com/office/drawing/2014/main" id="{0D7C423B-D317-43F8-A41C-58DDD2D0B6A5}"/>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PodB</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7" name="Rectangle 176">
                      <a:extLst>
                        <a:ext uri="{FF2B5EF4-FFF2-40B4-BE49-F238E27FC236}">
                          <a16:creationId xmlns:a16="http://schemas.microsoft.com/office/drawing/2014/main" id="{845EE582-A745-4FDC-A6DE-CBA2366FA1FC}"/>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PodD</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8" name="Rectangle 177">
                      <a:extLst>
                        <a:ext uri="{FF2B5EF4-FFF2-40B4-BE49-F238E27FC236}">
                          <a16:creationId xmlns:a16="http://schemas.microsoft.com/office/drawing/2014/main" id="{6272AD20-4CF0-4CF5-A262-52582B838F4C}"/>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PodC</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sp>
              <p:nvSpPr>
                <p:cNvPr id="164" name="TextBox 163">
                  <a:extLst>
                    <a:ext uri="{FF2B5EF4-FFF2-40B4-BE49-F238E27FC236}">
                      <a16:creationId xmlns:a16="http://schemas.microsoft.com/office/drawing/2014/main" id="{4E84C56E-6CB4-4555-AEA4-F5298AD61EB5}"/>
                    </a:ext>
                  </a:extLst>
                </p:cNvPr>
                <p:cNvSpPr txBox="1"/>
                <p:nvPr/>
              </p:nvSpPr>
              <p:spPr>
                <a:xfrm>
                  <a:off x="1544588" y="1982301"/>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Node0</a:t>
                  </a:r>
                </a:p>
              </p:txBody>
            </p:sp>
            <p:sp>
              <p:nvSpPr>
                <p:cNvPr id="165" name="TextBox 164">
                  <a:extLst>
                    <a:ext uri="{FF2B5EF4-FFF2-40B4-BE49-F238E27FC236}">
                      <a16:creationId xmlns:a16="http://schemas.microsoft.com/office/drawing/2014/main" id="{D88DE644-9271-47CE-B905-D72276691673}"/>
                    </a:ext>
                  </a:extLst>
                </p:cNvPr>
                <p:cNvSpPr txBox="1"/>
                <p:nvPr/>
              </p:nvSpPr>
              <p:spPr>
                <a:xfrm>
                  <a:off x="3023176" y="1982301"/>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Node1</a:t>
                  </a:r>
                </a:p>
              </p:txBody>
            </p:sp>
            <p:grpSp>
              <p:nvGrpSpPr>
                <p:cNvPr id="166" name="Group 165">
                  <a:extLst>
                    <a:ext uri="{FF2B5EF4-FFF2-40B4-BE49-F238E27FC236}">
                      <a16:creationId xmlns:a16="http://schemas.microsoft.com/office/drawing/2014/main" id="{956F3B88-47A5-49E0-ABB9-759A3C7C1B87}"/>
                    </a:ext>
                  </a:extLst>
                </p:cNvPr>
                <p:cNvGrpSpPr/>
                <p:nvPr/>
              </p:nvGrpSpPr>
              <p:grpSpPr>
                <a:xfrm>
                  <a:off x="2823293" y="2287628"/>
                  <a:ext cx="1302075" cy="1111352"/>
                  <a:chOff x="1344705" y="2232212"/>
                  <a:chExt cx="1302075" cy="1111352"/>
                </a:xfrm>
              </p:grpSpPr>
              <p:sp>
                <p:nvSpPr>
                  <p:cNvPr id="167" name="Rectangle 166">
                    <a:extLst>
                      <a:ext uri="{FF2B5EF4-FFF2-40B4-BE49-F238E27FC236}">
                        <a16:creationId xmlns:a16="http://schemas.microsoft.com/office/drawing/2014/main" id="{50E08603-FCCC-49A5-B699-A9B73717590D}"/>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68" name="Group 167">
                    <a:extLst>
                      <a:ext uri="{FF2B5EF4-FFF2-40B4-BE49-F238E27FC236}">
                        <a16:creationId xmlns:a16="http://schemas.microsoft.com/office/drawing/2014/main" id="{DD19ABBA-B518-41D6-A270-0B2F2D5911FD}"/>
                      </a:ext>
                    </a:extLst>
                  </p:cNvPr>
                  <p:cNvGrpSpPr/>
                  <p:nvPr/>
                </p:nvGrpSpPr>
                <p:grpSpPr>
                  <a:xfrm>
                    <a:off x="1434881" y="2367475"/>
                    <a:ext cx="1121723" cy="840827"/>
                    <a:chOff x="1452282" y="2366683"/>
                    <a:chExt cx="1121723" cy="840827"/>
                  </a:xfrm>
                </p:grpSpPr>
                <p:sp>
                  <p:nvSpPr>
                    <p:cNvPr id="169" name="Rectangle 168">
                      <a:extLst>
                        <a:ext uri="{FF2B5EF4-FFF2-40B4-BE49-F238E27FC236}">
                          <a16:creationId xmlns:a16="http://schemas.microsoft.com/office/drawing/2014/main" id="{FBAE5601-3717-4224-9262-E49462D83281}"/>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PodE</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0" name="Rectangle 169">
                      <a:extLst>
                        <a:ext uri="{FF2B5EF4-FFF2-40B4-BE49-F238E27FC236}">
                          <a16:creationId xmlns:a16="http://schemas.microsoft.com/office/drawing/2014/main" id="{27E1C69C-7D46-44DF-8767-CE922F59B132}"/>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PodF</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1" name="Rectangle 170">
                      <a:extLst>
                        <a:ext uri="{FF2B5EF4-FFF2-40B4-BE49-F238E27FC236}">
                          <a16:creationId xmlns:a16="http://schemas.microsoft.com/office/drawing/2014/main" id="{258C9E0C-672B-45FA-A182-D54F23B809B4}"/>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PodH</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2" name="Rectangle 171">
                      <a:extLst>
                        <a:ext uri="{FF2B5EF4-FFF2-40B4-BE49-F238E27FC236}">
                          <a16:creationId xmlns:a16="http://schemas.microsoft.com/office/drawing/2014/main" id="{63B87B2A-A1B1-40EF-85B2-E4F548544319}"/>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PodG</a:t>
                      </a:r>
                      <a:endParaRPr kumimoji="0" lang="en-GB"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grpSp>
        </p:grpSp>
        <p:pic>
          <p:nvPicPr>
            <p:cNvPr id="160" name="Picture 159">
              <a:extLst>
                <a:ext uri="{FF2B5EF4-FFF2-40B4-BE49-F238E27FC236}">
                  <a16:creationId xmlns:a16="http://schemas.microsoft.com/office/drawing/2014/main" id="{08D60E3E-6489-4FC4-B916-F81AB33142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8065" y="1681350"/>
              <a:ext cx="636766" cy="619818"/>
            </a:xfrm>
            <a:prstGeom prst="rect">
              <a:avLst/>
            </a:prstGeom>
          </p:spPr>
        </p:pic>
      </p:grpSp>
      <p:sp>
        <p:nvSpPr>
          <p:cNvPr id="95" name="Subtitle 4">
            <a:extLst>
              <a:ext uri="{FF2B5EF4-FFF2-40B4-BE49-F238E27FC236}">
                <a16:creationId xmlns:a16="http://schemas.microsoft.com/office/drawing/2014/main" id="{C61B4506-FC0C-46DC-8ABF-BA2BD42E8DED}"/>
              </a:ext>
            </a:extLst>
          </p:cNvPr>
          <p:cNvSpPr txBox="1">
            <a:spLocks/>
          </p:cNvSpPr>
          <p:nvPr/>
        </p:nvSpPr>
        <p:spPr>
          <a:xfrm>
            <a:off x="919744" y="6089997"/>
            <a:ext cx="10352512" cy="665496"/>
          </a:xfrm>
          <a:prstGeom prst="roundRect">
            <a:avLst>
              <a:gd name="adj" fmla="val 3805"/>
            </a:avLst>
          </a:prstGeom>
          <a:solidFill>
            <a:schemeClr val="bg2"/>
          </a:solidFill>
          <a:ln w="19050">
            <a:solidFill>
              <a:srgbClr val="0078D7"/>
            </a:solidFill>
          </a:ln>
        </p:spPr>
        <p:txBody>
          <a:bodyPr anchor="ct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gn="ctr"/>
            <a:r>
              <a:rPr lang="en-GB" sz="2400" dirty="0">
                <a:solidFill>
                  <a:srgbClr val="0078D7"/>
                </a:solidFill>
              </a:rPr>
              <a:t>Simple but can waste resources, management overhead</a:t>
            </a:r>
          </a:p>
        </p:txBody>
      </p:sp>
      <p:sp>
        <p:nvSpPr>
          <p:cNvPr id="13" name="Title 12">
            <a:extLst>
              <a:ext uri="{FF2B5EF4-FFF2-40B4-BE49-F238E27FC236}">
                <a16:creationId xmlns:a16="http://schemas.microsoft.com/office/drawing/2014/main" id="{7C326558-91A2-4C35-9F49-A1110B222828}"/>
              </a:ext>
            </a:extLst>
          </p:cNvPr>
          <p:cNvSpPr>
            <a:spLocks noGrp="1"/>
          </p:cNvSpPr>
          <p:nvPr>
            <p:ph type="title"/>
          </p:nvPr>
        </p:nvSpPr>
        <p:spPr>
          <a:xfrm>
            <a:off x="457200" y="320040"/>
            <a:ext cx="11277599" cy="712379"/>
          </a:xfrm>
        </p:spPr>
        <p:txBody>
          <a:bodyPr>
            <a:normAutofit/>
          </a:bodyPr>
          <a:lstStyle/>
          <a:p>
            <a:r>
              <a:rPr lang="fr-FR" dirty="0"/>
              <a:t>Cluster Isolation Patterns: Physical Isolation</a:t>
            </a:r>
            <a:endParaRPr lang="en-GB" dirty="0"/>
          </a:p>
        </p:txBody>
      </p:sp>
    </p:spTree>
    <p:extLst>
      <p:ext uri="{BB962C8B-B14F-4D97-AF65-F5344CB8AC3E}">
        <p14:creationId xmlns:p14="http://schemas.microsoft.com/office/powerpoint/2010/main" val="1668831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7262AC92-F509-4CCD-8468-FBBCD628ED03}"/>
              </a:ext>
            </a:extLst>
          </p:cNvPr>
          <p:cNvGrpSpPr/>
          <p:nvPr/>
        </p:nvGrpSpPr>
        <p:grpSpPr>
          <a:xfrm>
            <a:off x="1159040" y="1165579"/>
            <a:ext cx="5299530" cy="4745816"/>
            <a:chOff x="838200" y="1598713"/>
            <a:chExt cx="5299530" cy="4745816"/>
          </a:xfrm>
        </p:grpSpPr>
        <p:sp>
          <p:nvSpPr>
            <p:cNvPr id="4" name="Rectangle 3">
              <a:extLst>
                <a:ext uri="{FF2B5EF4-FFF2-40B4-BE49-F238E27FC236}">
                  <a16:creationId xmlns:a16="http://schemas.microsoft.com/office/drawing/2014/main" id="{BCA183E5-1B10-EF45-9FAA-8A1E5D420A7D}"/>
                </a:ext>
              </a:extLst>
            </p:cNvPr>
            <p:cNvSpPr/>
            <p:nvPr/>
          </p:nvSpPr>
          <p:spPr>
            <a:xfrm>
              <a:off x="838200" y="1598713"/>
              <a:ext cx="4043289" cy="47458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 name="TextBox 16">
              <a:extLst>
                <a:ext uri="{FF2B5EF4-FFF2-40B4-BE49-F238E27FC236}">
                  <a16:creationId xmlns:a16="http://schemas.microsoft.com/office/drawing/2014/main" id="{FA447C44-1646-6D43-B601-14DB2D7BDB26}"/>
                </a:ext>
              </a:extLst>
            </p:cNvPr>
            <p:cNvSpPr txBox="1"/>
            <p:nvPr/>
          </p:nvSpPr>
          <p:spPr>
            <a:xfrm>
              <a:off x="1716394" y="1654129"/>
              <a:ext cx="228690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Dev and Staging Cluster</a:t>
              </a:r>
            </a:p>
          </p:txBody>
        </p:sp>
        <p:sp>
          <p:nvSpPr>
            <p:cNvPr id="20" name="TextBox 19">
              <a:extLst>
                <a:ext uri="{FF2B5EF4-FFF2-40B4-BE49-F238E27FC236}">
                  <a16:creationId xmlns:a16="http://schemas.microsoft.com/office/drawing/2014/main" id="{7E21AC0A-38E7-9345-973C-ABE06B60EBED}"/>
                </a:ext>
              </a:extLst>
            </p:cNvPr>
            <p:cNvSpPr txBox="1"/>
            <p:nvPr/>
          </p:nvSpPr>
          <p:spPr>
            <a:xfrm>
              <a:off x="4556839" y="2486512"/>
              <a:ext cx="1580891" cy="338554"/>
            </a:xfrm>
            <a:prstGeom prst="rect">
              <a:avLst/>
            </a:prstGeom>
            <a:solidFill>
              <a:schemeClr val="bg1"/>
            </a:solidFill>
          </p:spPr>
          <p:txBody>
            <a:bodyPr wrap="square" t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DevTeam1</a:t>
              </a:r>
            </a:p>
          </p:txBody>
        </p:sp>
        <p:sp>
          <p:nvSpPr>
            <p:cNvPr id="73" name="TextBox 72">
              <a:extLst>
                <a:ext uri="{FF2B5EF4-FFF2-40B4-BE49-F238E27FC236}">
                  <a16:creationId xmlns:a16="http://schemas.microsoft.com/office/drawing/2014/main" id="{567FE158-3C39-374D-A36C-55BA49ADF606}"/>
                </a:ext>
              </a:extLst>
            </p:cNvPr>
            <p:cNvSpPr txBox="1"/>
            <p:nvPr/>
          </p:nvSpPr>
          <p:spPr>
            <a:xfrm>
              <a:off x="4556839" y="3451997"/>
              <a:ext cx="1580891" cy="338554"/>
            </a:xfrm>
            <a:prstGeom prst="rect">
              <a:avLst/>
            </a:prstGeom>
            <a:solidFill>
              <a:schemeClr val="bg1"/>
            </a:solidFill>
          </p:spPr>
          <p:txBody>
            <a:bodyPr wrap="square" t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Staging</a:t>
              </a:r>
            </a:p>
          </p:txBody>
        </p:sp>
        <p:sp>
          <p:nvSpPr>
            <p:cNvPr id="74" name="TextBox 73">
              <a:extLst>
                <a:ext uri="{FF2B5EF4-FFF2-40B4-BE49-F238E27FC236}">
                  <a16:creationId xmlns:a16="http://schemas.microsoft.com/office/drawing/2014/main" id="{873EBB09-4742-EC42-97AE-EE1DD2A06F81}"/>
                </a:ext>
              </a:extLst>
            </p:cNvPr>
            <p:cNvSpPr txBox="1"/>
            <p:nvPr/>
          </p:nvSpPr>
          <p:spPr>
            <a:xfrm>
              <a:off x="4556839" y="5405488"/>
              <a:ext cx="1580891" cy="338554"/>
            </a:xfrm>
            <a:prstGeom prst="rect">
              <a:avLst/>
            </a:prstGeom>
            <a:solidFill>
              <a:schemeClr val="bg1"/>
            </a:solidFill>
          </p:spPr>
          <p:txBody>
            <a:bodyPr wrap="square" t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DevTeam2</a:t>
              </a:r>
            </a:p>
          </p:txBody>
        </p:sp>
        <p:sp>
          <p:nvSpPr>
            <p:cNvPr id="5" name="Rectangle 4">
              <a:extLst>
                <a:ext uri="{FF2B5EF4-FFF2-40B4-BE49-F238E27FC236}">
                  <a16:creationId xmlns:a16="http://schemas.microsoft.com/office/drawing/2014/main" id="{E29E708C-14B5-1843-B1BA-88C92B68EF1F}"/>
                </a:ext>
              </a:extLst>
            </p:cNvPr>
            <p:cNvSpPr/>
            <p:nvPr/>
          </p:nvSpPr>
          <p:spPr>
            <a:xfrm>
              <a:off x="1180852" y="2022500"/>
              <a:ext cx="3357985" cy="413838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8" name="TextBox 17">
              <a:extLst>
                <a:ext uri="{FF2B5EF4-FFF2-40B4-BE49-F238E27FC236}">
                  <a16:creationId xmlns:a16="http://schemas.microsoft.com/office/drawing/2014/main" id="{57FCFA9F-BB63-2845-A78E-6F036431FE36}"/>
                </a:ext>
              </a:extLst>
            </p:cNvPr>
            <p:cNvSpPr txBox="1"/>
            <p:nvPr/>
          </p:nvSpPr>
          <p:spPr>
            <a:xfrm>
              <a:off x="1644381" y="2163247"/>
              <a:ext cx="902308" cy="2923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Node0</a:t>
              </a:r>
            </a:p>
          </p:txBody>
        </p:sp>
        <p:sp>
          <p:nvSpPr>
            <p:cNvPr id="19" name="TextBox 18">
              <a:extLst>
                <a:ext uri="{FF2B5EF4-FFF2-40B4-BE49-F238E27FC236}">
                  <a16:creationId xmlns:a16="http://schemas.microsoft.com/office/drawing/2014/main" id="{54BE3487-C72C-6A45-9D46-832740077D65}"/>
                </a:ext>
              </a:extLst>
            </p:cNvPr>
            <p:cNvSpPr txBox="1"/>
            <p:nvPr/>
          </p:nvSpPr>
          <p:spPr>
            <a:xfrm>
              <a:off x="3172999" y="2168236"/>
              <a:ext cx="902308" cy="2923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Node1</a:t>
              </a:r>
            </a:p>
          </p:txBody>
        </p:sp>
        <p:sp>
          <p:nvSpPr>
            <p:cNvPr id="105" name="TextBox 104">
              <a:extLst>
                <a:ext uri="{FF2B5EF4-FFF2-40B4-BE49-F238E27FC236}">
                  <a16:creationId xmlns:a16="http://schemas.microsoft.com/office/drawing/2014/main" id="{BC560329-E37C-2144-97EF-977308498C7E}"/>
                </a:ext>
              </a:extLst>
            </p:cNvPr>
            <p:cNvSpPr txBox="1"/>
            <p:nvPr/>
          </p:nvSpPr>
          <p:spPr>
            <a:xfrm>
              <a:off x="1644381" y="4133514"/>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Node2</a:t>
              </a:r>
            </a:p>
          </p:txBody>
        </p:sp>
        <p:sp>
          <p:nvSpPr>
            <p:cNvPr id="106" name="TextBox 105">
              <a:extLst>
                <a:ext uri="{FF2B5EF4-FFF2-40B4-BE49-F238E27FC236}">
                  <a16:creationId xmlns:a16="http://schemas.microsoft.com/office/drawing/2014/main" id="{0522797A-E2EA-A449-A2F5-D2C8221DA1E4}"/>
                </a:ext>
              </a:extLst>
            </p:cNvPr>
            <p:cNvSpPr txBox="1"/>
            <p:nvPr/>
          </p:nvSpPr>
          <p:spPr>
            <a:xfrm>
              <a:off x="3172999" y="4132271"/>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Node3</a:t>
              </a:r>
            </a:p>
          </p:txBody>
        </p:sp>
        <p:grpSp>
          <p:nvGrpSpPr>
            <p:cNvPr id="24" name="Group 23">
              <a:extLst>
                <a:ext uri="{FF2B5EF4-FFF2-40B4-BE49-F238E27FC236}">
                  <a16:creationId xmlns:a16="http://schemas.microsoft.com/office/drawing/2014/main" id="{A76DAC1D-0E44-4593-8162-FC280B2F3633}"/>
                </a:ext>
              </a:extLst>
            </p:cNvPr>
            <p:cNvGrpSpPr/>
            <p:nvPr/>
          </p:nvGrpSpPr>
          <p:grpSpPr>
            <a:xfrm>
              <a:off x="1444498" y="4440003"/>
              <a:ext cx="1302075" cy="1580133"/>
              <a:chOff x="1344705" y="4392613"/>
              <a:chExt cx="1302075" cy="1580133"/>
            </a:xfrm>
          </p:grpSpPr>
          <p:sp>
            <p:nvSpPr>
              <p:cNvPr id="102" name="Rectangle 101">
                <a:extLst>
                  <a:ext uri="{FF2B5EF4-FFF2-40B4-BE49-F238E27FC236}">
                    <a16:creationId xmlns:a16="http://schemas.microsoft.com/office/drawing/2014/main" id="{BB67CACE-E249-0F49-A9E6-6A326C4E53E4}"/>
                  </a:ext>
                </a:extLst>
              </p:cNvPr>
              <p:cNvSpPr/>
              <p:nvPr/>
            </p:nvSpPr>
            <p:spPr>
              <a:xfrm>
                <a:off x="1344705" y="4392613"/>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23" name="Group 22">
                <a:extLst>
                  <a:ext uri="{FF2B5EF4-FFF2-40B4-BE49-F238E27FC236}">
                    <a16:creationId xmlns:a16="http://schemas.microsoft.com/office/drawing/2014/main" id="{1E432AE6-F126-478A-AC69-D20910A23375}"/>
                  </a:ext>
                </a:extLst>
              </p:cNvPr>
              <p:cNvGrpSpPr/>
              <p:nvPr/>
            </p:nvGrpSpPr>
            <p:grpSpPr>
              <a:xfrm>
                <a:off x="1422630" y="4631931"/>
                <a:ext cx="1146225" cy="1101497"/>
                <a:chOff x="1435674" y="4610442"/>
                <a:chExt cx="1146225" cy="1101497"/>
              </a:xfrm>
            </p:grpSpPr>
            <p:sp>
              <p:nvSpPr>
                <p:cNvPr id="107" name="Rectangle 106">
                  <a:extLst>
                    <a:ext uri="{FF2B5EF4-FFF2-40B4-BE49-F238E27FC236}">
                      <a16:creationId xmlns:a16="http://schemas.microsoft.com/office/drawing/2014/main" id="{C1C974FC-5357-F846-9DC2-4A30DEF1531F}"/>
                    </a:ext>
                  </a:extLst>
                </p:cNvPr>
                <p:cNvSpPr/>
                <p:nvPr/>
              </p:nvSpPr>
              <p:spPr>
                <a:xfrm>
                  <a:off x="1435674" y="4610442"/>
                  <a:ext cx="534536" cy="36841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08" name="Rectangle 107">
                  <a:extLst>
                    <a:ext uri="{FF2B5EF4-FFF2-40B4-BE49-F238E27FC236}">
                      <a16:creationId xmlns:a16="http://schemas.microsoft.com/office/drawing/2014/main" id="{929A4745-615D-DA4E-8D45-DC58EEDAF5E9}"/>
                    </a:ext>
                  </a:extLst>
                </p:cNvPr>
                <p:cNvSpPr/>
                <p:nvPr/>
              </p:nvSpPr>
              <p:spPr>
                <a:xfrm>
                  <a:off x="2018378" y="4614925"/>
                  <a:ext cx="534536" cy="36841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09" name="Rectangle 108">
                  <a:extLst>
                    <a:ext uri="{FF2B5EF4-FFF2-40B4-BE49-F238E27FC236}">
                      <a16:creationId xmlns:a16="http://schemas.microsoft.com/office/drawing/2014/main" id="{D1CDED0F-4BA6-3F4E-857B-BF80CE8F69D9}"/>
                    </a:ext>
                  </a:extLst>
                </p:cNvPr>
                <p:cNvSpPr/>
                <p:nvPr/>
              </p:nvSpPr>
              <p:spPr>
                <a:xfrm>
                  <a:off x="2047363" y="5336609"/>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10" name="Rectangle 109">
                  <a:extLst>
                    <a:ext uri="{FF2B5EF4-FFF2-40B4-BE49-F238E27FC236}">
                      <a16:creationId xmlns:a16="http://schemas.microsoft.com/office/drawing/2014/main" id="{B7F69027-CA83-A841-8E75-CB3A46ECE79E}"/>
                    </a:ext>
                  </a:extLst>
                </p:cNvPr>
                <p:cNvSpPr/>
                <p:nvPr/>
              </p:nvSpPr>
              <p:spPr>
                <a:xfrm>
                  <a:off x="1435674" y="5343525"/>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grpSp>
        </p:grpSp>
        <p:sp>
          <p:nvSpPr>
            <p:cNvPr id="78" name="Rectangle 77">
              <a:extLst>
                <a:ext uri="{FF2B5EF4-FFF2-40B4-BE49-F238E27FC236}">
                  <a16:creationId xmlns:a16="http://schemas.microsoft.com/office/drawing/2014/main" id="{5A52B85C-9B5F-4E8D-BB0C-DE3C523F9388}"/>
                </a:ext>
              </a:extLst>
            </p:cNvPr>
            <p:cNvSpPr/>
            <p:nvPr/>
          </p:nvSpPr>
          <p:spPr>
            <a:xfrm>
              <a:off x="2973116" y="4440003"/>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0" name="Rectangle 79">
              <a:extLst>
                <a:ext uri="{FF2B5EF4-FFF2-40B4-BE49-F238E27FC236}">
                  <a16:creationId xmlns:a16="http://schemas.microsoft.com/office/drawing/2014/main" id="{C41326F4-0041-45EB-9235-371AE5FA1C95}"/>
                </a:ext>
              </a:extLst>
            </p:cNvPr>
            <p:cNvSpPr/>
            <p:nvPr/>
          </p:nvSpPr>
          <p:spPr>
            <a:xfrm>
              <a:off x="3051041" y="4679321"/>
              <a:ext cx="534536" cy="36841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81" name="Rectangle 80">
              <a:extLst>
                <a:ext uri="{FF2B5EF4-FFF2-40B4-BE49-F238E27FC236}">
                  <a16:creationId xmlns:a16="http://schemas.microsoft.com/office/drawing/2014/main" id="{F5A082C6-25AB-4010-8860-0548B2D39752}"/>
                </a:ext>
              </a:extLst>
            </p:cNvPr>
            <p:cNvSpPr/>
            <p:nvPr/>
          </p:nvSpPr>
          <p:spPr>
            <a:xfrm>
              <a:off x="3633745" y="4683804"/>
              <a:ext cx="534536" cy="36841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82" name="Rectangle 81">
              <a:extLst>
                <a:ext uri="{FF2B5EF4-FFF2-40B4-BE49-F238E27FC236}">
                  <a16:creationId xmlns:a16="http://schemas.microsoft.com/office/drawing/2014/main" id="{081585FB-E2D5-4E4A-AFBC-7B500CCA0063}"/>
                </a:ext>
              </a:extLst>
            </p:cNvPr>
            <p:cNvSpPr/>
            <p:nvPr/>
          </p:nvSpPr>
          <p:spPr>
            <a:xfrm>
              <a:off x="3662730" y="5405488"/>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83" name="Rectangle 82">
              <a:extLst>
                <a:ext uri="{FF2B5EF4-FFF2-40B4-BE49-F238E27FC236}">
                  <a16:creationId xmlns:a16="http://schemas.microsoft.com/office/drawing/2014/main" id="{DE935FAE-7053-4C90-9229-138507A8E5BB}"/>
                </a:ext>
              </a:extLst>
            </p:cNvPr>
            <p:cNvSpPr/>
            <p:nvPr/>
          </p:nvSpPr>
          <p:spPr>
            <a:xfrm>
              <a:off x="3051041" y="5412404"/>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grpSp>
          <p:nvGrpSpPr>
            <p:cNvPr id="25" name="Group 24">
              <a:extLst>
                <a:ext uri="{FF2B5EF4-FFF2-40B4-BE49-F238E27FC236}">
                  <a16:creationId xmlns:a16="http://schemas.microsoft.com/office/drawing/2014/main" id="{63A4221B-9042-4F95-97A3-76B5B957CD69}"/>
                </a:ext>
              </a:extLst>
            </p:cNvPr>
            <p:cNvGrpSpPr/>
            <p:nvPr/>
          </p:nvGrpSpPr>
          <p:grpSpPr>
            <a:xfrm>
              <a:off x="1444498" y="2486512"/>
              <a:ext cx="1302075" cy="1580133"/>
              <a:chOff x="-918204" y="2439122"/>
              <a:chExt cx="1302075" cy="1580133"/>
            </a:xfrm>
          </p:grpSpPr>
          <p:sp>
            <p:nvSpPr>
              <p:cNvPr id="85" name="Rectangle 84">
                <a:extLst>
                  <a:ext uri="{FF2B5EF4-FFF2-40B4-BE49-F238E27FC236}">
                    <a16:creationId xmlns:a16="http://schemas.microsoft.com/office/drawing/2014/main" id="{25F0B6B4-6970-4936-A74D-43AC4D6A9F36}"/>
                  </a:ext>
                </a:extLst>
              </p:cNvPr>
              <p:cNvSpPr/>
              <p:nvPr/>
            </p:nvSpPr>
            <p:spPr>
              <a:xfrm>
                <a:off x="-918204" y="2439122"/>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7" name="Rectangle 86">
                <a:extLst>
                  <a:ext uri="{FF2B5EF4-FFF2-40B4-BE49-F238E27FC236}">
                    <a16:creationId xmlns:a16="http://schemas.microsoft.com/office/drawing/2014/main" id="{FD9E8953-7C91-413C-B0C8-EFF31A68D7C2}"/>
                  </a:ext>
                </a:extLst>
              </p:cNvPr>
              <p:cNvSpPr/>
              <p:nvPr/>
            </p:nvSpPr>
            <p:spPr>
              <a:xfrm>
                <a:off x="-840279" y="2678440"/>
                <a:ext cx="534536" cy="368414"/>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88" name="Rectangle 87">
                <a:extLst>
                  <a:ext uri="{FF2B5EF4-FFF2-40B4-BE49-F238E27FC236}">
                    <a16:creationId xmlns:a16="http://schemas.microsoft.com/office/drawing/2014/main" id="{4B860C4D-4513-4E5E-95F0-65102C2B1F09}"/>
                  </a:ext>
                </a:extLst>
              </p:cNvPr>
              <p:cNvSpPr/>
              <p:nvPr/>
            </p:nvSpPr>
            <p:spPr>
              <a:xfrm>
                <a:off x="-257575" y="2682923"/>
                <a:ext cx="534536" cy="368414"/>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89" name="Rectangle 88">
                <a:extLst>
                  <a:ext uri="{FF2B5EF4-FFF2-40B4-BE49-F238E27FC236}">
                    <a16:creationId xmlns:a16="http://schemas.microsoft.com/office/drawing/2014/main" id="{E7390859-2684-41F7-88CF-14AE8CB60D8A}"/>
                  </a:ext>
                </a:extLst>
              </p:cNvPr>
              <p:cNvSpPr/>
              <p:nvPr/>
            </p:nvSpPr>
            <p:spPr>
              <a:xfrm>
                <a:off x="-228590" y="3404607"/>
                <a:ext cx="534536" cy="368414"/>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90" name="Rectangle 89">
                <a:extLst>
                  <a:ext uri="{FF2B5EF4-FFF2-40B4-BE49-F238E27FC236}">
                    <a16:creationId xmlns:a16="http://schemas.microsoft.com/office/drawing/2014/main" id="{8D42E314-51FB-45F5-A420-B805B147B4F8}"/>
                  </a:ext>
                </a:extLst>
              </p:cNvPr>
              <p:cNvSpPr/>
              <p:nvPr/>
            </p:nvSpPr>
            <p:spPr>
              <a:xfrm>
                <a:off x="-840279" y="3411523"/>
                <a:ext cx="534536" cy="368414"/>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grpSp>
        <p:sp>
          <p:nvSpPr>
            <p:cNvPr id="93" name="Rectangle 92">
              <a:extLst>
                <a:ext uri="{FF2B5EF4-FFF2-40B4-BE49-F238E27FC236}">
                  <a16:creationId xmlns:a16="http://schemas.microsoft.com/office/drawing/2014/main" id="{28D1CAED-6778-4494-8311-FD22E0CB49F3}"/>
                </a:ext>
              </a:extLst>
            </p:cNvPr>
            <p:cNvSpPr/>
            <p:nvPr/>
          </p:nvSpPr>
          <p:spPr>
            <a:xfrm>
              <a:off x="2973116" y="2486512"/>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4" name="Rectangle 93">
              <a:extLst>
                <a:ext uri="{FF2B5EF4-FFF2-40B4-BE49-F238E27FC236}">
                  <a16:creationId xmlns:a16="http://schemas.microsoft.com/office/drawing/2014/main" id="{FEE9A2EB-5777-4F18-BB67-2072FAF80016}"/>
                </a:ext>
              </a:extLst>
            </p:cNvPr>
            <p:cNvSpPr/>
            <p:nvPr/>
          </p:nvSpPr>
          <p:spPr>
            <a:xfrm>
              <a:off x="3051041" y="2725830"/>
              <a:ext cx="534536" cy="368414"/>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95" name="Rectangle 94">
              <a:extLst>
                <a:ext uri="{FF2B5EF4-FFF2-40B4-BE49-F238E27FC236}">
                  <a16:creationId xmlns:a16="http://schemas.microsoft.com/office/drawing/2014/main" id="{198B33D5-5C19-4222-B1D5-93BD9350DDA2}"/>
                </a:ext>
              </a:extLst>
            </p:cNvPr>
            <p:cNvSpPr/>
            <p:nvPr/>
          </p:nvSpPr>
          <p:spPr>
            <a:xfrm>
              <a:off x="3633745" y="2730313"/>
              <a:ext cx="534536" cy="368414"/>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96" name="Rectangle 95">
              <a:extLst>
                <a:ext uri="{FF2B5EF4-FFF2-40B4-BE49-F238E27FC236}">
                  <a16:creationId xmlns:a16="http://schemas.microsoft.com/office/drawing/2014/main" id="{E06307E7-8DB7-4411-BB8B-F056DB1A47A8}"/>
                </a:ext>
              </a:extLst>
            </p:cNvPr>
            <p:cNvSpPr/>
            <p:nvPr/>
          </p:nvSpPr>
          <p:spPr>
            <a:xfrm>
              <a:off x="3662730" y="3451997"/>
              <a:ext cx="534536" cy="368414"/>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97" name="Rectangle 96">
              <a:extLst>
                <a:ext uri="{FF2B5EF4-FFF2-40B4-BE49-F238E27FC236}">
                  <a16:creationId xmlns:a16="http://schemas.microsoft.com/office/drawing/2014/main" id="{0C1BBB20-450C-4818-B76D-261967BD8444}"/>
                </a:ext>
              </a:extLst>
            </p:cNvPr>
            <p:cNvSpPr/>
            <p:nvPr/>
          </p:nvSpPr>
          <p:spPr>
            <a:xfrm>
              <a:off x="3051041" y="3458913"/>
              <a:ext cx="534536" cy="368414"/>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pic>
          <p:nvPicPr>
            <p:cNvPr id="21" name="Picture 20">
              <a:extLst>
                <a:ext uri="{FF2B5EF4-FFF2-40B4-BE49-F238E27FC236}">
                  <a16:creationId xmlns:a16="http://schemas.microsoft.com/office/drawing/2014/main" id="{30AF4CC4-A70D-FF44-B498-D8ACB9D7AF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1884" y="1681347"/>
              <a:ext cx="636766" cy="619818"/>
            </a:xfrm>
            <a:prstGeom prst="rect">
              <a:avLst/>
            </a:prstGeom>
          </p:spPr>
        </p:pic>
        <p:sp>
          <p:nvSpPr>
            <p:cNvPr id="7" name="Rounded Rectangle 6">
              <a:extLst>
                <a:ext uri="{FF2B5EF4-FFF2-40B4-BE49-F238E27FC236}">
                  <a16:creationId xmlns:a16="http://schemas.microsoft.com/office/drawing/2014/main" id="{E9E887F6-67D5-1E47-A34D-FD2F0B524DBB}"/>
                </a:ext>
              </a:extLst>
            </p:cNvPr>
            <p:cNvSpPr/>
            <p:nvPr/>
          </p:nvSpPr>
          <p:spPr>
            <a:xfrm>
              <a:off x="1353511" y="2599674"/>
              <a:ext cx="3012666" cy="624294"/>
            </a:xfrm>
            <a:prstGeom prst="round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15" name="Rounded Rectangle 114">
              <a:extLst>
                <a:ext uri="{FF2B5EF4-FFF2-40B4-BE49-F238E27FC236}">
                  <a16:creationId xmlns:a16="http://schemas.microsoft.com/office/drawing/2014/main" id="{1652D089-B974-D941-B5B6-3178B06F2F25}"/>
                </a:ext>
              </a:extLst>
            </p:cNvPr>
            <p:cNvSpPr/>
            <p:nvPr/>
          </p:nvSpPr>
          <p:spPr>
            <a:xfrm>
              <a:off x="1351084" y="3304334"/>
              <a:ext cx="3017520" cy="1908689"/>
            </a:xfrm>
            <a:prstGeom prst="roundRect">
              <a:avLst>
                <a:gd name="adj" fmla="val 11234"/>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16" name="Rounded Rectangle 115">
              <a:extLst>
                <a:ext uri="{FF2B5EF4-FFF2-40B4-BE49-F238E27FC236}">
                  <a16:creationId xmlns:a16="http://schemas.microsoft.com/office/drawing/2014/main" id="{4EFAF470-F14F-514F-AE72-F210A2419E5B}"/>
                </a:ext>
              </a:extLst>
            </p:cNvPr>
            <p:cNvSpPr/>
            <p:nvPr/>
          </p:nvSpPr>
          <p:spPr>
            <a:xfrm>
              <a:off x="1351084" y="5288397"/>
              <a:ext cx="3017520" cy="621792"/>
            </a:xfrm>
            <a:prstGeom prst="round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sp>
        <p:nvSpPr>
          <p:cNvPr id="104" name="Rectangle 103">
            <a:extLst>
              <a:ext uri="{FF2B5EF4-FFF2-40B4-BE49-F238E27FC236}">
                <a16:creationId xmlns:a16="http://schemas.microsoft.com/office/drawing/2014/main" id="{BC78A1D1-BAD0-4B73-B895-81EF31BBA0F6}"/>
              </a:ext>
            </a:extLst>
          </p:cNvPr>
          <p:cNvSpPr/>
          <p:nvPr/>
        </p:nvSpPr>
        <p:spPr>
          <a:xfrm>
            <a:off x="6721847" y="1165579"/>
            <a:ext cx="4043289" cy="47458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17" name="TextBox 116">
            <a:extLst>
              <a:ext uri="{FF2B5EF4-FFF2-40B4-BE49-F238E27FC236}">
                <a16:creationId xmlns:a16="http://schemas.microsoft.com/office/drawing/2014/main" id="{94299679-9CD6-4FFA-B8E7-863F4B4F411A}"/>
              </a:ext>
            </a:extLst>
          </p:cNvPr>
          <p:cNvSpPr txBox="1"/>
          <p:nvPr/>
        </p:nvSpPr>
        <p:spPr>
          <a:xfrm>
            <a:off x="7600041" y="1220995"/>
            <a:ext cx="228690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Prod Cluster</a:t>
            </a:r>
          </a:p>
        </p:txBody>
      </p:sp>
      <p:sp>
        <p:nvSpPr>
          <p:cNvPr id="118" name="TextBox 117">
            <a:extLst>
              <a:ext uri="{FF2B5EF4-FFF2-40B4-BE49-F238E27FC236}">
                <a16:creationId xmlns:a16="http://schemas.microsoft.com/office/drawing/2014/main" id="{5219CB3A-8F8B-4018-97E6-3E2D38E3A361}"/>
              </a:ext>
            </a:extLst>
          </p:cNvPr>
          <p:cNvSpPr txBox="1"/>
          <p:nvPr/>
        </p:nvSpPr>
        <p:spPr>
          <a:xfrm>
            <a:off x="10440486" y="2053378"/>
            <a:ext cx="1580891" cy="338554"/>
          </a:xfrm>
          <a:prstGeom prst="rect">
            <a:avLst/>
          </a:prstGeom>
          <a:solidFill>
            <a:schemeClr val="bg1"/>
          </a:solidFill>
        </p:spPr>
        <p:txBody>
          <a:bodyPr wrap="square" t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Team1</a:t>
            </a:r>
          </a:p>
        </p:txBody>
      </p:sp>
      <p:sp>
        <p:nvSpPr>
          <p:cNvPr id="119" name="TextBox 118">
            <a:extLst>
              <a:ext uri="{FF2B5EF4-FFF2-40B4-BE49-F238E27FC236}">
                <a16:creationId xmlns:a16="http://schemas.microsoft.com/office/drawing/2014/main" id="{D9D2D0C8-9A2A-45E2-B70A-49145B9E1D69}"/>
              </a:ext>
            </a:extLst>
          </p:cNvPr>
          <p:cNvSpPr txBox="1"/>
          <p:nvPr/>
        </p:nvSpPr>
        <p:spPr>
          <a:xfrm>
            <a:off x="10440486" y="3018863"/>
            <a:ext cx="1580891" cy="338554"/>
          </a:xfrm>
          <a:prstGeom prst="rect">
            <a:avLst/>
          </a:prstGeom>
          <a:solidFill>
            <a:schemeClr val="bg1"/>
          </a:solidFill>
        </p:spPr>
        <p:txBody>
          <a:bodyPr wrap="square" t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Team2</a:t>
            </a:r>
          </a:p>
        </p:txBody>
      </p:sp>
      <p:sp>
        <p:nvSpPr>
          <p:cNvPr id="120" name="TextBox 119">
            <a:extLst>
              <a:ext uri="{FF2B5EF4-FFF2-40B4-BE49-F238E27FC236}">
                <a16:creationId xmlns:a16="http://schemas.microsoft.com/office/drawing/2014/main" id="{628B239C-902C-4069-B28B-62F32DACE35B}"/>
              </a:ext>
            </a:extLst>
          </p:cNvPr>
          <p:cNvSpPr txBox="1"/>
          <p:nvPr/>
        </p:nvSpPr>
        <p:spPr>
          <a:xfrm>
            <a:off x="10440486" y="4972354"/>
            <a:ext cx="1580891" cy="338554"/>
          </a:xfrm>
          <a:prstGeom prst="rect">
            <a:avLst/>
          </a:prstGeom>
          <a:solidFill>
            <a:schemeClr val="bg1"/>
          </a:solidFill>
        </p:spPr>
        <p:txBody>
          <a:bodyPr wrap="square" t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Team3</a:t>
            </a:r>
          </a:p>
        </p:txBody>
      </p:sp>
      <p:sp>
        <p:nvSpPr>
          <p:cNvPr id="121" name="Rectangle 120">
            <a:extLst>
              <a:ext uri="{FF2B5EF4-FFF2-40B4-BE49-F238E27FC236}">
                <a16:creationId xmlns:a16="http://schemas.microsoft.com/office/drawing/2014/main" id="{A8BAA41A-D851-4425-9CC8-9C897F16B398}"/>
              </a:ext>
            </a:extLst>
          </p:cNvPr>
          <p:cNvSpPr/>
          <p:nvPr/>
        </p:nvSpPr>
        <p:spPr>
          <a:xfrm>
            <a:off x="7064499" y="1589366"/>
            <a:ext cx="3357985" cy="413838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22" name="TextBox 121">
            <a:extLst>
              <a:ext uri="{FF2B5EF4-FFF2-40B4-BE49-F238E27FC236}">
                <a16:creationId xmlns:a16="http://schemas.microsoft.com/office/drawing/2014/main" id="{57EDC906-81CB-42A6-A771-4E246F6E5632}"/>
              </a:ext>
            </a:extLst>
          </p:cNvPr>
          <p:cNvSpPr txBox="1"/>
          <p:nvPr/>
        </p:nvSpPr>
        <p:spPr>
          <a:xfrm>
            <a:off x="7528028" y="1730113"/>
            <a:ext cx="902308" cy="2923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Node0</a:t>
            </a:r>
          </a:p>
        </p:txBody>
      </p:sp>
      <p:sp>
        <p:nvSpPr>
          <p:cNvPr id="123" name="TextBox 122">
            <a:extLst>
              <a:ext uri="{FF2B5EF4-FFF2-40B4-BE49-F238E27FC236}">
                <a16:creationId xmlns:a16="http://schemas.microsoft.com/office/drawing/2014/main" id="{8551C9BF-5C08-4AAE-9839-D24637D04CB4}"/>
              </a:ext>
            </a:extLst>
          </p:cNvPr>
          <p:cNvSpPr txBox="1"/>
          <p:nvPr/>
        </p:nvSpPr>
        <p:spPr>
          <a:xfrm>
            <a:off x="9056646" y="1735102"/>
            <a:ext cx="902308" cy="2923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Node1</a:t>
            </a:r>
          </a:p>
        </p:txBody>
      </p:sp>
      <p:sp>
        <p:nvSpPr>
          <p:cNvPr id="124" name="TextBox 123">
            <a:extLst>
              <a:ext uri="{FF2B5EF4-FFF2-40B4-BE49-F238E27FC236}">
                <a16:creationId xmlns:a16="http://schemas.microsoft.com/office/drawing/2014/main" id="{61D90504-0832-4930-97C7-C22EE0ACA637}"/>
              </a:ext>
            </a:extLst>
          </p:cNvPr>
          <p:cNvSpPr txBox="1"/>
          <p:nvPr/>
        </p:nvSpPr>
        <p:spPr>
          <a:xfrm>
            <a:off x="7528028" y="3700380"/>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Node3</a:t>
            </a:r>
          </a:p>
        </p:txBody>
      </p:sp>
      <p:sp>
        <p:nvSpPr>
          <p:cNvPr id="125" name="TextBox 124">
            <a:extLst>
              <a:ext uri="{FF2B5EF4-FFF2-40B4-BE49-F238E27FC236}">
                <a16:creationId xmlns:a16="http://schemas.microsoft.com/office/drawing/2014/main" id="{3B4626FE-DD8B-4018-8F22-E2326DB9562C}"/>
              </a:ext>
            </a:extLst>
          </p:cNvPr>
          <p:cNvSpPr txBox="1"/>
          <p:nvPr/>
        </p:nvSpPr>
        <p:spPr>
          <a:xfrm>
            <a:off x="9056646" y="3699137"/>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Node4</a:t>
            </a:r>
          </a:p>
        </p:txBody>
      </p:sp>
      <p:sp>
        <p:nvSpPr>
          <p:cNvPr id="147" name="Rectangle 146">
            <a:extLst>
              <a:ext uri="{FF2B5EF4-FFF2-40B4-BE49-F238E27FC236}">
                <a16:creationId xmlns:a16="http://schemas.microsoft.com/office/drawing/2014/main" id="{DF426221-D338-47E0-9B3F-CC4F347A6D1B}"/>
              </a:ext>
            </a:extLst>
          </p:cNvPr>
          <p:cNvSpPr/>
          <p:nvPr/>
        </p:nvSpPr>
        <p:spPr>
          <a:xfrm>
            <a:off x="7328145" y="4006869"/>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9" name="Rectangle 148">
            <a:extLst>
              <a:ext uri="{FF2B5EF4-FFF2-40B4-BE49-F238E27FC236}">
                <a16:creationId xmlns:a16="http://schemas.microsoft.com/office/drawing/2014/main" id="{5C8F6256-CEB3-49F3-82DC-E2C184D60D8E}"/>
              </a:ext>
            </a:extLst>
          </p:cNvPr>
          <p:cNvSpPr/>
          <p:nvPr/>
        </p:nvSpPr>
        <p:spPr>
          <a:xfrm>
            <a:off x="7406070" y="4246187"/>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50" name="Rectangle 149">
            <a:extLst>
              <a:ext uri="{FF2B5EF4-FFF2-40B4-BE49-F238E27FC236}">
                <a16:creationId xmlns:a16="http://schemas.microsoft.com/office/drawing/2014/main" id="{837F9C2D-C513-4F45-8404-3F43DC22326F}"/>
              </a:ext>
            </a:extLst>
          </p:cNvPr>
          <p:cNvSpPr/>
          <p:nvPr/>
        </p:nvSpPr>
        <p:spPr>
          <a:xfrm>
            <a:off x="7988774" y="4250670"/>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51" name="Rectangle 150">
            <a:extLst>
              <a:ext uri="{FF2B5EF4-FFF2-40B4-BE49-F238E27FC236}">
                <a16:creationId xmlns:a16="http://schemas.microsoft.com/office/drawing/2014/main" id="{CAA68D7B-48B7-4F1C-82AC-7C6F65AE93A4}"/>
              </a:ext>
            </a:extLst>
          </p:cNvPr>
          <p:cNvSpPr/>
          <p:nvPr/>
        </p:nvSpPr>
        <p:spPr>
          <a:xfrm>
            <a:off x="8017759" y="4972354"/>
            <a:ext cx="534536" cy="368414"/>
          </a:xfrm>
          <a:prstGeom prst="rect">
            <a:avLst/>
          </a:prstGeom>
          <a:solidFill>
            <a:srgbClr val="3857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52" name="Rectangle 151">
            <a:extLst>
              <a:ext uri="{FF2B5EF4-FFF2-40B4-BE49-F238E27FC236}">
                <a16:creationId xmlns:a16="http://schemas.microsoft.com/office/drawing/2014/main" id="{6DF2613C-4E8A-4C78-9661-2DE2789CAB2B}"/>
              </a:ext>
            </a:extLst>
          </p:cNvPr>
          <p:cNvSpPr/>
          <p:nvPr/>
        </p:nvSpPr>
        <p:spPr>
          <a:xfrm>
            <a:off x="7406070" y="4979270"/>
            <a:ext cx="534536" cy="368414"/>
          </a:xfrm>
          <a:prstGeom prst="rect">
            <a:avLst/>
          </a:prstGeom>
          <a:solidFill>
            <a:srgbClr val="3857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27" name="Rectangle 126">
            <a:extLst>
              <a:ext uri="{FF2B5EF4-FFF2-40B4-BE49-F238E27FC236}">
                <a16:creationId xmlns:a16="http://schemas.microsoft.com/office/drawing/2014/main" id="{97C3B04A-D29D-4656-A9DA-DC2389F49CCA}"/>
              </a:ext>
            </a:extLst>
          </p:cNvPr>
          <p:cNvSpPr/>
          <p:nvPr/>
        </p:nvSpPr>
        <p:spPr>
          <a:xfrm>
            <a:off x="8856763" y="4006869"/>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28" name="Rectangle 127">
            <a:extLst>
              <a:ext uri="{FF2B5EF4-FFF2-40B4-BE49-F238E27FC236}">
                <a16:creationId xmlns:a16="http://schemas.microsoft.com/office/drawing/2014/main" id="{0CBCA287-EDC2-4588-B963-273E2FE05A4F}"/>
              </a:ext>
            </a:extLst>
          </p:cNvPr>
          <p:cNvSpPr/>
          <p:nvPr/>
        </p:nvSpPr>
        <p:spPr>
          <a:xfrm>
            <a:off x="8934688" y="4246187"/>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29" name="Rectangle 128">
            <a:extLst>
              <a:ext uri="{FF2B5EF4-FFF2-40B4-BE49-F238E27FC236}">
                <a16:creationId xmlns:a16="http://schemas.microsoft.com/office/drawing/2014/main" id="{E4161F05-A881-4A07-830F-1A1D6DBAC4B4}"/>
              </a:ext>
            </a:extLst>
          </p:cNvPr>
          <p:cNvSpPr/>
          <p:nvPr/>
        </p:nvSpPr>
        <p:spPr>
          <a:xfrm>
            <a:off x="9517392" y="4250670"/>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30" name="Rectangle 129">
            <a:extLst>
              <a:ext uri="{FF2B5EF4-FFF2-40B4-BE49-F238E27FC236}">
                <a16:creationId xmlns:a16="http://schemas.microsoft.com/office/drawing/2014/main" id="{2232743A-9DB5-4E76-BDDD-203EAD16C0AB}"/>
              </a:ext>
            </a:extLst>
          </p:cNvPr>
          <p:cNvSpPr/>
          <p:nvPr/>
        </p:nvSpPr>
        <p:spPr>
          <a:xfrm>
            <a:off x="9546377" y="4972354"/>
            <a:ext cx="534536" cy="368414"/>
          </a:xfrm>
          <a:prstGeom prst="rect">
            <a:avLst/>
          </a:prstGeom>
          <a:solidFill>
            <a:srgbClr val="3857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31" name="Rectangle 130">
            <a:extLst>
              <a:ext uri="{FF2B5EF4-FFF2-40B4-BE49-F238E27FC236}">
                <a16:creationId xmlns:a16="http://schemas.microsoft.com/office/drawing/2014/main" id="{50EF6588-2FE9-45FA-9FBC-55775C803CCE}"/>
              </a:ext>
            </a:extLst>
          </p:cNvPr>
          <p:cNvSpPr/>
          <p:nvPr/>
        </p:nvSpPr>
        <p:spPr>
          <a:xfrm>
            <a:off x="8934688" y="4979270"/>
            <a:ext cx="534536" cy="368414"/>
          </a:xfrm>
          <a:prstGeom prst="rect">
            <a:avLst/>
          </a:prstGeom>
          <a:solidFill>
            <a:srgbClr val="3857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42" name="Rectangle 141">
            <a:extLst>
              <a:ext uri="{FF2B5EF4-FFF2-40B4-BE49-F238E27FC236}">
                <a16:creationId xmlns:a16="http://schemas.microsoft.com/office/drawing/2014/main" id="{3450AD13-B023-4628-AA32-0E885B7C2919}"/>
              </a:ext>
            </a:extLst>
          </p:cNvPr>
          <p:cNvSpPr/>
          <p:nvPr/>
        </p:nvSpPr>
        <p:spPr>
          <a:xfrm>
            <a:off x="7328145" y="2053378"/>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3" name="Rectangle 142">
            <a:extLst>
              <a:ext uri="{FF2B5EF4-FFF2-40B4-BE49-F238E27FC236}">
                <a16:creationId xmlns:a16="http://schemas.microsoft.com/office/drawing/2014/main" id="{747BAC27-2ADC-4E54-8B10-1BA5840BAC22}"/>
              </a:ext>
            </a:extLst>
          </p:cNvPr>
          <p:cNvSpPr/>
          <p:nvPr/>
        </p:nvSpPr>
        <p:spPr>
          <a:xfrm>
            <a:off x="7406070" y="2292696"/>
            <a:ext cx="534536" cy="368414"/>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44" name="Rectangle 143">
            <a:extLst>
              <a:ext uri="{FF2B5EF4-FFF2-40B4-BE49-F238E27FC236}">
                <a16:creationId xmlns:a16="http://schemas.microsoft.com/office/drawing/2014/main" id="{13DA706C-1F95-424A-B75F-6A0D5DB288C9}"/>
              </a:ext>
            </a:extLst>
          </p:cNvPr>
          <p:cNvSpPr/>
          <p:nvPr/>
        </p:nvSpPr>
        <p:spPr>
          <a:xfrm>
            <a:off x="7988774" y="2297179"/>
            <a:ext cx="534536" cy="368414"/>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45" name="Rectangle 144">
            <a:extLst>
              <a:ext uri="{FF2B5EF4-FFF2-40B4-BE49-F238E27FC236}">
                <a16:creationId xmlns:a16="http://schemas.microsoft.com/office/drawing/2014/main" id="{38B057B2-2383-4DFF-A9A2-7B4863ACE775}"/>
              </a:ext>
            </a:extLst>
          </p:cNvPr>
          <p:cNvSpPr/>
          <p:nvPr/>
        </p:nvSpPr>
        <p:spPr>
          <a:xfrm>
            <a:off x="8017759" y="3018863"/>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46" name="Rectangle 145">
            <a:extLst>
              <a:ext uri="{FF2B5EF4-FFF2-40B4-BE49-F238E27FC236}">
                <a16:creationId xmlns:a16="http://schemas.microsoft.com/office/drawing/2014/main" id="{40BFFC23-16AF-4382-B2E1-B031BB515920}"/>
              </a:ext>
            </a:extLst>
          </p:cNvPr>
          <p:cNvSpPr/>
          <p:nvPr/>
        </p:nvSpPr>
        <p:spPr>
          <a:xfrm>
            <a:off x="7406070" y="3025779"/>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33" name="Rectangle 132">
            <a:extLst>
              <a:ext uri="{FF2B5EF4-FFF2-40B4-BE49-F238E27FC236}">
                <a16:creationId xmlns:a16="http://schemas.microsoft.com/office/drawing/2014/main" id="{0F2539F7-678D-4211-836C-492FD8152236}"/>
              </a:ext>
            </a:extLst>
          </p:cNvPr>
          <p:cNvSpPr/>
          <p:nvPr/>
        </p:nvSpPr>
        <p:spPr>
          <a:xfrm>
            <a:off x="8856763" y="2053378"/>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34" name="Rectangle 133">
            <a:extLst>
              <a:ext uri="{FF2B5EF4-FFF2-40B4-BE49-F238E27FC236}">
                <a16:creationId xmlns:a16="http://schemas.microsoft.com/office/drawing/2014/main" id="{85DF3DA8-57A1-4E66-ACA9-18F830904A85}"/>
              </a:ext>
            </a:extLst>
          </p:cNvPr>
          <p:cNvSpPr/>
          <p:nvPr/>
        </p:nvSpPr>
        <p:spPr>
          <a:xfrm>
            <a:off x="8934688" y="2292696"/>
            <a:ext cx="534536" cy="368414"/>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35" name="Rectangle 134">
            <a:extLst>
              <a:ext uri="{FF2B5EF4-FFF2-40B4-BE49-F238E27FC236}">
                <a16:creationId xmlns:a16="http://schemas.microsoft.com/office/drawing/2014/main" id="{FDD44F02-1327-411E-ACA7-B7912B3C7F76}"/>
              </a:ext>
            </a:extLst>
          </p:cNvPr>
          <p:cNvSpPr/>
          <p:nvPr/>
        </p:nvSpPr>
        <p:spPr>
          <a:xfrm>
            <a:off x="9517392" y="2297179"/>
            <a:ext cx="534536" cy="368414"/>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36" name="Rectangle 135">
            <a:extLst>
              <a:ext uri="{FF2B5EF4-FFF2-40B4-BE49-F238E27FC236}">
                <a16:creationId xmlns:a16="http://schemas.microsoft.com/office/drawing/2014/main" id="{70128761-D893-49E0-BBBE-0B88B3CC8319}"/>
              </a:ext>
            </a:extLst>
          </p:cNvPr>
          <p:cNvSpPr/>
          <p:nvPr/>
        </p:nvSpPr>
        <p:spPr>
          <a:xfrm>
            <a:off x="9546377" y="3018863"/>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37" name="Rectangle 136">
            <a:extLst>
              <a:ext uri="{FF2B5EF4-FFF2-40B4-BE49-F238E27FC236}">
                <a16:creationId xmlns:a16="http://schemas.microsoft.com/office/drawing/2014/main" id="{59E92AA4-C818-48FD-99FE-89D5E9DE8C2E}"/>
              </a:ext>
            </a:extLst>
          </p:cNvPr>
          <p:cNvSpPr/>
          <p:nvPr/>
        </p:nvSpPr>
        <p:spPr>
          <a:xfrm>
            <a:off x="8934688" y="3025779"/>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pic>
        <p:nvPicPr>
          <p:cNvPr id="138" name="Picture 137">
            <a:extLst>
              <a:ext uri="{FF2B5EF4-FFF2-40B4-BE49-F238E27FC236}">
                <a16:creationId xmlns:a16="http://schemas.microsoft.com/office/drawing/2014/main" id="{DEAA4A6C-5E25-46FC-B52D-86B3864CCE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5531" y="1248213"/>
            <a:ext cx="636766" cy="619818"/>
          </a:xfrm>
          <a:prstGeom prst="rect">
            <a:avLst/>
          </a:prstGeom>
        </p:spPr>
      </p:pic>
      <p:sp>
        <p:nvSpPr>
          <p:cNvPr id="139" name="Rounded Rectangle 6">
            <a:extLst>
              <a:ext uri="{FF2B5EF4-FFF2-40B4-BE49-F238E27FC236}">
                <a16:creationId xmlns:a16="http://schemas.microsoft.com/office/drawing/2014/main" id="{8855D791-D773-4C36-BC08-D50E4977B2D3}"/>
              </a:ext>
            </a:extLst>
          </p:cNvPr>
          <p:cNvSpPr/>
          <p:nvPr/>
        </p:nvSpPr>
        <p:spPr>
          <a:xfrm>
            <a:off x="7237158" y="2166540"/>
            <a:ext cx="3012666" cy="624294"/>
          </a:xfrm>
          <a:prstGeom prst="round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0" name="Rounded Rectangle 114">
            <a:extLst>
              <a:ext uri="{FF2B5EF4-FFF2-40B4-BE49-F238E27FC236}">
                <a16:creationId xmlns:a16="http://schemas.microsoft.com/office/drawing/2014/main" id="{51431F11-9A80-47CC-B8FC-2017047079ED}"/>
              </a:ext>
            </a:extLst>
          </p:cNvPr>
          <p:cNvSpPr/>
          <p:nvPr/>
        </p:nvSpPr>
        <p:spPr>
          <a:xfrm>
            <a:off x="7234731" y="2871200"/>
            <a:ext cx="3017520" cy="1908689"/>
          </a:xfrm>
          <a:prstGeom prst="roundRect">
            <a:avLst>
              <a:gd name="adj" fmla="val 11234"/>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1" name="Rounded Rectangle 115">
            <a:extLst>
              <a:ext uri="{FF2B5EF4-FFF2-40B4-BE49-F238E27FC236}">
                <a16:creationId xmlns:a16="http://schemas.microsoft.com/office/drawing/2014/main" id="{E9791B6A-CFC9-4014-8504-A48046DDD5E1}"/>
              </a:ext>
            </a:extLst>
          </p:cNvPr>
          <p:cNvSpPr/>
          <p:nvPr/>
        </p:nvSpPr>
        <p:spPr>
          <a:xfrm>
            <a:off x="7234731" y="4855263"/>
            <a:ext cx="3017520" cy="621792"/>
          </a:xfrm>
          <a:prstGeom prst="round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76" name="Subtitle 4">
            <a:extLst>
              <a:ext uri="{FF2B5EF4-FFF2-40B4-BE49-F238E27FC236}">
                <a16:creationId xmlns:a16="http://schemas.microsoft.com/office/drawing/2014/main" id="{5D9F37C8-9851-4396-BAB7-6BB7594BB097}"/>
              </a:ext>
            </a:extLst>
          </p:cNvPr>
          <p:cNvSpPr txBox="1">
            <a:spLocks/>
          </p:cNvSpPr>
          <p:nvPr/>
        </p:nvSpPr>
        <p:spPr>
          <a:xfrm>
            <a:off x="993968" y="6065776"/>
            <a:ext cx="10204063" cy="689337"/>
          </a:xfrm>
          <a:prstGeom prst="roundRect">
            <a:avLst>
              <a:gd name="adj" fmla="val 3805"/>
            </a:avLst>
          </a:prstGeom>
          <a:solidFill>
            <a:schemeClr val="bg2"/>
          </a:solidFill>
          <a:ln w="19050">
            <a:solidFill>
              <a:srgbClr val="0078D7"/>
            </a:solidFill>
          </a:ln>
        </p:spPr>
        <p:txBody>
          <a:bodyPr anchor="ct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lgn="ctr"/>
            <a:r>
              <a:rPr lang="en-GB" sz="2400" dirty="0">
                <a:solidFill>
                  <a:srgbClr val="0078D7"/>
                </a:solidFill>
              </a:rPr>
              <a:t>Requires planning &amp; some Kubernetes expertise </a:t>
            </a:r>
          </a:p>
        </p:txBody>
      </p:sp>
      <p:sp>
        <p:nvSpPr>
          <p:cNvPr id="2" name="Title 1">
            <a:extLst>
              <a:ext uri="{FF2B5EF4-FFF2-40B4-BE49-F238E27FC236}">
                <a16:creationId xmlns:a16="http://schemas.microsoft.com/office/drawing/2014/main" id="{A1A0A5EC-67C8-435D-A117-BEBB2F970021}"/>
              </a:ext>
            </a:extLst>
          </p:cNvPr>
          <p:cNvSpPr>
            <a:spLocks noGrp="1"/>
          </p:cNvSpPr>
          <p:nvPr>
            <p:ph type="title"/>
          </p:nvPr>
        </p:nvSpPr>
        <p:spPr>
          <a:xfrm>
            <a:off x="457200" y="281940"/>
            <a:ext cx="11277599" cy="712379"/>
          </a:xfrm>
        </p:spPr>
        <p:txBody>
          <a:bodyPr>
            <a:normAutofit/>
          </a:bodyPr>
          <a:lstStyle/>
          <a:p>
            <a:r>
              <a:rPr lang="en-GB" spc="-50" dirty="0">
                <a:ln w="3175">
                  <a:noFill/>
                </a:ln>
                <a:gradFill>
                  <a:gsLst>
                    <a:gs pos="1250">
                      <a:srgbClr val="1A1A1A"/>
                    </a:gs>
                    <a:gs pos="100000">
                      <a:srgbClr val="1A1A1A"/>
                    </a:gs>
                  </a:gsLst>
                  <a:lin ang="5400000" scaled="0"/>
                </a:gradFill>
                <a:latin typeface="Segoe UI Semibold"/>
                <a:cs typeface="Segoe UI" pitchFamily="34" charset="0"/>
              </a:rPr>
              <a:t>Cluster Isolation Patterns: </a:t>
            </a:r>
            <a:r>
              <a:rPr lang="en-US" spc="-50" dirty="0">
                <a:ln w="3175">
                  <a:noFill/>
                </a:ln>
                <a:gradFill>
                  <a:gsLst>
                    <a:gs pos="1250">
                      <a:srgbClr val="1A1A1A"/>
                    </a:gs>
                    <a:gs pos="100000">
                      <a:srgbClr val="1A1A1A"/>
                    </a:gs>
                  </a:gsLst>
                  <a:lin ang="5400000" scaled="0"/>
                </a:gradFill>
                <a:latin typeface="Segoe UI Semibold"/>
                <a:cs typeface="Segoe UI" pitchFamily="34" charset="0"/>
              </a:rPr>
              <a:t>Logical Isolation</a:t>
            </a:r>
            <a:endParaRPr lang="en-GB" dirty="0"/>
          </a:p>
        </p:txBody>
      </p:sp>
    </p:spTree>
    <p:extLst>
      <p:ext uri="{BB962C8B-B14F-4D97-AF65-F5344CB8AC3E}">
        <p14:creationId xmlns:p14="http://schemas.microsoft.com/office/powerpoint/2010/main" val="1868728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57200" y="1051560"/>
            <a:ext cx="7601388" cy="669332"/>
          </a:xfrm>
        </p:spPr>
        <p:txBody>
          <a:bodyPr>
            <a:normAutofit/>
          </a:bodyPr>
          <a:lstStyle/>
          <a:p>
            <a:r>
              <a:rPr lang="en-GB" dirty="0">
                <a:solidFill>
                  <a:srgbClr val="0078D7"/>
                </a:solidFill>
              </a:rPr>
              <a:t>Package Manager for Kubernetes</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57200" y="5687285"/>
            <a:ext cx="11277600" cy="1004455"/>
          </a:xfrm>
          <a:prstGeom prst="roundRect">
            <a:avLst>
              <a:gd name="adj" fmla="val 3805"/>
            </a:avLst>
          </a:prstGeom>
          <a:solidFill>
            <a:schemeClr val="bg2"/>
          </a:solidFill>
          <a:ln w="19050">
            <a:solidFill>
              <a:srgbClr val="0078D7"/>
            </a:solidFill>
          </a:ln>
        </p:spPr>
        <p:txBody>
          <a:bodyPr anchor="ctr"/>
          <a:lstStyle/>
          <a:p>
            <a:pPr algn="ctr"/>
            <a:r>
              <a:rPr lang="en-GB" sz="2800" dirty="0"/>
              <a:t>- Use Helm to install software/apps in your cluster</a:t>
            </a:r>
            <a:br>
              <a:rPr lang="en-GB" sz="2800" dirty="0"/>
            </a:br>
            <a:r>
              <a:rPr lang="en-GB" sz="2800" dirty="0"/>
              <a:t>- Create Helm charts for your own apps, for CI/CD releases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a:xfrm>
            <a:off x="457200" y="457201"/>
            <a:ext cx="8357239" cy="594359"/>
          </a:xfrm>
        </p:spPr>
        <p:txBody>
          <a:bodyPr>
            <a:normAutofit fontScale="90000"/>
          </a:bodyPr>
          <a:lstStyle/>
          <a:p>
            <a:r>
              <a:rPr lang="en-GB" dirty="0"/>
              <a:t>Helm</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57200" y="1645919"/>
            <a:ext cx="8568013" cy="3764282"/>
          </a:xfrm>
        </p:spPr>
        <p:txBody>
          <a:bodyPr/>
          <a:lstStyle/>
          <a:p>
            <a:r>
              <a:rPr lang="en-GB" b="0" dirty="0">
                <a:latin typeface="+mj-lt"/>
              </a:rPr>
              <a:t>Helm simplifies </a:t>
            </a:r>
            <a:r>
              <a:rPr lang="en-GB" dirty="0">
                <a:latin typeface="+mj-lt"/>
              </a:rPr>
              <a:t>deployment </a:t>
            </a:r>
            <a:r>
              <a:rPr lang="en-GB" b="0" dirty="0">
                <a:latin typeface="+mj-lt"/>
              </a:rPr>
              <a:t>into Kubernetes using </a:t>
            </a:r>
            <a:r>
              <a:rPr lang="en-GB" b="0" i="1" dirty="0">
                <a:latin typeface="+mj-lt"/>
              </a:rPr>
              <a:t>charts</a:t>
            </a:r>
          </a:p>
          <a:p>
            <a:r>
              <a:rPr lang="en-GB" b="0" dirty="0">
                <a:latin typeface="+mj-lt"/>
              </a:rPr>
              <a:t>A chart consists of one or more Kubernetes YAML </a:t>
            </a:r>
            <a:r>
              <a:rPr lang="en-GB" dirty="0">
                <a:latin typeface="+mj-lt"/>
              </a:rPr>
              <a:t>templates</a:t>
            </a:r>
            <a:r>
              <a:rPr lang="en-GB" b="0" dirty="0">
                <a:latin typeface="+mj-lt"/>
              </a:rPr>
              <a:t> + supporting files</a:t>
            </a:r>
          </a:p>
          <a:p>
            <a:r>
              <a:rPr lang="en-GB" b="0" dirty="0">
                <a:latin typeface="+mj-lt"/>
              </a:rPr>
              <a:t>Helm charts support dynamic </a:t>
            </a:r>
            <a:r>
              <a:rPr lang="en-GB" dirty="0">
                <a:latin typeface="+mj-lt"/>
              </a:rPr>
              <a:t>parameters &amp; functions</a:t>
            </a:r>
            <a:r>
              <a:rPr lang="en-GB" b="0" dirty="0">
                <a:latin typeface="+mj-lt"/>
              </a:rPr>
              <a:t> </a:t>
            </a:r>
            <a:br>
              <a:rPr lang="en-GB" b="0" dirty="0">
                <a:latin typeface="+mj-lt"/>
              </a:rPr>
            </a:br>
            <a:r>
              <a:rPr lang="en-GB" b="0" dirty="0">
                <a:latin typeface="+mj-lt"/>
              </a:rPr>
              <a:t>important for automated pipeline deployments</a:t>
            </a:r>
          </a:p>
          <a:p>
            <a:r>
              <a:rPr lang="en-GB" b="0" dirty="0">
                <a:latin typeface="+mj-lt"/>
              </a:rPr>
              <a:t>240+ charts exist for standard software/tools/packages github.com/helm/charts</a:t>
            </a:r>
          </a:p>
        </p:txBody>
      </p:sp>
      <p:pic>
        <p:nvPicPr>
          <p:cNvPr id="11" name="Picture 10">
            <a:extLst>
              <a:ext uri="{FF2B5EF4-FFF2-40B4-BE49-F238E27FC236}">
                <a16:creationId xmlns:a16="http://schemas.microsoft.com/office/drawing/2014/main" id="{E048EE06-7E7C-4DCF-AAA6-620E462F32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3164" y="2093238"/>
            <a:ext cx="2199993" cy="1697712"/>
          </a:xfrm>
          <a:prstGeom prst="rect">
            <a:avLst/>
          </a:prstGeom>
        </p:spPr>
      </p:pic>
      <p:pic>
        <p:nvPicPr>
          <p:cNvPr id="17" name="Graphic 16">
            <a:extLst>
              <a:ext uri="{FF2B5EF4-FFF2-40B4-BE49-F238E27FC236}">
                <a16:creationId xmlns:a16="http://schemas.microsoft.com/office/drawing/2014/main" id="{B2346EA7-BA81-48A5-983E-695252962C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84121" y="1394803"/>
            <a:ext cx="1342728" cy="1396870"/>
          </a:xfrm>
          <a:prstGeom prst="rect">
            <a:avLst/>
          </a:prstGeom>
        </p:spPr>
      </p:pic>
      <p:sp>
        <p:nvSpPr>
          <p:cNvPr id="2" name="Rectangle 1">
            <a:extLst>
              <a:ext uri="{FF2B5EF4-FFF2-40B4-BE49-F238E27FC236}">
                <a16:creationId xmlns:a16="http://schemas.microsoft.com/office/drawing/2014/main" id="{DABC3BDE-B053-48EE-BFA4-E57D049C3C59}"/>
              </a:ext>
            </a:extLst>
          </p:cNvPr>
          <p:cNvSpPr/>
          <p:nvPr/>
        </p:nvSpPr>
        <p:spPr>
          <a:xfrm>
            <a:off x="8842754" y="3966165"/>
            <a:ext cx="2574744" cy="523220"/>
          </a:xfrm>
          <a:prstGeom prst="rect">
            <a:avLst/>
          </a:prstGeom>
        </p:spPr>
        <p:txBody>
          <a:bodyPr wrap="none">
            <a:spAutoFit/>
          </a:bodyPr>
          <a:lstStyle/>
          <a:p>
            <a:r>
              <a:rPr lang="en-GB" sz="2800" dirty="0">
                <a:solidFill>
                  <a:schemeClr val="bg2">
                    <a:lumMod val="50000"/>
                  </a:schemeClr>
                </a:solidFill>
              </a:rPr>
              <a:t>https://helm.sh</a:t>
            </a:r>
          </a:p>
        </p:txBody>
      </p:sp>
      <p:pic>
        <p:nvPicPr>
          <p:cNvPr id="9" name="Picture 8">
            <a:extLst>
              <a:ext uri="{FF2B5EF4-FFF2-40B4-BE49-F238E27FC236}">
                <a16:creationId xmlns:a16="http://schemas.microsoft.com/office/drawing/2014/main" id="{F1809299-E971-4561-A529-D9DAD9F84C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3164" y="4384082"/>
            <a:ext cx="2193925" cy="598343"/>
          </a:xfrm>
          <a:prstGeom prst="rect">
            <a:avLst/>
          </a:prstGeom>
        </p:spPr>
      </p:pic>
    </p:spTree>
    <p:extLst>
      <p:ext uri="{BB962C8B-B14F-4D97-AF65-F5344CB8AC3E}">
        <p14:creationId xmlns:p14="http://schemas.microsoft.com/office/powerpoint/2010/main" val="12194865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a:bodyPr>
          <a:lstStyle/>
          <a:p>
            <a:r>
              <a:rPr lang="en-GB" dirty="0"/>
              <a:t>Helm – The Basics</a:t>
            </a:r>
          </a:p>
        </p:txBody>
      </p:sp>
      <p:graphicFrame>
        <p:nvGraphicFramePr>
          <p:cNvPr id="55" name="Table 54">
            <a:extLst>
              <a:ext uri="{FF2B5EF4-FFF2-40B4-BE49-F238E27FC236}">
                <a16:creationId xmlns:a16="http://schemas.microsoft.com/office/drawing/2014/main" id="{408EDA4C-AD99-43F4-A18B-4CC387F307EA}"/>
              </a:ext>
            </a:extLst>
          </p:cNvPr>
          <p:cNvGraphicFramePr>
            <a:graphicFrameLocks noGrp="1"/>
          </p:cNvGraphicFramePr>
          <p:nvPr>
            <p:extLst>
              <p:ext uri="{D42A27DB-BD31-4B8C-83A1-F6EECF244321}">
                <p14:modId xmlns:p14="http://schemas.microsoft.com/office/powerpoint/2010/main" val="3440880937"/>
              </p:ext>
            </p:extLst>
          </p:nvPr>
        </p:nvGraphicFramePr>
        <p:xfrm>
          <a:off x="783439" y="1461114"/>
          <a:ext cx="10606088" cy="2301240"/>
        </p:xfrm>
        <a:graphic>
          <a:graphicData uri="http://schemas.openxmlformats.org/drawingml/2006/table">
            <a:tbl>
              <a:tblPr bandRow="1">
                <a:tableStyleId>{125E5076-3810-47DD-B79F-674D7AD40C01}</a:tableStyleId>
              </a:tblPr>
              <a:tblGrid>
                <a:gridCol w="1696975">
                  <a:extLst>
                    <a:ext uri="{9D8B030D-6E8A-4147-A177-3AD203B41FA5}">
                      <a16:colId xmlns:a16="http://schemas.microsoft.com/office/drawing/2014/main" val="1764517356"/>
                    </a:ext>
                  </a:extLst>
                </a:gridCol>
                <a:gridCol w="8909113">
                  <a:extLst>
                    <a:ext uri="{9D8B030D-6E8A-4147-A177-3AD203B41FA5}">
                      <a16:colId xmlns:a16="http://schemas.microsoft.com/office/drawing/2014/main" val="2853111861"/>
                    </a:ext>
                  </a:extLst>
                </a:gridCol>
              </a:tblGrid>
              <a:tr h="370840">
                <a:tc>
                  <a:txBody>
                    <a:bodyPr/>
                    <a:lstStyle/>
                    <a:p>
                      <a:r>
                        <a:rPr lang="en-GB" b="1" dirty="0">
                          <a:solidFill>
                            <a:schemeClr val="tx1"/>
                          </a:solidFill>
                          <a:latin typeface="Consolas" panose="020B0609020204030204" pitchFamily="49" charset="0"/>
                        </a:rPr>
                        <a:t>helm</a:t>
                      </a:r>
                    </a:p>
                  </a:txBody>
                  <a:tcPr/>
                </a:tc>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en-GB" sz="2000" kern="1200" dirty="0">
                          <a:solidFill>
                            <a:schemeClr val="tx1"/>
                          </a:solidFill>
                        </a:rPr>
                        <a:t>Client tool to manage and work with Helm</a:t>
                      </a:r>
                    </a:p>
                  </a:txBody>
                  <a:tcPr/>
                </a:tc>
                <a:extLst>
                  <a:ext uri="{0D108BD9-81ED-4DB2-BD59-A6C34878D82A}">
                    <a16:rowId xmlns:a16="http://schemas.microsoft.com/office/drawing/2014/main" val="1741127908"/>
                  </a:ext>
                </a:extLst>
              </a:tr>
              <a:tr h="370840">
                <a:tc>
                  <a:txBody>
                    <a:bodyPr/>
                    <a:lstStyle/>
                    <a:p>
                      <a:r>
                        <a:rPr lang="en-GB" dirty="0">
                          <a:solidFill>
                            <a:schemeClr val="tx1"/>
                          </a:solidFill>
                        </a:rPr>
                        <a:t>Chart</a:t>
                      </a:r>
                    </a:p>
                  </a:txBody>
                  <a:tcPr/>
                </a:tc>
                <a:tc>
                  <a:txBody>
                    <a:bodyPr/>
                    <a:lstStyle/>
                    <a:p>
                      <a:r>
                        <a:rPr lang="en-GB" dirty="0">
                          <a:solidFill>
                            <a:schemeClr val="tx1"/>
                          </a:solidFill>
                        </a:rPr>
                        <a:t>Package of Kubernetes resources in template form</a:t>
                      </a:r>
                    </a:p>
                  </a:txBody>
                  <a:tcPr/>
                </a:tc>
                <a:extLst>
                  <a:ext uri="{0D108BD9-81ED-4DB2-BD59-A6C34878D82A}">
                    <a16:rowId xmlns:a16="http://schemas.microsoft.com/office/drawing/2014/main" val="2892511630"/>
                  </a:ext>
                </a:extLst>
              </a:tr>
              <a:tr h="370840">
                <a:tc>
                  <a:txBody>
                    <a:bodyPr/>
                    <a:lstStyle/>
                    <a:p>
                      <a:r>
                        <a:rPr lang="en-GB" dirty="0">
                          <a:solidFill>
                            <a:schemeClr val="tx1"/>
                          </a:solidFill>
                        </a:rPr>
                        <a:t>Template</a:t>
                      </a:r>
                    </a:p>
                  </a:txBody>
                  <a:tcPr/>
                </a:tc>
                <a:tc>
                  <a:txBody>
                    <a:bodyPr/>
                    <a:lstStyle/>
                    <a:p>
                      <a:r>
                        <a:rPr lang="en-GB" dirty="0">
                          <a:solidFill>
                            <a:schemeClr val="tx1"/>
                          </a:solidFill>
                        </a:rPr>
                        <a:t>Kubernetes YAML with directives in Go template language format, e.g. {{ blah }}</a:t>
                      </a:r>
                    </a:p>
                  </a:txBody>
                  <a:tcPr/>
                </a:tc>
                <a:extLst>
                  <a:ext uri="{0D108BD9-81ED-4DB2-BD59-A6C34878D82A}">
                    <a16:rowId xmlns:a16="http://schemas.microsoft.com/office/drawing/2014/main" val="60573319"/>
                  </a:ext>
                </a:extLst>
              </a:tr>
              <a:tr h="370840">
                <a:tc>
                  <a:txBody>
                    <a:bodyPr/>
                    <a:lstStyle/>
                    <a:p>
                      <a:r>
                        <a:rPr lang="en-GB" dirty="0">
                          <a:solidFill>
                            <a:schemeClr val="tx1"/>
                          </a:solidFill>
                        </a:rPr>
                        <a:t>Release</a:t>
                      </a:r>
                    </a:p>
                  </a:txBody>
                  <a:tcPr/>
                </a:tc>
                <a:tc>
                  <a:txBody>
                    <a:bodyPr/>
                    <a:lstStyle/>
                    <a:p>
                      <a:r>
                        <a:rPr lang="en-GB" dirty="0">
                          <a:solidFill>
                            <a:schemeClr val="tx1"/>
                          </a:solidFill>
                        </a:rPr>
                        <a:t>When installing a chart into Kubernetes it becomes a release</a:t>
                      </a:r>
                    </a:p>
                  </a:txBody>
                  <a:tcPr/>
                </a:tc>
                <a:extLst>
                  <a:ext uri="{0D108BD9-81ED-4DB2-BD59-A6C34878D82A}">
                    <a16:rowId xmlns:a16="http://schemas.microsoft.com/office/drawing/2014/main" val="1911599618"/>
                  </a:ext>
                </a:extLst>
              </a:tr>
              <a:tr h="370840">
                <a:tc>
                  <a:txBody>
                    <a:bodyPr/>
                    <a:lstStyle/>
                    <a:p>
                      <a:r>
                        <a:rPr lang="en-GB" dirty="0">
                          <a:solidFill>
                            <a:schemeClr val="tx1"/>
                          </a:solidFill>
                        </a:rPr>
                        <a:t>Values</a:t>
                      </a:r>
                    </a:p>
                  </a:txBody>
                  <a:tcPr/>
                </a:tc>
                <a:tc>
                  <a:txBody>
                    <a:bodyPr/>
                    <a:lstStyle/>
                    <a:p>
                      <a:r>
                        <a:rPr lang="en-GB" dirty="0">
                          <a:solidFill>
                            <a:schemeClr val="tx1"/>
                          </a:solidFill>
                        </a:rPr>
                        <a:t>Used at install time to customise the release, either from CLI or file</a:t>
                      </a:r>
                    </a:p>
                  </a:txBody>
                  <a:tcPr/>
                </a:tc>
                <a:extLst>
                  <a:ext uri="{0D108BD9-81ED-4DB2-BD59-A6C34878D82A}">
                    <a16:rowId xmlns:a16="http://schemas.microsoft.com/office/drawing/2014/main" val="1088814640"/>
                  </a:ext>
                </a:extLst>
              </a:tr>
              <a:tr h="370840">
                <a:tc>
                  <a:txBody>
                    <a:bodyPr/>
                    <a:lstStyle/>
                    <a:p>
                      <a:r>
                        <a:rPr lang="en-GB" dirty="0">
                          <a:solidFill>
                            <a:schemeClr val="tx1"/>
                          </a:solidFill>
                        </a:rPr>
                        <a:t>Dependency</a:t>
                      </a:r>
                    </a:p>
                  </a:txBody>
                  <a:tcPr/>
                </a:tc>
                <a:tc>
                  <a:txBody>
                    <a:bodyPr/>
                    <a:lstStyle/>
                    <a:p>
                      <a:r>
                        <a:rPr lang="en-GB" dirty="0">
                          <a:solidFill>
                            <a:schemeClr val="tx1"/>
                          </a:solidFill>
                        </a:rPr>
                        <a:t>A chart can require other external charts, Helm will automatically pull/update </a:t>
                      </a:r>
                    </a:p>
                  </a:txBody>
                  <a:tcPr/>
                </a:tc>
                <a:extLst>
                  <a:ext uri="{0D108BD9-81ED-4DB2-BD59-A6C34878D82A}">
                    <a16:rowId xmlns:a16="http://schemas.microsoft.com/office/drawing/2014/main" val="2242808279"/>
                  </a:ext>
                </a:extLst>
              </a:tr>
            </a:tbl>
          </a:graphicData>
        </a:graphic>
      </p:graphicFrame>
      <p:sp>
        <p:nvSpPr>
          <p:cNvPr id="60" name="Rectangle 59">
            <a:extLst>
              <a:ext uri="{FF2B5EF4-FFF2-40B4-BE49-F238E27FC236}">
                <a16:creationId xmlns:a16="http://schemas.microsoft.com/office/drawing/2014/main" id="{908D5ABF-DE0A-4CE5-90C4-90F487DF8241}"/>
              </a:ext>
            </a:extLst>
          </p:cNvPr>
          <p:cNvSpPr/>
          <p:nvPr/>
        </p:nvSpPr>
        <p:spPr>
          <a:xfrm>
            <a:off x="8551918" y="544668"/>
            <a:ext cx="3297185" cy="461665"/>
          </a:xfrm>
          <a:prstGeom prst="rect">
            <a:avLst/>
          </a:prstGeom>
        </p:spPr>
        <p:txBody>
          <a:bodyPr wrap="none">
            <a:spAutoFit/>
          </a:bodyPr>
          <a:lstStyle/>
          <a:p>
            <a:pPr algn="r"/>
            <a:r>
              <a:rPr lang="en-GB" sz="2400" dirty="0"/>
              <a:t>docs.helm.sh/glossary</a:t>
            </a:r>
          </a:p>
        </p:txBody>
      </p:sp>
      <p:grpSp>
        <p:nvGrpSpPr>
          <p:cNvPr id="62" name="Group 61">
            <a:extLst>
              <a:ext uri="{FF2B5EF4-FFF2-40B4-BE49-F238E27FC236}">
                <a16:creationId xmlns:a16="http://schemas.microsoft.com/office/drawing/2014/main" id="{6CE07EF1-15FB-4E38-B6E4-3735C4389651}"/>
              </a:ext>
            </a:extLst>
          </p:cNvPr>
          <p:cNvGrpSpPr/>
          <p:nvPr/>
        </p:nvGrpSpPr>
        <p:grpSpPr>
          <a:xfrm>
            <a:off x="486171" y="4498085"/>
            <a:ext cx="5822139" cy="1899259"/>
            <a:chOff x="481012" y="4078991"/>
            <a:chExt cx="5822139" cy="1899259"/>
          </a:xfrm>
        </p:grpSpPr>
        <p:sp>
          <p:nvSpPr>
            <p:cNvPr id="44" name="Rectangle: Rounded Corners 43">
              <a:extLst>
                <a:ext uri="{FF2B5EF4-FFF2-40B4-BE49-F238E27FC236}">
                  <a16:creationId xmlns:a16="http://schemas.microsoft.com/office/drawing/2014/main" id="{9B541EC7-2CC5-40DB-9E61-04D9F63C204B}"/>
                </a:ext>
              </a:extLst>
            </p:cNvPr>
            <p:cNvSpPr/>
            <p:nvPr/>
          </p:nvSpPr>
          <p:spPr>
            <a:xfrm>
              <a:off x="481012" y="4078991"/>
              <a:ext cx="5822139" cy="1899259"/>
            </a:xfrm>
            <a:prstGeom prst="roundRect">
              <a:avLst>
                <a:gd name="adj" fmla="val 2876"/>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5" name="Rectangle: Rounded Corners 44">
              <a:extLst>
                <a:ext uri="{FF2B5EF4-FFF2-40B4-BE49-F238E27FC236}">
                  <a16:creationId xmlns:a16="http://schemas.microsoft.com/office/drawing/2014/main" id="{CA958458-E0C4-435F-B7B5-4FE4921A4BD7}"/>
                </a:ext>
              </a:extLst>
            </p:cNvPr>
            <p:cNvSpPr/>
            <p:nvPr/>
          </p:nvSpPr>
          <p:spPr>
            <a:xfrm>
              <a:off x="3202400" y="4261870"/>
              <a:ext cx="1171572" cy="653416"/>
            </a:xfrm>
            <a:prstGeom prst="roundRect">
              <a:avLst>
                <a:gd name="adj" fmla="val 6387"/>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err="1"/>
                <a:t>values.yaml</a:t>
              </a:r>
              <a:endParaRPr lang="en-GB" sz="1400" dirty="0"/>
            </a:p>
          </p:txBody>
        </p:sp>
        <p:sp>
          <p:nvSpPr>
            <p:cNvPr id="46" name="Rectangle: Rounded Corners 45">
              <a:extLst>
                <a:ext uri="{FF2B5EF4-FFF2-40B4-BE49-F238E27FC236}">
                  <a16:creationId xmlns:a16="http://schemas.microsoft.com/office/drawing/2014/main" id="{6EF14F68-DD44-40DA-8ABD-5B7AC2AC9A8C}"/>
                </a:ext>
              </a:extLst>
            </p:cNvPr>
            <p:cNvSpPr/>
            <p:nvPr/>
          </p:nvSpPr>
          <p:spPr>
            <a:xfrm>
              <a:off x="1576395" y="4261870"/>
              <a:ext cx="1171572" cy="653416"/>
            </a:xfrm>
            <a:prstGeom prst="roundRect">
              <a:avLst>
                <a:gd name="adj" fmla="val 6387"/>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Chart:</a:t>
              </a:r>
              <a:br>
                <a:rPr lang="en-GB" dirty="0"/>
              </a:br>
              <a:r>
                <a:rPr lang="en-GB" i="1" dirty="0" err="1"/>
                <a:t>mychart</a:t>
              </a:r>
              <a:r>
                <a:rPr lang="en-GB" i="1" dirty="0"/>
                <a:t>/</a:t>
              </a:r>
            </a:p>
          </p:txBody>
        </p:sp>
        <p:sp>
          <p:nvSpPr>
            <p:cNvPr id="47" name="Rectangle: Rounded Corners 46">
              <a:extLst>
                <a:ext uri="{FF2B5EF4-FFF2-40B4-BE49-F238E27FC236}">
                  <a16:creationId xmlns:a16="http://schemas.microsoft.com/office/drawing/2014/main" id="{0E598527-2A5C-4294-84D8-A3CE6F8A5B3A}"/>
                </a:ext>
              </a:extLst>
            </p:cNvPr>
            <p:cNvSpPr/>
            <p:nvPr/>
          </p:nvSpPr>
          <p:spPr>
            <a:xfrm>
              <a:off x="4909752" y="4270810"/>
              <a:ext cx="1171572" cy="653416"/>
            </a:xfrm>
            <a:prstGeom prst="roundRect">
              <a:avLst>
                <a:gd name="adj" fmla="val 6387"/>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rgbClr val="424242"/>
                  </a:solidFill>
                  <a:latin typeface="Consolas" panose="020B0609020204030204" pitchFamily="49" charset="0"/>
                </a:rPr>
                <a:t>helm</a:t>
              </a:r>
            </a:p>
          </p:txBody>
        </p:sp>
        <p:pic>
          <p:nvPicPr>
            <p:cNvPr id="24" name="Graphic 23">
              <a:extLst>
                <a:ext uri="{FF2B5EF4-FFF2-40B4-BE49-F238E27FC236}">
                  <a16:creationId xmlns:a16="http://schemas.microsoft.com/office/drawing/2014/main" id="{ADE03F35-12C0-4FA1-8982-A714A065C2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7778" y="4292718"/>
              <a:ext cx="762000" cy="609600"/>
            </a:xfrm>
            <a:prstGeom prst="rect">
              <a:avLst/>
            </a:prstGeom>
          </p:spPr>
        </p:pic>
        <p:sp>
          <p:nvSpPr>
            <p:cNvPr id="25" name="TextBox 24">
              <a:extLst>
                <a:ext uri="{FF2B5EF4-FFF2-40B4-BE49-F238E27FC236}">
                  <a16:creationId xmlns:a16="http://schemas.microsoft.com/office/drawing/2014/main" id="{85CBF080-6A83-4EA5-88BA-CD3F44A591D6}"/>
                </a:ext>
              </a:extLst>
            </p:cNvPr>
            <p:cNvSpPr txBox="1"/>
            <p:nvPr/>
          </p:nvSpPr>
          <p:spPr>
            <a:xfrm>
              <a:off x="2860115" y="4329023"/>
              <a:ext cx="280526" cy="492443"/>
            </a:xfrm>
            <a:prstGeom prst="rect">
              <a:avLst/>
            </a:prstGeom>
          </p:spPr>
          <p:txBody>
            <a:bodyPr wrap="none" lIns="0" tIns="0" rIns="0" bIns="0" rtlCol="0" anchor="t" anchorCtr="0">
              <a:spAutoFit/>
            </a:bodyPr>
            <a:lstStyle/>
            <a:p>
              <a:r>
                <a:rPr lang="en-GB" sz="3200" dirty="0"/>
                <a:t>+</a:t>
              </a:r>
            </a:p>
          </p:txBody>
        </p:sp>
        <p:sp>
          <p:nvSpPr>
            <p:cNvPr id="51" name="TextBox 50">
              <a:extLst>
                <a:ext uri="{FF2B5EF4-FFF2-40B4-BE49-F238E27FC236}">
                  <a16:creationId xmlns:a16="http://schemas.microsoft.com/office/drawing/2014/main" id="{8DEE90D5-183A-4540-9EAA-8D7880A50829}"/>
                </a:ext>
              </a:extLst>
            </p:cNvPr>
            <p:cNvSpPr txBox="1"/>
            <p:nvPr/>
          </p:nvSpPr>
          <p:spPr>
            <a:xfrm>
              <a:off x="4500314" y="4329023"/>
              <a:ext cx="280526" cy="492443"/>
            </a:xfrm>
            <a:prstGeom prst="rect">
              <a:avLst/>
            </a:prstGeom>
          </p:spPr>
          <p:txBody>
            <a:bodyPr wrap="none" lIns="0" tIns="0" rIns="0" bIns="0" rtlCol="0" anchor="t" anchorCtr="0">
              <a:spAutoFit/>
            </a:bodyPr>
            <a:lstStyle/>
            <a:p>
              <a:r>
                <a:rPr lang="en-GB" sz="3200" dirty="0"/>
                <a:t>+</a:t>
              </a:r>
            </a:p>
          </p:txBody>
        </p:sp>
      </p:grpSp>
      <p:sp>
        <p:nvSpPr>
          <p:cNvPr id="61" name="TextBox 60">
            <a:extLst>
              <a:ext uri="{FF2B5EF4-FFF2-40B4-BE49-F238E27FC236}">
                <a16:creationId xmlns:a16="http://schemas.microsoft.com/office/drawing/2014/main" id="{8B520806-F246-433D-A2E4-D5FE791A20ED}"/>
              </a:ext>
            </a:extLst>
          </p:cNvPr>
          <p:cNvSpPr txBox="1"/>
          <p:nvPr/>
        </p:nvSpPr>
        <p:spPr>
          <a:xfrm>
            <a:off x="615953" y="5555520"/>
            <a:ext cx="5470530" cy="670744"/>
          </a:xfrm>
          <a:prstGeom prst="rect">
            <a:avLst/>
          </a:prstGeom>
          <a:solidFill>
            <a:schemeClr val="tx2">
              <a:lumMod val="95000"/>
              <a:lumOff val="5000"/>
            </a:schemeClr>
          </a:solidFill>
        </p:spPr>
        <p:txBody>
          <a:bodyPr wrap="square" lIns="0" tIns="0" rIns="0" bIns="0" rtlCol="0" anchor="ctr" anchorCtr="0">
            <a:noAutofit/>
          </a:bodyPr>
          <a:lstStyle/>
          <a:p>
            <a:pPr algn="ctr"/>
            <a:r>
              <a:rPr lang="en-GB" sz="1600" dirty="0">
                <a:solidFill>
                  <a:srgbClr val="92D050"/>
                </a:solidFill>
                <a:latin typeface="Consolas" panose="020B0609020204030204" pitchFamily="49" charset="0"/>
              </a:rPr>
              <a:t>$ helm install foo ./</a:t>
            </a:r>
            <a:r>
              <a:rPr lang="en-GB" sz="1600" dirty="0" err="1">
                <a:solidFill>
                  <a:srgbClr val="92D050"/>
                </a:solidFill>
                <a:latin typeface="Consolas" panose="020B0609020204030204" pitchFamily="49" charset="0"/>
              </a:rPr>
              <a:t>mychart</a:t>
            </a:r>
            <a:r>
              <a:rPr lang="en-GB" sz="1600" dirty="0">
                <a:solidFill>
                  <a:srgbClr val="92D050"/>
                </a:solidFill>
                <a:latin typeface="Consolas" panose="020B0609020204030204" pitchFamily="49" charset="0"/>
              </a:rPr>
              <a:t> -f </a:t>
            </a:r>
            <a:r>
              <a:rPr lang="en-GB" sz="1600" dirty="0" err="1">
                <a:solidFill>
                  <a:srgbClr val="92D050"/>
                </a:solidFill>
                <a:latin typeface="Consolas" panose="020B0609020204030204" pitchFamily="49" charset="0"/>
              </a:rPr>
              <a:t>values.yaml</a:t>
            </a:r>
            <a:endParaRPr lang="en-GB" sz="1600" dirty="0">
              <a:solidFill>
                <a:srgbClr val="92D050"/>
              </a:solidFill>
              <a:latin typeface="Consolas" panose="020B0609020204030204" pitchFamily="49" charset="0"/>
            </a:endParaRPr>
          </a:p>
        </p:txBody>
      </p:sp>
      <p:grpSp>
        <p:nvGrpSpPr>
          <p:cNvPr id="67" name="Group 66">
            <a:extLst>
              <a:ext uri="{FF2B5EF4-FFF2-40B4-BE49-F238E27FC236}">
                <a16:creationId xmlns:a16="http://schemas.microsoft.com/office/drawing/2014/main" id="{F81D7365-2FF3-4FEF-AB66-F78632476E13}"/>
              </a:ext>
            </a:extLst>
          </p:cNvPr>
          <p:cNvGrpSpPr/>
          <p:nvPr/>
        </p:nvGrpSpPr>
        <p:grpSpPr>
          <a:xfrm>
            <a:off x="6203959" y="4498084"/>
            <a:ext cx="5488370" cy="1899259"/>
            <a:chOff x="5975359" y="4498084"/>
            <a:chExt cx="5488370" cy="1899259"/>
          </a:xfrm>
        </p:grpSpPr>
        <p:sp>
          <p:nvSpPr>
            <p:cNvPr id="21" name="Rectangle: Rounded Corners 20">
              <a:extLst>
                <a:ext uri="{FF2B5EF4-FFF2-40B4-BE49-F238E27FC236}">
                  <a16:creationId xmlns:a16="http://schemas.microsoft.com/office/drawing/2014/main" id="{C058DAA4-BBAA-4434-B04F-AC1F979E82D1}"/>
                </a:ext>
              </a:extLst>
            </p:cNvPr>
            <p:cNvSpPr/>
            <p:nvPr/>
          </p:nvSpPr>
          <p:spPr>
            <a:xfrm>
              <a:off x="6425006" y="4498084"/>
              <a:ext cx="5038723" cy="1899259"/>
            </a:xfrm>
            <a:prstGeom prst="roundRect">
              <a:avLst>
                <a:gd name="adj" fmla="val 2876"/>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8" name="Rectangle: Rounded Corners 47">
              <a:extLst>
                <a:ext uri="{FF2B5EF4-FFF2-40B4-BE49-F238E27FC236}">
                  <a16:creationId xmlns:a16="http://schemas.microsoft.com/office/drawing/2014/main" id="{060BDCFC-111B-44B6-99B4-E86E7415C85F}"/>
                </a:ext>
              </a:extLst>
            </p:cNvPr>
            <p:cNvSpPr/>
            <p:nvPr/>
          </p:nvSpPr>
          <p:spPr>
            <a:xfrm>
              <a:off x="7165191" y="5578464"/>
              <a:ext cx="2186763" cy="653416"/>
            </a:xfrm>
            <a:prstGeom prst="roundRect">
              <a:avLst>
                <a:gd name="adj" fmla="val 6387"/>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t>Release:</a:t>
              </a:r>
            </a:p>
            <a:p>
              <a:pPr algn="ctr"/>
              <a:r>
                <a:rPr lang="en-GB" sz="1600" i="1" dirty="0"/>
                <a:t>foo</a:t>
              </a:r>
            </a:p>
          </p:txBody>
        </p:sp>
        <p:sp>
          <p:nvSpPr>
            <p:cNvPr id="49" name="Rectangle: Rounded Corners 48">
              <a:extLst>
                <a:ext uri="{FF2B5EF4-FFF2-40B4-BE49-F238E27FC236}">
                  <a16:creationId xmlns:a16="http://schemas.microsoft.com/office/drawing/2014/main" id="{1EA773CC-EF61-47BD-9C5E-24DA15A497D7}"/>
                </a:ext>
              </a:extLst>
            </p:cNvPr>
            <p:cNvSpPr/>
            <p:nvPr/>
          </p:nvSpPr>
          <p:spPr>
            <a:xfrm>
              <a:off x="9644563" y="4784461"/>
              <a:ext cx="1439856" cy="487145"/>
            </a:xfrm>
            <a:prstGeom prst="roundRect">
              <a:avLst>
                <a:gd name="adj" fmla="val 6387"/>
              </a:avLst>
            </a:prstGeom>
            <a:solidFill>
              <a:schemeClr val="bg2">
                <a:lumMod val="7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foo Pods</a:t>
              </a:r>
            </a:p>
          </p:txBody>
        </p:sp>
        <p:sp>
          <p:nvSpPr>
            <p:cNvPr id="50" name="Rectangle: Rounded Corners 49">
              <a:extLst>
                <a:ext uri="{FF2B5EF4-FFF2-40B4-BE49-F238E27FC236}">
                  <a16:creationId xmlns:a16="http://schemas.microsoft.com/office/drawing/2014/main" id="{FC884228-7597-4656-AAE2-527067AE082F}"/>
                </a:ext>
              </a:extLst>
            </p:cNvPr>
            <p:cNvSpPr/>
            <p:nvPr/>
          </p:nvSpPr>
          <p:spPr>
            <a:xfrm>
              <a:off x="9641090" y="5595354"/>
              <a:ext cx="1439856" cy="487145"/>
            </a:xfrm>
            <a:prstGeom prst="roundRect">
              <a:avLst>
                <a:gd name="adj" fmla="val 6387"/>
              </a:avLst>
            </a:prstGeom>
            <a:solidFill>
              <a:schemeClr val="bg2">
                <a:lumMod val="7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foo Services</a:t>
              </a:r>
            </a:p>
          </p:txBody>
        </p:sp>
        <p:sp>
          <p:nvSpPr>
            <p:cNvPr id="27" name="Arrow: Right 26">
              <a:extLst>
                <a:ext uri="{FF2B5EF4-FFF2-40B4-BE49-F238E27FC236}">
                  <a16:creationId xmlns:a16="http://schemas.microsoft.com/office/drawing/2014/main" id="{91567173-7859-4AA8-8519-E2179B5D3033}"/>
                </a:ext>
              </a:extLst>
            </p:cNvPr>
            <p:cNvSpPr/>
            <p:nvPr/>
          </p:nvSpPr>
          <p:spPr>
            <a:xfrm>
              <a:off x="9251943" y="5796498"/>
              <a:ext cx="319088" cy="273942"/>
            </a:xfrm>
            <a:prstGeom prst="rightArrow">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52" name="Graphic 51">
              <a:extLst>
                <a:ext uri="{FF2B5EF4-FFF2-40B4-BE49-F238E27FC236}">
                  <a16:creationId xmlns:a16="http://schemas.microsoft.com/office/drawing/2014/main" id="{1BBE705F-36F0-4DF5-AFC3-B7C01D8354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27030" y="4668940"/>
              <a:ext cx="652472" cy="652472"/>
            </a:xfrm>
            <a:prstGeom prst="rect">
              <a:avLst/>
            </a:prstGeom>
          </p:spPr>
        </p:pic>
        <p:sp>
          <p:nvSpPr>
            <p:cNvPr id="64" name="Arrow: Right 63">
              <a:extLst>
                <a:ext uri="{FF2B5EF4-FFF2-40B4-BE49-F238E27FC236}">
                  <a16:creationId xmlns:a16="http://schemas.microsoft.com/office/drawing/2014/main" id="{10FE3962-E6C3-4901-BFEE-10465FF695B7}"/>
                </a:ext>
              </a:extLst>
            </p:cNvPr>
            <p:cNvSpPr/>
            <p:nvPr/>
          </p:nvSpPr>
          <p:spPr>
            <a:xfrm>
              <a:off x="5975359" y="5688392"/>
              <a:ext cx="844536" cy="425539"/>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5" name="Rectangle: Rounded Corners 64">
              <a:extLst>
                <a:ext uri="{FF2B5EF4-FFF2-40B4-BE49-F238E27FC236}">
                  <a16:creationId xmlns:a16="http://schemas.microsoft.com/office/drawing/2014/main" id="{A385A8B4-3378-4265-8FDC-E3A950663F58}"/>
                </a:ext>
              </a:extLst>
            </p:cNvPr>
            <p:cNvSpPr/>
            <p:nvPr/>
          </p:nvSpPr>
          <p:spPr>
            <a:xfrm>
              <a:off x="9793490" y="4909741"/>
              <a:ext cx="1439856" cy="487145"/>
            </a:xfrm>
            <a:prstGeom prst="roundRect">
              <a:avLst>
                <a:gd name="adj" fmla="val 6387"/>
              </a:avLst>
            </a:prstGeom>
            <a:solidFill>
              <a:schemeClr val="bg2">
                <a:lumMod val="7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foo-pods</a:t>
              </a:r>
            </a:p>
          </p:txBody>
        </p:sp>
        <p:sp>
          <p:nvSpPr>
            <p:cNvPr id="66" name="Rectangle: Rounded Corners 65">
              <a:extLst>
                <a:ext uri="{FF2B5EF4-FFF2-40B4-BE49-F238E27FC236}">
                  <a16:creationId xmlns:a16="http://schemas.microsoft.com/office/drawing/2014/main" id="{63154193-06C6-492A-8001-08AB0B887CFD}"/>
                </a:ext>
              </a:extLst>
            </p:cNvPr>
            <p:cNvSpPr/>
            <p:nvPr/>
          </p:nvSpPr>
          <p:spPr>
            <a:xfrm>
              <a:off x="9793490" y="5747754"/>
              <a:ext cx="1439856" cy="487145"/>
            </a:xfrm>
            <a:prstGeom prst="roundRect">
              <a:avLst>
                <a:gd name="adj" fmla="val 6387"/>
              </a:avLst>
            </a:prstGeom>
            <a:solidFill>
              <a:schemeClr val="bg2">
                <a:lumMod val="75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foo-services</a:t>
              </a:r>
            </a:p>
          </p:txBody>
        </p:sp>
      </p:grpSp>
    </p:spTree>
    <p:extLst>
      <p:ext uri="{BB962C8B-B14F-4D97-AF65-F5344CB8AC3E}">
        <p14:creationId xmlns:p14="http://schemas.microsoft.com/office/powerpoint/2010/main" val="1868664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500"/>
                                        <p:tgtEl>
                                          <p:spTgt spid="6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wipe(left)">
                                      <p:cBhvr>
                                        <p:cTn id="17" dur="75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B3B9-415B-45DA-BCEA-8775D549C98B}"/>
              </a:ext>
            </a:extLst>
          </p:cNvPr>
          <p:cNvSpPr>
            <a:spLocks noGrp="1"/>
          </p:cNvSpPr>
          <p:nvPr>
            <p:ph type="title"/>
          </p:nvPr>
        </p:nvSpPr>
        <p:spPr>
          <a:xfrm>
            <a:off x="405636" y="2223655"/>
            <a:ext cx="9195564" cy="2455386"/>
          </a:xfrm>
        </p:spPr>
        <p:txBody>
          <a:bodyPr/>
          <a:lstStyle/>
          <a:p>
            <a:r>
              <a:rPr lang="en-GB" sz="7200" dirty="0">
                <a:solidFill>
                  <a:srgbClr val="4DB0FF"/>
                </a:solidFill>
              </a:rPr>
              <a:t>Azure Kubernetes</a:t>
            </a:r>
            <a:br>
              <a:rPr lang="en-GB" sz="7200" dirty="0">
                <a:solidFill>
                  <a:srgbClr val="4DB0FF"/>
                </a:solidFill>
              </a:rPr>
            </a:br>
            <a:r>
              <a:rPr lang="en-GB" sz="7200" dirty="0">
                <a:solidFill>
                  <a:srgbClr val="4DB0FF"/>
                </a:solidFill>
              </a:rPr>
              <a:t>Service</a:t>
            </a:r>
          </a:p>
        </p:txBody>
      </p:sp>
      <p:pic>
        <p:nvPicPr>
          <p:cNvPr id="8" name="Graphic 7">
            <a:extLst>
              <a:ext uri="{FF2B5EF4-FFF2-40B4-BE49-F238E27FC236}">
                <a16:creationId xmlns:a16="http://schemas.microsoft.com/office/drawing/2014/main" id="{F9724B3E-38D5-4490-8F82-325FAE5B62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00654" y="2698711"/>
            <a:ext cx="4549486" cy="4549486"/>
          </a:xfrm>
          <a:prstGeom prst="rect">
            <a:avLst/>
          </a:prstGeom>
        </p:spPr>
      </p:pic>
      <p:pic>
        <p:nvPicPr>
          <p:cNvPr id="4" name="Graphic 3">
            <a:extLst>
              <a:ext uri="{FF2B5EF4-FFF2-40B4-BE49-F238E27FC236}">
                <a16:creationId xmlns:a16="http://schemas.microsoft.com/office/drawing/2014/main" id="{F94DF7FD-BCEB-427B-83C4-9B9D85A29D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50241" y="129555"/>
            <a:ext cx="2303773" cy="2303773"/>
          </a:xfrm>
          <a:prstGeom prst="rect">
            <a:avLst/>
          </a:prstGeom>
        </p:spPr>
      </p:pic>
    </p:spTree>
    <p:extLst>
      <p:ext uri="{BB962C8B-B14F-4D97-AF65-F5344CB8AC3E}">
        <p14:creationId xmlns:p14="http://schemas.microsoft.com/office/powerpoint/2010/main" val="28884059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itle 16">
            <a:extLst>
              <a:ext uri="{FF2B5EF4-FFF2-40B4-BE49-F238E27FC236}">
                <a16:creationId xmlns:a16="http://schemas.microsoft.com/office/drawing/2014/main" id="{B97A820E-5516-4F85-9EA9-5BC4A114E3C8}"/>
              </a:ext>
            </a:extLst>
          </p:cNvPr>
          <p:cNvSpPr txBox="1">
            <a:spLocks/>
          </p:cNvSpPr>
          <p:nvPr/>
        </p:nvSpPr>
        <p:spPr>
          <a:xfrm>
            <a:off x="516653" y="1430487"/>
            <a:ext cx="3686782" cy="486287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24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Automated upgrades, patches</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24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High reliability, availability </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24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Easy, secure cluster scaling</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24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Self-healing </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24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API server monitoring</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24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At no charge</a:t>
            </a:r>
          </a:p>
        </p:txBody>
      </p:sp>
      <p:cxnSp>
        <p:nvCxnSpPr>
          <p:cNvPr id="129" name="Straight Connector 128">
            <a:extLst>
              <a:ext uri="{FF2B5EF4-FFF2-40B4-BE49-F238E27FC236}">
                <a16:creationId xmlns:a16="http://schemas.microsoft.com/office/drawing/2014/main" id="{E7EDE7B1-6022-4167-B495-CEA55E494F20}"/>
              </a:ext>
            </a:extLst>
          </p:cNvPr>
          <p:cNvCxnSpPr>
            <a:cxnSpLocks/>
          </p:cNvCxnSpPr>
          <p:nvPr/>
        </p:nvCxnSpPr>
        <p:spPr>
          <a:xfrm>
            <a:off x="4064000" y="1311424"/>
            <a:ext cx="0" cy="5229448"/>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8AEAFFEA-4E62-43A9-AE5C-489ABAA1696F}"/>
              </a:ext>
            </a:extLst>
          </p:cNvPr>
          <p:cNvGrpSpPr/>
          <p:nvPr/>
        </p:nvGrpSpPr>
        <p:grpSpPr>
          <a:xfrm>
            <a:off x="8933100" y="1609717"/>
            <a:ext cx="2830314" cy="2830314"/>
            <a:chOff x="8765093" y="1977817"/>
            <a:chExt cx="2468880" cy="2468880"/>
          </a:xfrm>
        </p:grpSpPr>
        <p:sp>
          <p:nvSpPr>
            <p:cNvPr id="79" name="Rectangle: Rounded Corners 78">
              <a:extLst>
                <a:ext uri="{FF2B5EF4-FFF2-40B4-BE49-F238E27FC236}">
                  <a16:creationId xmlns:a16="http://schemas.microsoft.com/office/drawing/2014/main" id="{FA5A61D2-A879-4A07-9259-E38A1B23E594}"/>
                </a:ext>
              </a:extLst>
            </p:cNvPr>
            <p:cNvSpPr/>
            <p:nvPr/>
          </p:nvSpPr>
          <p:spPr bwMode="auto">
            <a:xfrm>
              <a:off x="8765093" y="1977817"/>
              <a:ext cx="2468880" cy="24688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26E006BB-7303-4EBA-B068-93818B962E27}"/>
                </a:ext>
              </a:extLst>
            </p:cNvPr>
            <p:cNvGrpSpPr/>
            <p:nvPr/>
          </p:nvGrpSpPr>
          <p:grpSpPr>
            <a:xfrm>
              <a:off x="8993428" y="2197592"/>
              <a:ext cx="2012210" cy="1990003"/>
              <a:chOff x="8909291" y="2017575"/>
              <a:chExt cx="2012210" cy="1990003"/>
            </a:xfrm>
          </p:grpSpPr>
          <p:grpSp>
            <p:nvGrpSpPr>
              <p:cNvPr id="4" name="Group 3">
                <a:extLst>
                  <a:ext uri="{FF2B5EF4-FFF2-40B4-BE49-F238E27FC236}">
                    <a16:creationId xmlns:a16="http://schemas.microsoft.com/office/drawing/2014/main" id="{61B0993D-B39E-45A2-BA62-42AD2A632CB5}"/>
                  </a:ext>
                </a:extLst>
              </p:cNvPr>
              <p:cNvGrpSpPr/>
              <p:nvPr/>
            </p:nvGrpSpPr>
            <p:grpSpPr>
              <a:xfrm>
                <a:off x="8919965" y="2284216"/>
                <a:ext cx="1990863" cy="1723362"/>
                <a:chOff x="8954154" y="2284216"/>
                <a:chExt cx="1990863" cy="1723362"/>
              </a:xfrm>
            </p:grpSpPr>
            <p:grpSp>
              <p:nvGrpSpPr>
                <p:cNvPr id="80" name="Group 79">
                  <a:extLst>
                    <a:ext uri="{FF2B5EF4-FFF2-40B4-BE49-F238E27FC236}">
                      <a16:creationId xmlns:a16="http://schemas.microsoft.com/office/drawing/2014/main" id="{673AA2FB-A3A3-4147-BCF5-CEAFA57D4669}"/>
                    </a:ext>
                  </a:extLst>
                </p:cNvPr>
                <p:cNvGrpSpPr/>
                <p:nvPr/>
              </p:nvGrpSpPr>
              <p:grpSpPr>
                <a:xfrm>
                  <a:off x="8954154" y="2404118"/>
                  <a:ext cx="601487" cy="703174"/>
                  <a:chOff x="5225756" y="3078294"/>
                  <a:chExt cx="601487" cy="703174"/>
                </a:xfrm>
              </p:grpSpPr>
              <p:sp>
                <p:nvSpPr>
                  <p:cNvPr id="131" name="Title 1">
                    <a:extLst>
                      <a:ext uri="{FF2B5EF4-FFF2-40B4-BE49-F238E27FC236}">
                        <a16:creationId xmlns:a16="http://schemas.microsoft.com/office/drawing/2014/main" id="{9D5149C9-8F7C-4856-816C-28460488C3AF}"/>
                      </a:ext>
                    </a:extLst>
                  </p:cNvPr>
                  <p:cNvSpPr txBox="1">
                    <a:spLocks/>
                  </p:cNvSpPr>
                  <p:nvPr/>
                </p:nvSpPr>
                <p:spPr>
                  <a:xfrm>
                    <a:off x="5225756" y="30782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server</a:t>
                    </a:r>
                  </a:p>
                </p:txBody>
              </p:sp>
              <p:sp>
                <p:nvSpPr>
                  <p:cNvPr id="132" name="Rectangle: Rounded Corners 131">
                    <a:extLst>
                      <a:ext uri="{FF2B5EF4-FFF2-40B4-BE49-F238E27FC236}">
                        <a16:creationId xmlns:a16="http://schemas.microsoft.com/office/drawing/2014/main" id="{8E2CB886-67F8-413E-844F-EB9BF2987DDD}"/>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5" name="plug" title="Icon of a power plug showing an A to B connection">
                    <a:extLst>
                      <a:ext uri="{FF2B5EF4-FFF2-40B4-BE49-F238E27FC236}">
                        <a16:creationId xmlns:a16="http://schemas.microsoft.com/office/drawing/2014/main" id="{FE74FBFF-FBED-4C6A-AEC5-718B28A9AB29}"/>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58" name="Group 157">
                  <a:extLst>
                    <a:ext uri="{FF2B5EF4-FFF2-40B4-BE49-F238E27FC236}">
                      <a16:creationId xmlns:a16="http://schemas.microsoft.com/office/drawing/2014/main" id="{1D7D971F-3261-4D0E-A4B3-1600B6E78752}"/>
                    </a:ext>
                  </a:extLst>
                </p:cNvPr>
                <p:cNvGrpSpPr/>
                <p:nvPr/>
              </p:nvGrpSpPr>
              <p:grpSpPr>
                <a:xfrm>
                  <a:off x="9648842" y="3181294"/>
                  <a:ext cx="601487" cy="826284"/>
                  <a:chOff x="5175257" y="3960674"/>
                  <a:chExt cx="601487" cy="826284"/>
                </a:xfrm>
              </p:grpSpPr>
              <p:sp>
                <p:nvSpPr>
                  <p:cNvPr id="159" name="Title 1">
                    <a:extLst>
                      <a:ext uri="{FF2B5EF4-FFF2-40B4-BE49-F238E27FC236}">
                        <a16:creationId xmlns:a16="http://schemas.microsoft.com/office/drawing/2014/main" id="{1033777A-FF27-448E-AB5C-C5278CB10422}"/>
                      </a:ext>
                    </a:extLst>
                  </p:cNvPr>
                  <p:cNvSpPr txBox="1">
                    <a:spLocks/>
                  </p:cNvSpPr>
                  <p:nvPr/>
                </p:nvSpPr>
                <p:spPr>
                  <a:xfrm>
                    <a:off x="5175257" y="3960674"/>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Controller Manager</a:t>
                    </a:r>
                  </a:p>
                </p:txBody>
              </p:sp>
              <p:sp>
                <p:nvSpPr>
                  <p:cNvPr id="160" name="Rectangle: Rounded Corners 159">
                    <a:extLst>
                      <a:ext uri="{FF2B5EF4-FFF2-40B4-BE49-F238E27FC236}">
                        <a16:creationId xmlns:a16="http://schemas.microsoft.com/office/drawing/2014/main" id="{481680D9-7D98-430F-8B9D-35697B6ED90C}"/>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2" name="remote" title="Icon of a remote control">
                    <a:extLst>
                      <a:ext uri="{FF2B5EF4-FFF2-40B4-BE49-F238E27FC236}">
                        <a16:creationId xmlns:a16="http://schemas.microsoft.com/office/drawing/2014/main" id="{9B832F4F-20EB-42AC-AF25-6E7D8B752ADF}"/>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63" name="Group 162">
                  <a:extLst>
                    <a:ext uri="{FF2B5EF4-FFF2-40B4-BE49-F238E27FC236}">
                      <a16:creationId xmlns:a16="http://schemas.microsoft.com/office/drawing/2014/main" id="{6FD32895-A199-45C9-B009-AAFFEE05BD19}"/>
                    </a:ext>
                  </a:extLst>
                </p:cNvPr>
                <p:cNvGrpSpPr/>
                <p:nvPr/>
              </p:nvGrpSpPr>
              <p:grpSpPr>
                <a:xfrm>
                  <a:off x="8954154" y="3304404"/>
                  <a:ext cx="601487" cy="703174"/>
                  <a:chOff x="6300176" y="4082594"/>
                  <a:chExt cx="601487" cy="703174"/>
                </a:xfrm>
              </p:grpSpPr>
              <p:sp>
                <p:nvSpPr>
                  <p:cNvPr id="165" name="Title 1">
                    <a:extLst>
                      <a:ext uri="{FF2B5EF4-FFF2-40B4-BE49-F238E27FC236}">
                        <a16:creationId xmlns:a16="http://schemas.microsoft.com/office/drawing/2014/main" id="{A80DDDFA-0668-47AB-AB3F-1A78A7F05272}"/>
                      </a:ext>
                    </a:extLst>
                  </p:cNvPr>
                  <p:cNvSpPr txBox="1">
                    <a:spLocks/>
                  </p:cNvSpPr>
                  <p:nvPr/>
                </p:nvSpPr>
                <p:spPr>
                  <a:xfrm>
                    <a:off x="6300176" y="40825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Scheduler</a:t>
                    </a:r>
                  </a:p>
                </p:txBody>
              </p:sp>
              <p:sp>
                <p:nvSpPr>
                  <p:cNvPr id="168" name="Rectangle: Rounded Corners 167">
                    <a:extLst>
                      <a:ext uri="{FF2B5EF4-FFF2-40B4-BE49-F238E27FC236}">
                        <a16:creationId xmlns:a16="http://schemas.microsoft.com/office/drawing/2014/main" id="{7DF0149B-1730-4BC5-BE07-5BCF67A32693}"/>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9" name="Calendar" title="Icon of a calendar">
                    <a:extLst>
                      <a:ext uri="{FF2B5EF4-FFF2-40B4-BE49-F238E27FC236}">
                        <a16:creationId xmlns:a16="http://schemas.microsoft.com/office/drawing/2014/main" id="{9B718C9C-473A-4D7A-B1B8-A09DC767CD60}"/>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DF4FFA4A-2F74-4C6A-A348-FD7F2A4164EA}"/>
                    </a:ext>
                  </a:extLst>
                </p:cNvPr>
                <p:cNvGrpSpPr/>
                <p:nvPr/>
              </p:nvGrpSpPr>
              <p:grpSpPr>
                <a:xfrm>
                  <a:off x="9684409" y="2284216"/>
                  <a:ext cx="530352" cy="823076"/>
                  <a:chOff x="9663646" y="2378342"/>
                  <a:chExt cx="530352" cy="823076"/>
                </a:xfrm>
              </p:grpSpPr>
              <p:sp>
                <p:nvSpPr>
                  <p:cNvPr id="183" name="Rectangle: Rounded Corners 182">
                    <a:extLst>
                      <a:ext uri="{FF2B5EF4-FFF2-40B4-BE49-F238E27FC236}">
                        <a16:creationId xmlns:a16="http://schemas.microsoft.com/office/drawing/2014/main" id="{07988B1E-09FA-4028-BAFF-0C5EB0165E4B}"/>
                      </a:ext>
                    </a:extLst>
                  </p:cNvPr>
                  <p:cNvSpPr/>
                  <p:nvPr/>
                </p:nvSpPr>
                <p:spPr bwMode="auto">
                  <a:xfrm>
                    <a:off x="9663646" y="2671066"/>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Database_EFC7" title="Icon of a cylinder">
                    <a:extLst>
                      <a:ext uri="{FF2B5EF4-FFF2-40B4-BE49-F238E27FC236}">
                        <a16:creationId xmlns:a16="http://schemas.microsoft.com/office/drawing/2014/main" id="{6E36A6AA-AD1A-4A0C-A5BB-849427BC219C}"/>
                      </a:ext>
                    </a:extLst>
                  </p:cNvPr>
                  <p:cNvSpPr>
                    <a:spLocks noChangeAspect="1" noEditPoints="1"/>
                  </p:cNvSpPr>
                  <p:nvPr/>
                </p:nvSpPr>
                <p:spPr bwMode="auto">
                  <a:xfrm>
                    <a:off x="9807721" y="2778830"/>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Title 1">
                    <a:extLst>
                      <a:ext uri="{FF2B5EF4-FFF2-40B4-BE49-F238E27FC236}">
                        <a16:creationId xmlns:a16="http://schemas.microsoft.com/office/drawing/2014/main" id="{384DB374-902E-414C-9EAB-E2D06137EFBF}"/>
                      </a:ext>
                    </a:extLst>
                  </p:cNvPr>
                  <p:cNvSpPr txBox="1">
                    <a:spLocks/>
                  </p:cNvSpPr>
                  <p:nvPr/>
                </p:nvSpPr>
                <p:spPr>
                  <a:xfrm>
                    <a:off x="9746503" y="2378342"/>
                    <a:ext cx="36463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a:t>
                    </a: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tcd</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Store</a:t>
                    </a:r>
                  </a:p>
                </p:txBody>
              </p:sp>
            </p:grpSp>
            <p:grpSp>
              <p:nvGrpSpPr>
                <p:cNvPr id="2" name="Group 1">
                  <a:extLst>
                    <a:ext uri="{FF2B5EF4-FFF2-40B4-BE49-F238E27FC236}">
                      <a16:creationId xmlns:a16="http://schemas.microsoft.com/office/drawing/2014/main" id="{6E8F9FCC-A61B-4A25-8D6B-13A6586F9B5A}"/>
                    </a:ext>
                  </a:extLst>
                </p:cNvPr>
                <p:cNvGrpSpPr/>
                <p:nvPr/>
              </p:nvGrpSpPr>
              <p:grpSpPr>
                <a:xfrm>
                  <a:off x="10343530" y="3181294"/>
                  <a:ext cx="601487" cy="826284"/>
                  <a:chOff x="10426657" y="3383175"/>
                  <a:chExt cx="601487" cy="826284"/>
                </a:xfrm>
              </p:grpSpPr>
              <p:sp>
                <p:nvSpPr>
                  <p:cNvPr id="186" name="Title 1">
                    <a:extLst>
                      <a:ext uri="{FF2B5EF4-FFF2-40B4-BE49-F238E27FC236}">
                        <a16:creationId xmlns:a16="http://schemas.microsoft.com/office/drawing/2014/main" id="{605F44BD-728E-4A86-8402-1DECFDC95F0C}"/>
                      </a:ext>
                    </a:extLst>
                  </p:cNvPr>
                  <p:cNvSpPr txBox="1">
                    <a:spLocks/>
                  </p:cNvSpPr>
                  <p:nvPr/>
                </p:nvSpPr>
                <p:spPr>
                  <a:xfrm>
                    <a:off x="10426657" y="3383175"/>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Cloud Controller</a:t>
                    </a:r>
                  </a:p>
                </p:txBody>
              </p:sp>
              <p:sp>
                <p:nvSpPr>
                  <p:cNvPr id="187" name="Rectangle: Rounded Corners 186">
                    <a:extLst>
                      <a:ext uri="{FF2B5EF4-FFF2-40B4-BE49-F238E27FC236}">
                        <a16:creationId xmlns:a16="http://schemas.microsoft.com/office/drawing/2014/main" id="{4937450A-1424-41DB-AF1E-62A7D5DC5F52}"/>
                      </a:ext>
                    </a:extLst>
                  </p:cNvPr>
                  <p:cNvSpPr/>
                  <p:nvPr/>
                </p:nvSpPr>
                <p:spPr bwMode="auto">
                  <a:xfrm>
                    <a:off x="10460877" y="3675870"/>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89" name="Freeform 13" title="Icon of a cloud">
                    <a:extLst>
                      <a:ext uri="{FF2B5EF4-FFF2-40B4-BE49-F238E27FC236}">
                        <a16:creationId xmlns:a16="http://schemas.microsoft.com/office/drawing/2014/main" id="{F775AB56-FF4B-4308-B1ED-986B1B578225}"/>
                      </a:ext>
                    </a:extLst>
                  </p:cNvPr>
                  <p:cNvSpPr>
                    <a:spLocks noChangeAspect="1"/>
                  </p:cNvSpPr>
                  <p:nvPr/>
                </p:nvSpPr>
                <p:spPr bwMode="auto">
                  <a:xfrm>
                    <a:off x="10524659" y="3831299"/>
                    <a:ext cx="406025" cy="222730"/>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190" name="Title 1">
                <a:extLst>
                  <a:ext uri="{FF2B5EF4-FFF2-40B4-BE49-F238E27FC236}">
                    <a16:creationId xmlns:a16="http://schemas.microsoft.com/office/drawing/2014/main" id="{0EC9DD28-9169-413D-ABFD-CA71E7A091FF}"/>
                  </a:ext>
                </a:extLst>
              </p:cNvPr>
              <p:cNvSpPr txBox="1">
                <a:spLocks/>
              </p:cNvSpPr>
              <p:nvPr/>
            </p:nvSpPr>
            <p:spPr>
              <a:xfrm>
                <a:off x="8909291" y="2017575"/>
                <a:ext cx="201221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Self-managed master node(s)</a:t>
                </a:r>
              </a:p>
            </p:txBody>
          </p:sp>
        </p:grpSp>
      </p:grpSp>
      <p:grpSp>
        <p:nvGrpSpPr>
          <p:cNvPr id="13" name="Group 12">
            <a:extLst>
              <a:ext uri="{FF2B5EF4-FFF2-40B4-BE49-F238E27FC236}">
                <a16:creationId xmlns:a16="http://schemas.microsoft.com/office/drawing/2014/main" id="{08217526-483F-4EBC-87C6-678E226471C1}"/>
              </a:ext>
            </a:extLst>
          </p:cNvPr>
          <p:cNvGrpSpPr/>
          <p:nvPr/>
        </p:nvGrpSpPr>
        <p:grpSpPr>
          <a:xfrm>
            <a:off x="4541178" y="4444668"/>
            <a:ext cx="7323123" cy="1857769"/>
            <a:chOff x="4541178" y="4444668"/>
            <a:chExt cx="7323123" cy="1857769"/>
          </a:xfrm>
        </p:grpSpPr>
        <p:grpSp>
          <p:nvGrpSpPr>
            <p:cNvPr id="81" name="Group 80">
              <a:extLst>
                <a:ext uri="{FF2B5EF4-FFF2-40B4-BE49-F238E27FC236}">
                  <a16:creationId xmlns:a16="http://schemas.microsoft.com/office/drawing/2014/main" id="{E081F482-6334-4B03-B300-797B165B43A8}"/>
                </a:ext>
              </a:extLst>
            </p:cNvPr>
            <p:cNvGrpSpPr/>
            <p:nvPr/>
          </p:nvGrpSpPr>
          <p:grpSpPr>
            <a:xfrm>
              <a:off x="4541178" y="4857991"/>
              <a:ext cx="7222233" cy="1444446"/>
              <a:chOff x="4934024" y="4811283"/>
              <a:chExt cx="6299946" cy="1259989"/>
            </a:xfrm>
          </p:grpSpPr>
          <p:sp>
            <p:nvSpPr>
              <p:cNvPr id="83" name="Rectangle: Rounded Corners 82">
                <a:extLst>
                  <a:ext uri="{FF2B5EF4-FFF2-40B4-BE49-F238E27FC236}">
                    <a16:creationId xmlns:a16="http://schemas.microsoft.com/office/drawing/2014/main" id="{6072E500-593E-4BCF-BA30-7E0C3721BEC7}"/>
                  </a:ext>
                </a:extLst>
              </p:cNvPr>
              <p:cNvSpPr/>
              <p:nvPr/>
            </p:nvSpPr>
            <p:spPr bwMode="auto">
              <a:xfrm>
                <a:off x="4934024" y="5105713"/>
                <a:ext cx="6299946" cy="9655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4" name="Title 1">
                <a:extLst>
                  <a:ext uri="{FF2B5EF4-FFF2-40B4-BE49-F238E27FC236}">
                    <a16:creationId xmlns:a16="http://schemas.microsoft.com/office/drawing/2014/main" id="{F723DDF5-6F2E-497E-8762-719F64FE6386}"/>
                  </a:ext>
                </a:extLst>
              </p:cNvPr>
              <p:cNvSpPr txBox="1">
                <a:spLocks/>
              </p:cNvSpPr>
              <p:nvPr/>
            </p:nvSpPr>
            <p:spPr>
              <a:xfrm>
                <a:off x="4934024" y="4811283"/>
                <a:ext cx="198977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Customer </a:t>
                </a:r>
                <a:r>
                  <a:rPr lang="en-US" sz="1800" spc="0" dirty="0">
                    <a:solidFill>
                      <a:srgbClr val="0078D7"/>
                    </a:solidFill>
                    <a:latin typeface="Segoe UI Semibold" panose="020B0702040204020203" pitchFamily="34" charset="0"/>
                    <a:cs typeface="Segoe UI Semibold" panose="020B0702040204020203" pitchFamily="34" charset="0"/>
                  </a:rPr>
                  <a:t>Nodes</a:t>
                </a:r>
                <a:endParaRPr kumimoji="0" lang="en-US" sz="1800" b="0" i="0" u="none" strike="noStrike" kern="1200" cap="none" spc="0" normalizeH="0" baseline="0" noProof="0" dirty="0">
                  <a:ln w="3175">
                    <a:noFill/>
                  </a:ln>
                  <a:solidFill>
                    <a:srgbClr val="0078D7"/>
                  </a:solidFill>
                  <a:effectLst/>
                  <a:uLnTx/>
                  <a:uFillTx/>
                  <a:latin typeface="Segoe UI Semibold" panose="020B0702040204020203" pitchFamily="34" charset="0"/>
                  <a:cs typeface="Segoe UI Semibold" panose="020B0702040204020203" pitchFamily="34" charset="0"/>
                </a:endParaRPr>
              </a:p>
            </p:txBody>
          </p:sp>
        </p:grpSp>
        <p:grpSp>
          <p:nvGrpSpPr>
            <p:cNvPr id="95" name="Group 94">
              <a:extLst>
                <a:ext uri="{FF2B5EF4-FFF2-40B4-BE49-F238E27FC236}">
                  <a16:creationId xmlns:a16="http://schemas.microsoft.com/office/drawing/2014/main" id="{8352F881-E857-4627-95CD-D11A29371AC2}"/>
                </a:ext>
              </a:extLst>
            </p:cNvPr>
            <p:cNvGrpSpPr/>
            <p:nvPr/>
          </p:nvGrpSpPr>
          <p:grpSpPr>
            <a:xfrm>
              <a:off x="4738645" y="5301006"/>
              <a:ext cx="1109890" cy="860666"/>
              <a:chOff x="4931506" y="5737631"/>
              <a:chExt cx="968156" cy="750758"/>
            </a:xfrm>
          </p:grpSpPr>
          <p:sp>
            <p:nvSpPr>
              <p:cNvPr id="96" name="Rectangle: Rounded Corners 95">
                <a:extLst>
                  <a:ext uri="{FF2B5EF4-FFF2-40B4-BE49-F238E27FC236}">
                    <a16:creationId xmlns:a16="http://schemas.microsoft.com/office/drawing/2014/main" id="{3E83862A-5CCB-44D8-963C-7CBAC6960E40}"/>
                  </a:ext>
                </a:extLst>
              </p:cNvPr>
              <p:cNvSpPr/>
              <p:nvPr/>
            </p:nvSpPr>
            <p:spPr bwMode="auto">
              <a:xfrm>
                <a:off x="4931506" y="594163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7" name="Title 1">
                <a:extLst>
                  <a:ext uri="{FF2B5EF4-FFF2-40B4-BE49-F238E27FC236}">
                    <a16:creationId xmlns:a16="http://schemas.microsoft.com/office/drawing/2014/main" id="{7B545855-FAD3-460C-90EB-59B61B014871}"/>
                  </a:ext>
                </a:extLst>
              </p:cNvPr>
              <p:cNvSpPr txBox="1">
                <a:spLocks/>
              </p:cNvSpPr>
              <p:nvPr/>
            </p:nvSpPr>
            <p:spPr>
              <a:xfrm>
                <a:off x="4931506" y="5737631"/>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98" name="Title 1">
                <a:extLst>
                  <a:ext uri="{FF2B5EF4-FFF2-40B4-BE49-F238E27FC236}">
                    <a16:creationId xmlns:a16="http://schemas.microsoft.com/office/drawing/2014/main" id="{769A601B-3BD4-42D9-B742-6A1CEB51D890}"/>
                  </a:ext>
                </a:extLst>
              </p:cNvPr>
              <p:cNvSpPr txBox="1">
                <a:spLocks/>
              </p:cNvSpPr>
              <p:nvPr/>
            </p:nvSpPr>
            <p:spPr>
              <a:xfrm>
                <a:off x="5114841" y="5963704"/>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99" name="Group 98">
                <a:extLst>
                  <a:ext uri="{FF2B5EF4-FFF2-40B4-BE49-F238E27FC236}">
                    <a16:creationId xmlns:a16="http://schemas.microsoft.com/office/drawing/2014/main" id="{602E2764-C2BF-45DA-A0EF-BE749FB35B04}"/>
                  </a:ext>
                </a:extLst>
              </p:cNvPr>
              <p:cNvGrpSpPr/>
              <p:nvPr/>
            </p:nvGrpSpPr>
            <p:grpSpPr>
              <a:xfrm>
                <a:off x="5078564" y="6178579"/>
                <a:ext cx="674040" cy="200439"/>
                <a:chOff x="8773830" y="4177977"/>
                <a:chExt cx="757312" cy="225202"/>
              </a:xfrm>
            </p:grpSpPr>
            <p:sp>
              <p:nvSpPr>
                <p:cNvPr id="100" name="Freeform: Shape 99">
                  <a:extLst>
                    <a:ext uri="{FF2B5EF4-FFF2-40B4-BE49-F238E27FC236}">
                      <a16:creationId xmlns:a16="http://schemas.microsoft.com/office/drawing/2014/main" id="{B3545B1B-D4F1-41D1-863B-037FC41314F5}"/>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0D03E1F1-445B-4C88-BCAA-18263DC86272}"/>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25B92B96-3224-403C-8172-3B0CCD3D4BAB}"/>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03" name="Group 102">
              <a:extLst>
                <a:ext uri="{FF2B5EF4-FFF2-40B4-BE49-F238E27FC236}">
                  <a16:creationId xmlns:a16="http://schemas.microsoft.com/office/drawing/2014/main" id="{D2429501-52D2-407C-9B75-67CB1195F6B3}"/>
                </a:ext>
              </a:extLst>
            </p:cNvPr>
            <p:cNvGrpSpPr/>
            <p:nvPr/>
          </p:nvGrpSpPr>
          <p:grpSpPr>
            <a:xfrm>
              <a:off x="6167998" y="5301006"/>
              <a:ext cx="1109890" cy="860666"/>
              <a:chOff x="4931506" y="5737631"/>
              <a:chExt cx="968156" cy="750758"/>
            </a:xfrm>
          </p:grpSpPr>
          <p:sp>
            <p:nvSpPr>
              <p:cNvPr id="104" name="Rectangle: Rounded Corners 103">
                <a:extLst>
                  <a:ext uri="{FF2B5EF4-FFF2-40B4-BE49-F238E27FC236}">
                    <a16:creationId xmlns:a16="http://schemas.microsoft.com/office/drawing/2014/main" id="{B298687D-7E4B-43FA-9D22-472EE743C2DA}"/>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5" name="Title 1">
                <a:extLst>
                  <a:ext uri="{FF2B5EF4-FFF2-40B4-BE49-F238E27FC236}">
                    <a16:creationId xmlns:a16="http://schemas.microsoft.com/office/drawing/2014/main" id="{C98CBB25-27B2-486C-B6BF-54C5433C2918}"/>
                  </a:ext>
                </a:extLst>
              </p:cNvPr>
              <p:cNvSpPr txBox="1">
                <a:spLocks/>
              </p:cNvSpPr>
              <p:nvPr/>
            </p:nvSpPr>
            <p:spPr>
              <a:xfrm>
                <a:off x="4931506" y="5737631"/>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106" name="Title 1">
                <a:extLst>
                  <a:ext uri="{FF2B5EF4-FFF2-40B4-BE49-F238E27FC236}">
                    <a16:creationId xmlns:a16="http://schemas.microsoft.com/office/drawing/2014/main" id="{12337425-3C94-4963-8DC9-92248C07E7A5}"/>
                  </a:ext>
                </a:extLst>
              </p:cNvPr>
              <p:cNvSpPr txBox="1">
                <a:spLocks/>
              </p:cNvSpPr>
              <p:nvPr/>
            </p:nvSpPr>
            <p:spPr>
              <a:xfrm>
                <a:off x="5114841" y="5963704"/>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07" name="Group 106">
                <a:extLst>
                  <a:ext uri="{FF2B5EF4-FFF2-40B4-BE49-F238E27FC236}">
                    <a16:creationId xmlns:a16="http://schemas.microsoft.com/office/drawing/2014/main" id="{83C96542-7DE4-45DE-B044-6F4EBE50F501}"/>
                  </a:ext>
                </a:extLst>
              </p:cNvPr>
              <p:cNvGrpSpPr/>
              <p:nvPr/>
            </p:nvGrpSpPr>
            <p:grpSpPr>
              <a:xfrm>
                <a:off x="5078564" y="6178579"/>
                <a:ext cx="674040" cy="200439"/>
                <a:chOff x="8773830" y="4177977"/>
                <a:chExt cx="757312" cy="225202"/>
              </a:xfrm>
            </p:grpSpPr>
            <p:sp>
              <p:nvSpPr>
                <p:cNvPr id="108" name="Freeform: Shape 107">
                  <a:extLst>
                    <a:ext uri="{FF2B5EF4-FFF2-40B4-BE49-F238E27FC236}">
                      <a16:creationId xmlns:a16="http://schemas.microsoft.com/office/drawing/2014/main" id="{C771254C-332E-42D2-B99B-7FEE7E255D91}"/>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F07F84FC-1587-4687-B66F-1B7E8D243338}"/>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64AB28E7-A8F6-4376-B52B-9EEB1ACD5CE5}"/>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11" name="Group 110">
              <a:extLst>
                <a:ext uri="{FF2B5EF4-FFF2-40B4-BE49-F238E27FC236}">
                  <a16:creationId xmlns:a16="http://schemas.microsoft.com/office/drawing/2014/main" id="{6BE5C1E5-A663-4FC4-AA71-FD058522B1AF}"/>
                </a:ext>
              </a:extLst>
            </p:cNvPr>
            <p:cNvGrpSpPr/>
            <p:nvPr/>
          </p:nvGrpSpPr>
          <p:grpSpPr>
            <a:xfrm>
              <a:off x="7597350" y="5301006"/>
              <a:ext cx="1109890" cy="860666"/>
              <a:chOff x="4931506" y="5737631"/>
              <a:chExt cx="968156" cy="750758"/>
            </a:xfrm>
          </p:grpSpPr>
          <p:sp>
            <p:nvSpPr>
              <p:cNvPr id="112" name="Rectangle: Rounded Corners 111">
                <a:extLst>
                  <a:ext uri="{FF2B5EF4-FFF2-40B4-BE49-F238E27FC236}">
                    <a16:creationId xmlns:a16="http://schemas.microsoft.com/office/drawing/2014/main" id="{2545DF6A-3DB1-4586-9B1C-9529A5A2FAE5}"/>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13" name="Title 1">
                <a:extLst>
                  <a:ext uri="{FF2B5EF4-FFF2-40B4-BE49-F238E27FC236}">
                    <a16:creationId xmlns:a16="http://schemas.microsoft.com/office/drawing/2014/main" id="{7C20627A-C0C8-4AB4-A7AD-8B44042DB820}"/>
                  </a:ext>
                </a:extLst>
              </p:cNvPr>
              <p:cNvSpPr txBox="1">
                <a:spLocks/>
              </p:cNvSpPr>
              <p:nvPr/>
            </p:nvSpPr>
            <p:spPr>
              <a:xfrm>
                <a:off x="4931506" y="5737631"/>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114" name="Title 1">
                <a:extLst>
                  <a:ext uri="{FF2B5EF4-FFF2-40B4-BE49-F238E27FC236}">
                    <a16:creationId xmlns:a16="http://schemas.microsoft.com/office/drawing/2014/main" id="{62C53D34-171E-4BF4-B44A-A573022B6F52}"/>
                  </a:ext>
                </a:extLst>
              </p:cNvPr>
              <p:cNvSpPr txBox="1">
                <a:spLocks/>
              </p:cNvSpPr>
              <p:nvPr/>
            </p:nvSpPr>
            <p:spPr>
              <a:xfrm>
                <a:off x="5114841" y="5963704"/>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15" name="Group 114">
                <a:extLst>
                  <a:ext uri="{FF2B5EF4-FFF2-40B4-BE49-F238E27FC236}">
                    <a16:creationId xmlns:a16="http://schemas.microsoft.com/office/drawing/2014/main" id="{24AACA6F-F783-4545-A3B3-AD1D7B8C3D26}"/>
                  </a:ext>
                </a:extLst>
              </p:cNvPr>
              <p:cNvGrpSpPr/>
              <p:nvPr/>
            </p:nvGrpSpPr>
            <p:grpSpPr>
              <a:xfrm>
                <a:off x="5078564" y="6178579"/>
                <a:ext cx="674040" cy="200439"/>
                <a:chOff x="8773830" y="4177977"/>
                <a:chExt cx="757312" cy="225202"/>
              </a:xfrm>
            </p:grpSpPr>
            <p:sp>
              <p:nvSpPr>
                <p:cNvPr id="116" name="Freeform: Shape 115">
                  <a:extLst>
                    <a:ext uri="{FF2B5EF4-FFF2-40B4-BE49-F238E27FC236}">
                      <a16:creationId xmlns:a16="http://schemas.microsoft.com/office/drawing/2014/main" id="{DB63095B-17AE-44B7-BF19-9AE31CD0DCFA}"/>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567D5EEB-6ED7-41DD-A1D5-C1DCDB9FF3D3}"/>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B32F5961-8499-413A-BE02-95D319C6BC13}"/>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19" name="Group 118">
              <a:extLst>
                <a:ext uri="{FF2B5EF4-FFF2-40B4-BE49-F238E27FC236}">
                  <a16:creationId xmlns:a16="http://schemas.microsoft.com/office/drawing/2014/main" id="{7F022AA4-7117-4B1E-9A55-E24D4763C867}"/>
                </a:ext>
              </a:extLst>
            </p:cNvPr>
            <p:cNvGrpSpPr/>
            <p:nvPr/>
          </p:nvGrpSpPr>
          <p:grpSpPr>
            <a:xfrm>
              <a:off x="9026703" y="5301006"/>
              <a:ext cx="1109890" cy="860666"/>
              <a:chOff x="4931506" y="5737631"/>
              <a:chExt cx="968156" cy="750758"/>
            </a:xfrm>
          </p:grpSpPr>
          <p:sp>
            <p:nvSpPr>
              <p:cNvPr id="120" name="Rectangle: Rounded Corners 119">
                <a:extLst>
                  <a:ext uri="{FF2B5EF4-FFF2-40B4-BE49-F238E27FC236}">
                    <a16:creationId xmlns:a16="http://schemas.microsoft.com/office/drawing/2014/main" id="{595F96A0-1074-455B-9AFE-BB2DDB9261FB}"/>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1" name="Title 1">
                <a:extLst>
                  <a:ext uri="{FF2B5EF4-FFF2-40B4-BE49-F238E27FC236}">
                    <a16:creationId xmlns:a16="http://schemas.microsoft.com/office/drawing/2014/main" id="{8A7D26DA-94D5-49BD-9A02-742CC1C67D07}"/>
                  </a:ext>
                </a:extLst>
              </p:cNvPr>
              <p:cNvSpPr txBox="1">
                <a:spLocks/>
              </p:cNvSpPr>
              <p:nvPr/>
            </p:nvSpPr>
            <p:spPr>
              <a:xfrm>
                <a:off x="4931506" y="5737631"/>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122" name="Title 1">
                <a:extLst>
                  <a:ext uri="{FF2B5EF4-FFF2-40B4-BE49-F238E27FC236}">
                    <a16:creationId xmlns:a16="http://schemas.microsoft.com/office/drawing/2014/main" id="{9D6835ED-34D1-44CD-BDA4-487E867DE63D}"/>
                  </a:ext>
                </a:extLst>
              </p:cNvPr>
              <p:cNvSpPr txBox="1">
                <a:spLocks/>
              </p:cNvSpPr>
              <p:nvPr/>
            </p:nvSpPr>
            <p:spPr>
              <a:xfrm>
                <a:off x="5114841" y="5963704"/>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23" name="Group 122">
                <a:extLst>
                  <a:ext uri="{FF2B5EF4-FFF2-40B4-BE49-F238E27FC236}">
                    <a16:creationId xmlns:a16="http://schemas.microsoft.com/office/drawing/2014/main" id="{9CF56E31-9E0C-4896-B625-0EF1E2C7A92F}"/>
                  </a:ext>
                </a:extLst>
              </p:cNvPr>
              <p:cNvGrpSpPr/>
              <p:nvPr/>
            </p:nvGrpSpPr>
            <p:grpSpPr>
              <a:xfrm>
                <a:off x="5078564" y="6178579"/>
                <a:ext cx="674040" cy="200439"/>
                <a:chOff x="8773830" y="4177977"/>
                <a:chExt cx="757312" cy="225202"/>
              </a:xfrm>
            </p:grpSpPr>
            <p:sp>
              <p:nvSpPr>
                <p:cNvPr id="124" name="Freeform: Shape 123">
                  <a:extLst>
                    <a:ext uri="{FF2B5EF4-FFF2-40B4-BE49-F238E27FC236}">
                      <a16:creationId xmlns:a16="http://schemas.microsoft.com/office/drawing/2014/main" id="{3E25D644-61B3-4560-B8DB-60A902B11327}"/>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30409F37-06B0-48AE-84E3-23F76FD037D2}"/>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6FD076BE-BBE0-4D8D-91FF-B6E94B3D560A}"/>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28" name="Group 127">
              <a:extLst>
                <a:ext uri="{FF2B5EF4-FFF2-40B4-BE49-F238E27FC236}">
                  <a16:creationId xmlns:a16="http://schemas.microsoft.com/office/drawing/2014/main" id="{6AAF4D32-1028-460C-9CD6-8A6F9BF28809}"/>
                </a:ext>
              </a:extLst>
            </p:cNvPr>
            <p:cNvGrpSpPr/>
            <p:nvPr/>
          </p:nvGrpSpPr>
          <p:grpSpPr>
            <a:xfrm>
              <a:off x="10456054" y="5301006"/>
              <a:ext cx="1109890" cy="860666"/>
              <a:chOff x="4931506" y="5737631"/>
              <a:chExt cx="968156" cy="750758"/>
            </a:xfrm>
          </p:grpSpPr>
          <p:sp>
            <p:nvSpPr>
              <p:cNvPr id="130" name="Rectangle: Rounded Corners 129">
                <a:extLst>
                  <a:ext uri="{FF2B5EF4-FFF2-40B4-BE49-F238E27FC236}">
                    <a16:creationId xmlns:a16="http://schemas.microsoft.com/office/drawing/2014/main" id="{1C7A2201-E995-4405-90C7-2D9A09CE682E}"/>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3" name="Title 1">
                <a:extLst>
                  <a:ext uri="{FF2B5EF4-FFF2-40B4-BE49-F238E27FC236}">
                    <a16:creationId xmlns:a16="http://schemas.microsoft.com/office/drawing/2014/main" id="{10E2CECA-96BF-40A0-801B-8977B5297BB7}"/>
                  </a:ext>
                </a:extLst>
              </p:cNvPr>
              <p:cNvSpPr txBox="1">
                <a:spLocks/>
              </p:cNvSpPr>
              <p:nvPr/>
            </p:nvSpPr>
            <p:spPr>
              <a:xfrm>
                <a:off x="4931506" y="5737631"/>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134" name="Title 1">
                <a:extLst>
                  <a:ext uri="{FF2B5EF4-FFF2-40B4-BE49-F238E27FC236}">
                    <a16:creationId xmlns:a16="http://schemas.microsoft.com/office/drawing/2014/main" id="{D52CF0E2-2122-4F13-B328-3BF52B6B0D29}"/>
                  </a:ext>
                </a:extLst>
              </p:cNvPr>
              <p:cNvSpPr txBox="1">
                <a:spLocks/>
              </p:cNvSpPr>
              <p:nvPr/>
            </p:nvSpPr>
            <p:spPr>
              <a:xfrm>
                <a:off x="5114841" y="5963704"/>
                <a:ext cx="60148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35" name="Group 134">
                <a:extLst>
                  <a:ext uri="{FF2B5EF4-FFF2-40B4-BE49-F238E27FC236}">
                    <a16:creationId xmlns:a16="http://schemas.microsoft.com/office/drawing/2014/main" id="{7AD6F55A-3C0B-43B0-92BD-42EAE0CE9FE4}"/>
                  </a:ext>
                </a:extLst>
              </p:cNvPr>
              <p:cNvGrpSpPr/>
              <p:nvPr/>
            </p:nvGrpSpPr>
            <p:grpSpPr>
              <a:xfrm>
                <a:off x="5078564" y="6178579"/>
                <a:ext cx="674040" cy="200439"/>
                <a:chOff x="8773830" y="4177977"/>
                <a:chExt cx="757312" cy="225202"/>
              </a:xfrm>
            </p:grpSpPr>
            <p:sp>
              <p:nvSpPr>
                <p:cNvPr id="136" name="Freeform: Shape 135">
                  <a:extLst>
                    <a:ext uri="{FF2B5EF4-FFF2-40B4-BE49-F238E27FC236}">
                      <a16:creationId xmlns:a16="http://schemas.microsoft.com/office/drawing/2014/main" id="{125237A7-BE2D-44CA-B5B1-36A7FFEC6A8C}"/>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1786D23A-8769-4371-B553-E4258B0F69FE}"/>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A3B8F59B-4781-4406-B622-AF53D4E2F422}"/>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139" name="Straight Arrow Connector 138">
              <a:extLst>
                <a:ext uri="{FF2B5EF4-FFF2-40B4-BE49-F238E27FC236}">
                  <a16:creationId xmlns:a16="http://schemas.microsoft.com/office/drawing/2014/main" id="{969B5B3F-E138-4E1A-9FC9-77F7EA6ACF8F}"/>
                </a:ext>
              </a:extLst>
            </p:cNvPr>
            <p:cNvCxnSpPr>
              <a:cxnSpLocks/>
            </p:cNvCxnSpPr>
            <p:nvPr/>
          </p:nvCxnSpPr>
          <p:spPr>
            <a:xfrm>
              <a:off x="10348257" y="4444668"/>
              <a:ext cx="0" cy="72330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0" name="Title 1">
              <a:extLst>
                <a:ext uri="{FF2B5EF4-FFF2-40B4-BE49-F238E27FC236}">
                  <a16:creationId xmlns:a16="http://schemas.microsoft.com/office/drawing/2014/main" id="{3C4FA97E-DDE3-4153-9CDA-C2CB8CF95115}"/>
                </a:ext>
              </a:extLst>
            </p:cNvPr>
            <p:cNvSpPr txBox="1">
              <a:spLocks/>
            </p:cNvSpPr>
            <p:nvPr/>
          </p:nvSpPr>
          <p:spPr>
            <a:xfrm>
              <a:off x="10501557" y="4629903"/>
              <a:ext cx="1362744" cy="35283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lang="en-US" sz="1000" spc="0" dirty="0">
                  <a:solidFill>
                    <a:srgbClr val="000000"/>
                  </a:solidFill>
                  <a:latin typeface="Segoe UI Semibold" panose="020B0702040204020203" pitchFamily="34" charset="0"/>
                  <a:cs typeface="Segoe UI Semibold" panose="020B0702040204020203" pitchFamily="34" charset="0"/>
                </a:rPr>
                <a:t>Azure core</a:t>
              </a:r>
              <a:br>
                <a:rPr lang="en-US" sz="1000" spc="0" dirty="0">
                  <a:solidFill>
                    <a:srgbClr val="000000"/>
                  </a:solidFill>
                  <a:latin typeface="Segoe UI Semibold" panose="020B0702040204020203" pitchFamily="34" charset="0"/>
                  <a:cs typeface="Segoe UI Semibold" panose="020B0702040204020203" pitchFamily="34" charset="0"/>
                </a:rPr>
              </a:br>
              <a:r>
                <a:rPr lang="en-US" sz="1000" spc="0" dirty="0">
                  <a:solidFill>
                    <a:srgbClr val="000000"/>
                  </a:solidFill>
                  <a:latin typeface="Segoe UI Semibold" panose="020B0702040204020203" pitchFamily="34" charset="0"/>
                  <a:cs typeface="Segoe UI Semibold" panose="020B0702040204020203" pitchFamily="34" charset="0"/>
                </a:rPr>
                <a:t>network</a:t>
              </a:r>
              <a:endPar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2" name="Group 11">
            <a:extLst>
              <a:ext uri="{FF2B5EF4-FFF2-40B4-BE49-F238E27FC236}">
                <a16:creationId xmlns:a16="http://schemas.microsoft.com/office/drawing/2014/main" id="{604263B0-4E3E-48EC-87F6-E3EBC517E8C6}"/>
              </a:ext>
            </a:extLst>
          </p:cNvPr>
          <p:cNvGrpSpPr/>
          <p:nvPr/>
        </p:nvGrpSpPr>
        <p:grpSpPr>
          <a:xfrm>
            <a:off x="4541178" y="1860506"/>
            <a:ext cx="4391922" cy="1640724"/>
            <a:chOff x="4541178" y="1860506"/>
            <a:chExt cx="4391922" cy="1640724"/>
          </a:xfrm>
        </p:grpSpPr>
        <p:grpSp>
          <p:nvGrpSpPr>
            <p:cNvPr id="85" name="Group 84">
              <a:extLst>
                <a:ext uri="{FF2B5EF4-FFF2-40B4-BE49-F238E27FC236}">
                  <a16:creationId xmlns:a16="http://schemas.microsoft.com/office/drawing/2014/main" id="{02B1475D-D0C1-4325-9DB6-BB445D4A2467}"/>
                </a:ext>
              </a:extLst>
            </p:cNvPr>
            <p:cNvGrpSpPr/>
            <p:nvPr/>
          </p:nvGrpSpPr>
          <p:grpSpPr>
            <a:xfrm>
              <a:off x="5602051" y="1860506"/>
              <a:ext cx="943438" cy="1640724"/>
              <a:chOff x="5859422" y="2196580"/>
              <a:chExt cx="822960" cy="1431202"/>
            </a:xfrm>
          </p:grpSpPr>
          <p:sp>
            <p:nvSpPr>
              <p:cNvPr id="86" name="Title 1">
                <a:extLst>
                  <a:ext uri="{FF2B5EF4-FFF2-40B4-BE49-F238E27FC236}">
                    <a16:creationId xmlns:a16="http://schemas.microsoft.com/office/drawing/2014/main" id="{81FF204C-FF6E-4833-8CFD-9A65070C55FE}"/>
                  </a:ext>
                </a:extLst>
              </p:cNvPr>
              <p:cNvSpPr txBox="1">
                <a:spLocks/>
              </p:cNvSpPr>
              <p:nvPr/>
            </p:nvSpPr>
            <p:spPr>
              <a:xfrm>
                <a:off x="5912112" y="2196580"/>
                <a:ext cx="717581" cy="55399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workload definition</a:t>
                </a:r>
              </a:p>
            </p:txBody>
          </p:sp>
          <p:sp>
            <p:nvSpPr>
              <p:cNvPr id="87" name="Rectangle: Rounded Corners 86">
                <a:extLst>
                  <a:ext uri="{FF2B5EF4-FFF2-40B4-BE49-F238E27FC236}">
                    <a16:creationId xmlns:a16="http://schemas.microsoft.com/office/drawing/2014/main" id="{C4F6192B-296A-452A-A499-4E6C889E0682}"/>
                  </a:ext>
                </a:extLst>
              </p:cNvPr>
              <p:cNvSpPr/>
              <p:nvPr/>
            </p:nvSpPr>
            <p:spPr bwMode="auto">
              <a:xfrm>
                <a:off x="5859422"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8" name="CRMArticles_EFF5" title="Icon of two documents stacked together with writing on them">
                <a:extLst>
                  <a:ext uri="{FF2B5EF4-FFF2-40B4-BE49-F238E27FC236}">
                    <a16:creationId xmlns:a16="http://schemas.microsoft.com/office/drawing/2014/main" id="{B4179966-EA0D-4B05-8FEB-FC99EA868736}"/>
                  </a:ext>
                </a:extLst>
              </p:cNvPr>
              <p:cNvSpPr>
                <a:spLocks noChangeAspect="1" noEditPoints="1"/>
              </p:cNvSpPr>
              <p:nvPr/>
            </p:nvSpPr>
            <p:spPr bwMode="auto">
              <a:xfrm>
                <a:off x="6052759" y="2964491"/>
                <a:ext cx="436286" cy="50362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9" name="Group 88">
              <a:extLst>
                <a:ext uri="{FF2B5EF4-FFF2-40B4-BE49-F238E27FC236}">
                  <a16:creationId xmlns:a16="http://schemas.microsoft.com/office/drawing/2014/main" id="{6176D602-29E8-4C76-ACBA-AB21B87F7791}"/>
                </a:ext>
              </a:extLst>
            </p:cNvPr>
            <p:cNvGrpSpPr/>
            <p:nvPr/>
          </p:nvGrpSpPr>
          <p:grpSpPr>
            <a:xfrm>
              <a:off x="4541178" y="2283906"/>
              <a:ext cx="943438" cy="1217323"/>
              <a:chOff x="4934024" y="2565912"/>
              <a:chExt cx="822960" cy="1061870"/>
            </a:xfrm>
          </p:grpSpPr>
          <p:sp>
            <p:nvSpPr>
              <p:cNvPr id="90" name="Title 1">
                <a:extLst>
                  <a:ext uri="{FF2B5EF4-FFF2-40B4-BE49-F238E27FC236}">
                    <a16:creationId xmlns:a16="http://schemas.microsoft.com/office/drawing/2014/main" id="{C8605940-5FDA-4F38-A523-F1E8F1AFCC3F}"/>
                  </a:ext>
                </a:extLst>
              </p:cNvPr>
              <p:cNvSpPr txBox="1">
                <a:spLocks/>
              </p:cNvSpPr>
              <p:nvPr/>
            </p:nvSpPr>
            <p:spPr>
              <a:xfrm>
                <a:off x="4986714" y="2565912"/>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User</a:t>
                </a:r>
              </a:p>
            </p:txBody>
          </p:sp>
          <p:sp>
            <p:nvSpPr>
              <p:cNvPr id="91" name="Rectangle: Rounded Corners 90">
                <a:extLst>
                  <a:ext uri="{FF2B5EF4-FFF2-40B4-BE49-F238E27FC236}">
                    <a16:creationId xmlns:a16="http://schemas.microsoft.com/office/drawing/2014/main" id="{632237D1-31B1-4484-8CCF-FC08A39C4614}"/>
                  </a:ext>
                </a:extLst>
              </p:cNvPr>
              <p:cNvSpPr/>
              <p:nvPr/>
            </p:nvSpPr>
            <p:spPr bwMode="auto">
              <a:xfrm>
                <a:off x="4934024"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2" name="people_4" title="Icon of a person">
                <a:extLst>
                  <a:ext uri="{FF2B5EF4-FFF2-40B4-BE49-F238E27FC236}">
                    <a16:creationId xmlns:a16="http://schemas.microsoft.com/office/drawing/2014/main" id="{E4EC7F5A-8CA1-4FA9-AC1B-5DD1188802C1}"/>
                  </a:ext>
                </a:extLst>
              </p:cNvPr>
              <p:cNvSpPr>
                <a:spLocks noChangeAspect="1" noEditPoints="1"/>
              </p:cNvSpPr>
              <p:nvPr/>
            </p:nvSpPr>
            <p:spPr bwMode="auto">
              <a:xfrm>
                <a:off x="5127796" y="2972909"/>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93" name="Straight Arrow Connector 92">
              <a:extLst>
                <a:ext uri="{FF2B5EF4-FFF2-40B4-BE49-F238E27FC236}">
                  <a16:creationId xmlns:a16="http://schemas.microsoft.com/office/drawing/2014/main" id="{FE7515A9-52C6-4113-AF95-6965D1FC4749}"/>
                </a:ext>
              </a:extLst>
            </p:cNvPr>
            <p:cNvCxnSpPr>
              <a:cxnSpLocks/>
              <a:stCxn id="87" idx="3"/>
              <a:endCxn id="143" idx="1"/>
            </p:cNvCxnSpPr>
            <p:nvPr/>
          </p:nvCxnSpPr>
          <p:spPr>
            <a:xfrm>
              <a:off x="6545489" y="3029511"/>
              <a:ext cx="721195"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C4CC132-E7D4-48DC-BBE4-525230DE1291}"/>
                </a:ext>
              </a:extLst>
            </p:cNvPr>
            <p:cNvCxnSpPr>
              <a:cxnSpLocks/>
              <a:stCxn id="143" idx="3"/>
              <a:endCxn id="150" idx="1"/>
            </p:cNvCxnSpPr>
            <p:nvPr/>
          </p:nvCxnSpPr>
          <p:spPr>
            <a:xfrm>
              <a:off x="8210122" y="3029511"/>
              <a:ext cx="722978"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57041159-562F-48E6-B601-4703C8872623}"/>
                </a:ext>
              </a:extLst>
            </p:cNvPr>
            <p:cNvGrpSpPr/>
            <p:nvPr/>
          </p:nvGrpSpPr>
          <p:grpSpPr>
            <a:xfrm>
              <a:off x="7182469" y="2072206"/>
              <a:ext cx="1101541" cy="1429024"/>
              <a:chOff x="7238019" y="2381246"/>
              <a:chExt cx="960873" cy="1246536"/>
            </a:xfrm>
          </p:grpSpPr>
          <p:sp>
            <p:nvSpPr>
              <p:cNvPr id="142" name="Title 1">
                <a:extLst>
                  <a:ext uri="{FF2B5EF4-FFF2-40B4-BE49-F238E27FC236}">
                    <a16:creationId xmlns:a16="http://schemas.microsoft.com/office/drawing/2014/main" id="{4F0BCE8D-069B-435E-BC75-5C2B30AED3F2}"/>
                  </a:ext>
                </a:extLst>
              </p:cNvPr>
              <p:cNvSpPr txBox="1">
                <a:spLocks/>
              </p:cNvSpPr>
              <p:nvPr/>
            </p:nvSpPr>
            <p:spPr>
              <a:xfrm>
                <a:off x="7238019" y="2381246"/>
                <a:ext cx="960873"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API endpoint</a:t>
                </a:r>
              </a:p>
            </p:txBody>
          </p:sp>
          <p:sp>
            <p:nvSpPr>
              <p:cNvPr id="143" name="Rectangle: Rounded Corners 142">
                <a:extLst>
                  <a:ext uri="{FF2B5EF4-FFF2-40B4-BE49-F238E27FC236}">
                    <a16:creationId xmlns:a16="http://schemas.microsoft.com/office/drawing/2014/main" id="{7A35BB33-121C-431B-B150-8E2E578F7A39}"/>
                  </a:ext>
                </a:extLst>
              </p:cNvPr>
              <p:cNvSpPr/>
              <p:nvPr/>
            </p:nvSpPr>
            <p:spPr bwMode="auto">
              <a:xfrm>
                <a:off x="7311480" y="280482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44" name="Graphic 13">
                <a:extLst>
                  <a:ext uri="{FF2B5EF4-FFF2-40B4-BE49-F238E27FC236}">
                    <a16:creationId xmlns:a16="http://schemas.microsoft.com/office/drawing/2014/main" id="{301676F1-79C8-4459-8F8A-4A2E7C3DF0DE}"/>
                  </a:ext>
                </a:extLst>
              </p:cNvPr>
              <p:cNvGrpSpPr/>
              <p:nvPr/>
            </p:nvGrpSpPr>
            <p:grpSpPr>
              <a:xfrm>
                <a:off x="7452453" y="2949973"/>
                <a:ext cx="541014" cy="532658"/>
                <a:chOff x="4862512" y="2214562"/>
                <a:chExt cx="2466975" cy="2428875"/>
              </a:xfrm>
            </p:grpSpPr>
            <p:sp>
              <p:nvSpPr>
                <p:cNvPr id="145" name="Freeform: Shape 144">
                  <a:extLst>
                    <a:ext uri="{FF2B5EF4-FFF2-40B4-BE49-F238E27FC236}">
                      <a16:creationId xmlns:a16="http://schemas.microsoft.com/office/drawing/2014/main" id="{8993DE6D-D33F-4D74-88B3-7AC4A1B0794C}"/>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34CBFF97-A443-4E6B-9743-54049DDB5AB0}"/>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FDCA8DF5-7541-4BC3-BEEB-BDFEA4D74148}"/>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2B60044C-63EE-4DEC-BA79-856C0E20CD2C}"/>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49" name="Group 148">
            <a:extLst>
              <a:ext uri="{FF2B5EF4-FFF2-40B4-BE49-F238E27FC236}">
                <a16:creationId xmlns:a16="http://schemas.microsoft.com/office/drawing/2014/main" id="{30F1A592-4CB9-4691-BF35-D9A5B835A8D5}"/>
              </a:ext>
            </a:extLst>
          </p:cNvPr>
          <p:cNvGrpSpPr/>
          <p:nvPr/>
        </p:nvGrpSpPr>
        <p:grpSpPr>
          <a:xfrm>
            <a:off x="8786499" y="1278265"/>
            <a:ext cx="3257702" cy="3166403"/>
            <a:chOff x="8637213" y="1688692"/>
            <a:chExt cx="2841690" cy="2762050"/>
          </a:xfrm>
        </p:grpSpPr>
        <p:sp>
          <p:nvSpPr>
            <p:cNvPr id="150" name="Rectangle: Rounded Corners 149">
              <a:extLst>
                <a:ext uri="{FF2B5EF4-FFF2-40B4-BE49-F238E27FC236}">
                  <a16:creationId xmlns:a16="http://schemas.microsoft.com/office/drawing/2014/main" id="{9E9AF415-8E29-4600-95D4-2514B97D81C2}"/>
                </a:ext>
              </a:extLst>
            </p:cNvPr>
            <p:cNvSpPr/>
            <p:nvPr/>
          </p:nvSpPr>
          <p:spPr bwMode="auto">
            <a:xfrm>
              <a:off x="8765093" y="1981862"/>
              <a:ext cx="2468880" cy="2468880"/>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1" name="Title 1">
              <a:extLst>
                <a:ext uri="{FF2B5EF4-FFF2-40B4-BE49-F238E27FC236}">
                  <a16:creationId xmlns:a16="http://schemas.microsoft.com/office/drawing/2014/main" id="{8D981132-A882-45CE-A277-17CC469AF6FE}"/>
                </a:ext>
              </a:extLst>
            </p:cNvPr>
            <p:cNvSpPr txBox="1">
              <a:spLocks/>
            </p:cNvSpPr>
            <p:nvPr/>
          </p:nvSpPr>
          <p:spPr>
            <a:xfrm>
              <a:off x="8637213" y="1688692"/>
              <a:ext cx="284169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Azure managed control plane</a:t>
              </a:r>
            </a:p>
          </p:txBody>
        </p:sp>
        <p:grpSp>
          <p:nvGrpSpPr>
            <p:cNvPr id="152" name="Group 151">
              <a:extLst>
                <a:ext uri="{FF2B5EF4-FFF2-40B4-BE49-F238E27FC236}">
                  <a16:creationId xmlns:a16="http://schemas.microsoft.com/office/drawing/2014/main" id="{1A9173B0-F27F-4608-800A-D1A08827DAA1}"/>
                </a:ext>
              </a:extLst>
            </p:cNvPr>
            <p:cNvGrpSpPr/>
            <p:nvPr/>
          </p:nvGrpSpPr>
          <p:grpSpPr>
            <a:xfrm>
              <a:off x="9162785" y="2570190"/>
              <a:ext cx="1673497" cy="1292225"/>
              <a:chOff x="9196711" y="2690054"/>
              <a:chExt cx="1673497" cy="1292225"/>
            </a:xfrm>
          </p:grpSpPr>
          <p:grpSp>
            <p:nvGrpSpPr>
              <p:cNvPr id="153" name="Group 4">
                <a:extLst>
                  <a:ext uri="{FF2B5EF4-FFF2-40B4-BE49-F238E27FC236}">
                    <a16:creationId xmlns:a16="http://schemas.microsoft.com/office/drawing/2014/main" id="{F8AC7A7E-DDEA-45CE-BE60-726E0554DCF7}"/>
                  </a:ext>
                </a:extLst>
              </p:cNvPr>
              <p:cNvGrpSpPr>
                <a:grpSpLocks noChangeAspect="1"/>
              </p:cNvGrpSpPr>
              <p:nvPr/>
            </p:nvGrpSpPr>
            <p:grpSpPr bwMode="auto">
              <a:xfrm>
                <a:off x="9196711" y="2690054"/>
                <a:ext cx="1668463" cy="1292225"/>
                <a:chOff x="3315" y="1752"/>
                <a:chExt cx="1051" cy="814"/>
              </a:xfrm>
              <a:solidFill>
                <a:srgbClr val="0078D4"/>
              </a:solidFill>
            </p:grpSpPr>
            <p:sp>
              <p:nvSpPr>
                <p:cNvPr id="166" name="Freeform 5">
                  <a:extLst>
                    <a:ext uri="{FF2B5EF4-FFF2-40B4-BE49-F238E27FC236}">
                      <a16:creationId xmlns:a16="http://schemas.microsoft.com/office/drawing/2014/main" id="{6CAA942D-0FC6-4700-8F5A-B8D9073DB32F}"/>
                    </a:ext>
                  </a:extLst>
                </p:cNvPr>
                <p:cNvSpPr>
                  <a:spLocks/>
                </p:cNvSpPr>
                <p:nvPr/>
              </p:nvSpPr>
              <p:spPr bwMode="auto">
                <a:xfrm>
                  <a:off x="3315" y="1752"/>
                  <a:ext cx="574" cy="725"/>
                </a:xfrm>
                <a:custGeom>
                  <a:avLst/>
                  <a:gdLst>
                    <a:gd name="T0" fmla="*/ 265 w 574"/>
                    <a:gd name="T1" fmla="*/ 253 h 725"/>
                    <a:gd name="T2" fmla="*/ 574 w 574"/>
                    <a:gd name="T3" fmla="*/ 0 h 725"/>
                    <a:gd name="T4" fmla="*/ 242 w 574"/>
                    <a:gd name="T5" fmla="*/ 724 h 725"/>
                    <a:gd name="T6" fmla="*/ 0 w 574"/>
                    <a:gd name="T7" fmla="*/ 725 h 725"/>
                    <a:gd name="T8" fmla="*/ 265 w 574"/>
                    <a:gd name="T9" fmla="*/ 253 h 725"/>
                  </a:gdLst>
                  <a:ahLst/>
                  <a:cxnLst>
                    <a:cxn ang="0">
                      <a:pos x="T0" y="T1"/>
                    </a:cxn>
                    <a:cxn ang="0">
                      <a:pos x="T2" y="T3"/>
                    </a:cxn>
                    <a:cxn ang="0">
                      <a:pos x="T4" y="T5"/>
                    </a:cxn>
                    <a:cxn ang="0">
                      <a:pos x="T6" y="T7"/>
                    </a:cxn>
                    <a:cxn ang="0">
                      <a:pos x="T8" y="T9"/>
                    </a:cxn>
                  </a:cxnLst>
                  <a:rect l="0" t="0" r="r" b="b"/>
                  <a:pathLst>
                    <a:path w="574" h="725">
                      <a:moveTo>
                        <a:pt x="265" y="253"/>
                      </a:moveTo>
                      <a:lnTo>
                        <a:pt x="574" y="0"/>
                      </a:lnTo>
                      <a:lnTo>
                        <a:pt x="242" y="724"/>
                      </a:lnTo>
                      <a:lnTo>
                        <a:pt x="0" y="725"/>
                      </a:lnTo>
                      <a:lnTo>
                        <a:pt x="265" y="2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6">
                  <a:extLst>
                    <a:ext uri="{FF2B5EF4-FFF2-40B4-BE49-F238E27FC236}">
                      <a16:creationId xmlns:a16="http://schemas.microsoft.com/office/drawing/2014/main" id="{E46DD0D6-EBDE-4C3B-BD57-D9EE6064A498}"/>
                    </a:ext>
                  </a:extLst>
                </p:cNvPr>
                <p:cNvSpPr>
                  <a:spLocks/>
                </p:cNvSpPr>
                <p:nvPr/>
              </p:nvSpPr>
              <p:spPr bwMode="auto">
                <a:xfrm>
                  <a:off x="3563" y="1803"/>
                  <a:ext cx="803" cy="763"/>
                </a:xfrm>
                <a:custGeom>
                  <a:avLst/>
                  <a:gdLst>
                    <a:gd name="T0" fmla="*/ 0 w 803"/>
                    <a:gd name="T1" fmla="*/ 757 h 763"/>
                    <a:gd name="T2" fmla="*/ 485 w 803"/>
                    <a:gd name="T3" fmla="*/ 675 h 763"/>
                    <a:gd name="T4" fmla="*/ 232 w 803"/>
                    <a:gd name="T5" fmla="*/ 369 h 763"/>
                    <a:gd name="T6" fmla="*/ 367 w 803"/>
                    <a:gd name="T7" fmla="*/ 0 h 763"/>
                    <a:gd name="T8" fmla="*/ 803 w 803"/>
                    <a:gd name="T9" fmla="*/ 763 h 763"/>
                    <a:gd name="T10" fmla="*/ 0 w 803"/>
                    <a:gd name="T11" fmla="*/ 757 h 763"/>
                  </a:gdLst>
                  <a:ahLst/>
                  <a:cxnLst>
                    <a:cxn ang="0">
                      <a:pos x="T0" y="T1"/>
                    </a:cxn>
                    <a:cxn ang="0">
                      <a:pos x="T2" y="T3"/>
                    </a:cxn>
                    <a:cxn ang="0">
                      <a:pos x="T4" y="T5"/>
                    </a:cxn>
                    <a:cxn ang="0">
                      <a:pos x="T6" y="T7"/>
                    </a:cxn>
                    <a:cxn ang="0">
                      <a:pos x="T8" y="T9"/>
                    </a:cxn>
                    <a:cxn ang="0">
                      <a:pos x="T10" y="T11"/>
                    </a:cxn>
                  </a:cxnLst>
                  <a:rect l="0" t="0" r="r" b="b"/>
                  <a:pathLst>
                    <a:path w="803" h="763">
                      <a:moveTo>
                        <a:pt x="0" y="757"/>
                      </a:moveTo>
                      <a:lnTo>
                        <a:pt x="485" y="675"/>
                      </a:lnTo>
                      <a:lnTo>
                        <a:pt x="232" y="369"/>
                      </a:lnTo>
                      <a:lnTo>
                        <a:pt x="367" y="0"/>
                      </a:lnTo>
                      <a:lnTo>
                        <a:pt x="803" y="763"/>
                      </a:lnTo>
                      <a:lnTo>
                        <a:pt x="0"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4" name="Group 153">
                <a:extLst>
                  <a:ext uri="{FF2B5EF4-FFF2-40B4-BE49-F238E27FC236}">
                    <a16:creationId xmlns:a16="http://schemas.microsoft.com/office/drawing/2014/main" id="{2717A012-1F3F-4057-B588-890FD8B0A148}"/>
                  </a:ext>
                </a:extLst>
              </p:cNvPr>
              <p:cNvGrpSpPr/>
              <p:nvPr/>
            </p:nvGrpSpPr>
            <p:grpSpPr>
              <a:xfrm>
                <a:off x="10267693" y="2983633"/>
                <a:ext cx="602515" cy="602515"/>
                <a:chOff x="7211504" y="4977353"/>
                <a:chExt cx="989814" cy="989814"/>
              </a:xfrm>
            </p:grpSpPr>
            <p:sp>
              <p:nvSpPr>
                <p:cNvPr id="161" name="Oval 160">
                  <a:extLst>
                    <a:ext uri="{FF2B5EF4-FFF2-40B4-BE49-F238E27FC236}">
                      <a16:creationId xmlns:a16="http://schemas.microsoft.com/office/drawing/2014/main" id="{FF40159B-4022-48AF-8754-934AF8A5A303}"/>
                    </a:ext>
                  </a:extLst>
                </p:cNvPr>
                <p:cNvSpPr/>
                <p:nvPr/>
              </p:nvSpPr>
              <p:spPr bwMode="auto">
                <a:xfrm>
                  <a:off x="7211504" y="4977353"/>
                  <a:ext cx="989814" cy="989814"/>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Processing_E9F5" title="Icon of two interlocked gears">
                  <a:extLst>
                    <a:ext uri="{FF2B5EF4-FFF2-40B4-BE49-F238E27FC236}">
                      <a16:creationId xmlns:a16="http://schemas.microsoft.com/office/drawing/2014/main" id="{339D4230-87A3-4B94-8D3F-651D771FEBA5}"/>
                    </a:ext>
                  </a:extLst>
                </p:cNvPr>
                <p:cNvSpPr>
                  <a:spLocks noChangeAspect="1" noEditPoints="1"/>
                </p:cNvSpPr>
                <p:nvPr/>
              </p:nvSpPr>
              <p:spPr bwMode="auto">
                <a:xfrm>
                  <a:off x="7329540" y="5302169"/>
                  <a:ext cx="646819" cy="563339"/>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solidFill>
                  <a:srgbClr val="FFFFFF"/>
                </a:solidFill>
                <a:ln w="28575" cap="flat">
                  <a:solidFill>
                    <a:srgbClr val="0089D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sp>
        <p:nvSpPr>
          <p:cNvPr id="8" name="Title 7">
            <a:extLst>
              <a:ext uri="{FF2B5EF4-FFF2-40B4-BE49-F238E27FC236}">
                <a16:creationId xmlns:a16="http://schemas.microsoft.com/office/drawing/2014/main" id="{B22D46F8-5FFF-4E09-9E66-1603A028EEBE}"/>
              </a:ext>
            </a:extLst>
          </p:cNvPr>
          <p:cNvSpPr>
            <a:spLocks noGrp="1"/>
          </p:cNvSpPr>
          <p:nvPr>
            <p:ph type="title"/>
          </p:nvPr>
        </p:nvSpPr>
        <p:spPr/>
        <p:txBody>
          <a:bodyPr>
            <a:normAutofit/>
          </a:bodyPr>
          <a:lstStyle/>
          <a:p>
            <a:r>
              <a:rPr lang="en-GB" dirty="0"/>
              <a:t>Managed Kubernetes on Azure – AKS</a:t>
            </a:r>
          </a:p>
        </p:txBody>
      </p:sp>
      <p:sp>
        <p:nvSpPr>
          <p:cNvPr id="14" name="TextBox 13">
            <a:extLst>
              <a:ext uri="{FF2B5EF4-FFF2-40B4-BE49-F238E27FC236}">
                <a16:creationId xmlns:a16="http://schemas.microsoft.com/office/drawing/2014/main" id="{0051F92A-8118-468F-A07E-84C3BFFCE954}"/>
              </a:ext>
            </a:extLst>
          </p:cNvPr>
          <p:cNvSpPr txBox="1"/>
          <p:nvPr/>
        </p:nvSpPr>
        <p:spPr>
          <a:xfrm>
            <a:off x="4628486" y="3788606"/>
            <a:ext cx="3816942" cy="738664"/>
          </a:xfrm>
          <a:prstGeom prst="rect">
            <a:avLst/>
          </a:prstGeom>
        </p:spPr>
        <p:txBody>
          <a:bodyPr wrap="none" lIns="0" tIns="0" rIns="0" bIns="0" rtlCol="0" anchor="t" anchorCtr="0">
            <a:spAutoFit/>
          </a:bodyPr>
          <a:lstStyle/>
          <a:p>
            <a:pPr algn="ctr"/>
            <a:r>
              <a:rPr lang="en-GB" sz="2400" b="1" dirty="0">
                <a:solidFill>
                  <a:srgbClr val="0078D7"/>
                </a:solidFill>
              </a:rPr>
              <a:t>Azure Kubernetes Service</a:t>
            </a:r>
            <a:br>
              <a:rPr lang="en-GB" sz="2400" b="1" dirty="0">
                <a:solidFill>
                  <a:srgbClr val="0078D7"/>
                </a:solidFill>
              </a:rPr>
            </a:br>
            <a:r>
              <a:rPr lang="en-GB" sz="2400" b="1" dirty="0">
                <a:solidFill>
                  <a:srgbClr val="0078D7"/>
                </a:solidFill>
              </a:rPr>
              <a:t>AKS</a:t>
            </a:r>
          </a:p>
        </p:txBody>
      </p:sp>
    </p:spTree>
    <p:extLst>
      <p:ext uri="{BB962C8B-B14F-4D97-AF65-F5344CB8AC3E}">
        <p14:creationId xmlns:p14="http://schemas.microsoft.com/office/powerpoint/2010/main" val="729353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149"/>
                                        </p:tgtEl>
                                        <p:attrNameLst>
                                          <p:attrName>style.visibility</p:attrName>
                                        </p:attrNameLst>
                                      </p:cBhvr>
                                      <p:to>
                                        <p:strVal val="visible"/>
                                      </p:to>
                                    </p:set>
                                    <p:animEffect transition="in" filter="fade">
                                      <p:cBhvr>
                                        <p:cTn id="12" dur="1000"/>
                                        <p:tgtEl>
                                          <p:spTgt spid="149"/>
                                        </p:tgtEl>
                                      </p:cBhvr>
                                    </p:animEffect>
                                    <p:anim calcmode="lin" valueType="num">
                                      <p:cBhvr>
                                        <p:cTn id="13" dur="1000" fill="hold"/>
                                        <p:tgtEl>
                                          <p:spTgt spid="149"/>
                                        </p:tgtEl>
                                        <p:attrNameLst>
                                          <p:attrName>ppt_x</p:attrName>
                                        </p:attrNameLst>
                                      </p:cBhvr>
                                      <p:tavLst>
                                        <p:tav tm="0">
                                          <p:val>
                                            <p:strVal val="#ppt_x"/>
                                          </p:val>
                                        </p:tav>
                                        <p:tav tm="100000">
                                          <p:val>
                                            <p:strVal val="#ppt_x"/>
                                          </p:val>
                                        </p:tav>
                                      </p:tavLst>
                                    </p:anim>
                                    <p:anim calcmode="lin" valueType="num">
                                      <p:cBhvr>
                                        <p:cTn id="14" dur="1000" fill="hold"/>
                                        <p:tgtEl>
                                          <p:spTgt spid="14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500"/>
                                        <p:tgtEl>
                                          <p:spTgt spid="13"/>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Rectangle: Rounded Corners 147">
            <a:extLst>
              <a:ext uri="{FF2B5EF4-FFF2-40B4-BE49-F238E27FC236}">
                <a16:creationId xmlns:a16="http://schemas.microsoft.com/office/drawing/2014/main" id="{744827B9-6A55-4277-B615-61E6291C7E53}"/>
              </a:ext>
            </a:extLst>
          </p:cNvPr>
          <p:cNvSpPr/>
          <p:nvPr/>
        </p:nvSpPr>
        <p:spPr bwMode="auto">
          <a:xfrm>
            <a:off x="5013883" y="1659246"/>
            <a:ext cx="3504072" cy="4096549"/>
          </a:xfrm>
          <a:prstGeom prst="roundRect">
            <a:avLst>
              <a:gd name="adj" fmla="val 1465"/>
            </a:avLst>
          </a:prstGeom>
          <a:solidFill>
            <a:schemeClr val="bg2">
              <a:lumMod val="95000"/>
            </a:scheme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4102" fontAlgn="base">
              <a:lnSpc>
                <a:spcPct val="90000"/>
              </a:lnSpc>
              <a:spcBef>
                <a:spcPct val="0"/>
              </a:spcBef>
              <a:spcAft>
                <a:spcPct val="0"/>
              </a:spcAft>
            </a:pPr>
            <a:r>
              <a:rPr lang="en-US" sz="2000" dirty="0">
                <a:solidFill>
                  <a:srgbClr val="0078D7"/>
                </a:solidFill>
                <a:cs typeface="Segoe UI" pitchFamily="34" charset="0"/>
              </a:rPr>
              <a:t>AKS</a:t>
            </a:r>
          </a:p>
        </p:txBody>
      </p:sp>
      <p:sp>
        <p:nvSpPr>
          <p:cNvPr id="2" name="Title 1">
            <a:extLst>
              <a:ext uri="{FF2B5EF4-FFF2-40B4-BE49-F238E27FC236}">
                <a16:creationId xmlns:a16="http://schemas.microsoft.com/office/drawing/2014/main" id="{97FB9A06-4D98-4916-AA0B-1F16CA40B292}"/>
              </a:ext>
            </a:extLst>
          </p:cNvPr>
          <p:cNvSpPr>
            <a:spLocks noGrp="1"/>
          </p:cNvSpPr>
          <p:nvPr>
            <p:ph type="title"/>
          </p:nvPr>
        </p:nvSpPr>
        <p:spPr/>
        <p:txBody>
          <a:bodyPr/>
          <a:lstStyle/>
          <a:p>
            <a:r>
              <a:rPr lang="en-GB"/>
              <a:t>AKS Virtual Nodes</a:t>
            </a:r>
            <a:endParaRPr lang="en-GB" dirty="0"/>
          </a:p>
        </p:txBody>
      </p:sp>
      <p:grpSp>
        <p:nvGrpSpPr>
          <p:cNvPr id="76" name="Group 75">
            <a:extLst>
              <a:ext uri="{FF2B5EF4-FFF2-40B4-BE49-F238E27FC236}">
                <a16:creationId xmlns:a16="http://schemas.microsoft.com/office/drawing/2014/main" id="{41417A8F-2FE0-4DB0-BF54-D45F9DE2715A}"/>
              </a:ext>
            </a:extLst>
          </p:cNvPr>
          <p:cNvGrpSpPr/>
          <p:nvPr/>
        </p:nvGrpSpPr>
        <p:grpSpPr>
          <a:xfrm>
            <a:off x="5184741" y="2278060"/>
            <a:ext cx="6532448" cy="3477739"/>
            <a:chOff x="5130002" y="1770112"/>
            <a:chExt cx="6663439" cy="3547475"/>
          </a:xfrm>
        </p:grpSpPr>
        <p:sp>
          <p:nvSpPr>
            <p:cNvPr id="81" name="Rectangle: Rounded Corners 80">
              <a:extLst>
                <a:ext uri="{FF2B5EF4-FFF2-40B4-BE49-F238E27FC236}">
                  <a16:creationId xmlns:a16="http://schemas.microsoft.com/office/drawing/2014/main" id="{9A805529-23A0-48B3-9AF9-D83400DB5972}"/>
                </a:ext>
              </a:extLst>
            </p:cNvPr>
            <p:cNvSpPr/>
            <p:nvPr/>
          </p:nvSpPr>
          <p:spPr bwMode="auto">
            <a:xfrm>
              <a:off x="5133590" y="2051830"/>
              <a:ext cx="945564" cy="1071478"/>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176" dirty="0">
                <a:solidFill>
                  <a:schemeClr val="tx1"/>
                </a:solidFill>
                <a:cs typeface="Segoe UI" pitchFamily="34" charset="0"/>
              </a:endParaRPr>
            </a:p>
          </p:txBody>
        </p:sp>
        <p:sp>
          <p:nvSpPr>
            <p:cNvPr id="82" name="Title 1">
              <a:extLst>
                <a:ext uri="{FF2B5EF4-FFF2-40B4-BE49-F238E27FC236}">
                  <a16:creationId xmlns:a16="http://schemas.microsoft.com/office/drawing/2014/main" id="{51DABBCD-733E-485A-A6EA-9E63D66ECA65}"/>
                </a:ext>
              </a:extLst>
            </p:cNvPr>
            <p:cNvSpPr txBox="1">
              <a:spLocks/>
            </p:cNvSpPr>
            <p:nvPr/>
          </p:nvSpPr>
          <p:spPr>
            <a:xfrm>
              <a:off x="5130002" y="1770112"/>
              <a:ext cx="945564" cy="184575"/>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lnSpc>
                  <a:spcPct val="100000"/>
                </a:lnSpc>
              </a:pPr>
              <a:r>
                <a:rPr lang="en-US" sz="1176" spc="0" dirty="0">
                  <a:solidFill>
                    <a:srgbClr val="000000"/>
                  </a:solidFill>
                  <a:latin typeface="Segoe UI Semibold" panose="020B0702040204020203" pitchFamily="34" charset="0"/>
                  <a:cs typeface="Segoe UI Semibold" panose="020B0702040204020203" pitchFamily="34" charset="0"/>
                </a:rPr>
                <a:t>VM Node</a:t>
              </a:r>
            </a:p>
          </p:txBody>
        </p:sp>
        <p:sp>
          <p:nvSpPr>
            <p:cNvPr id="83" name="Title 1">
              <a:extLst>
                <a:ext uri="{FF2B5EF4-FFF2-40B4-BE49-F238E27FC236}">
                  <a16:creationId xmlns:a16="http://schemas.microsoft.com/office/drawing/2014/main" id="{EB42CCF9-EDFF-4399-B3F0-4D7A14C93DF2}"/>
                </a:ext>
              </a:extLst>
            </p:cNvPr>
            <p:cNvSpPr txBox="1">
              <a:spLocks/>
            </p:cNvSpPr>
            <p:nvPr/>
          </p:nvSpPr>
          <p:spPr>
            <a:xfrm>
              <a:off x="5325960" y="2103479"/>
              <a:ext cx="560824" cy="184666"/>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lnSpc>
                  <a:spcPct val="100000"/>
                </a:lnSpc>
              </a:pPr>
              <a:r>
                <a:rPr lang="en-US" sz="1176" spc="0" dirty="0">
                  <a:solidFill>
                    <a:srgbClr val="000000"/>
                  </a:solidFill>
                  <a:latin typeface="Segoe UI Semibold" panose="020B0702040204020203" pitchFamily="34" charset="0"/>
                  <a:cs typeface="Segoe UI Semibold" panose="020B0702040204020203" pitchFamily="34" charset="0"/>
                </a:rPr>
                <a:t>Pods</a:t>
              </a:r>
            </a:p>
          </p:txBody>
        </p:sp>
        <p:grpSp>
          <p:nvGrpSpPr>
            <p:cNvPr id="84" name="Group 83">
              <a:extLst>
                <a:ext uri="{FF2B5EF4-FFF2-40B4-BE49-F238E27FC236}">
                  <a16:creationId xmlns:a16="http://schemas.microsoft.com/office/drawing/2014/main" id="{6C8C20A4-B580-4367-9D3B-71CD29713C03}"/>
                </a:ext>
              </a:extLst>
            </p:cNvPr>
            <p:cNvGrpSpPr/>
            <p:nvPr/>
          </p:nvGrpSpPr>
          <p:grpSpPr>
            <a:xfrm>
              <a:off x="5291616" y="2364318"/>
              <a:ext cx="629512" cy="638066"/>
              <a:chOff x="2288401" y="2560320"/>
              <a:chExt cx="584604" cy="592548"/>
            </a:xfrm>
          </p:grpSpPr>
          <p:sp>
            <p:nvSpPr>
              <p:cNvPr id="144" name="Freeform: Shape 143">
                <a:extLst>
                  <a:ext uri="{FF2B5EF4-FFF2-40B4-BE49-F238E27FC236}">
                    <a16:creationId xmlns:a16="http://schemas.microsoft.com/office/drawing/2014/main" id="{4ECDCB1B-4CFD-4DEF-B65A-97F2C6BE68A5}"/>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45" name="Freeform: Shape 144">
                <a:extLst>
                  <a:ext uri="{FF2B5EF4-FFF2-40B4-BE49-F238E27FC236}">
                    <a16:creationId xmlns:a16="http://schemas.microsoft.com/office/drawing/2014/main" id="{82C8BEE1-AB10-4829-BBE9-79E888FDAC83}"/>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46" name="Freeform: Shape 145">
                <a:extLst>
                  <a:ext uri="{FF2B5EF4-FFF2-40B4-BE49-F238E27FC236}">
                    <a16:creationId xmlns:a16="http://schemas.microsoft.com/office/drawing/2014/main" id="{AE3DF328-9A8F-475A-85E8-D5FEFD58D074}"/>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47" name="Freeform: Shape 146">
                <a:extLst>
                  <a:ext uri="{FF2B5EF4-FFF2-40B4-BE49-F238E27FC236}">
                    <a16:creationId xmlns:a16="http://schemas.microsoft.com/office/drawing/2014/main" id="{2E9EE7BB-CF81-4520-9A5E-50FF02807F90}"/>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grpSp>
        <p:sp>
          <p:nvSpPr>
            <p:cNvPr id="85" name="Rectangle: Rounded Corners 84">
              <a:extLst>
                <a:ext uri="{FF2B5EF4-FFF2-40B4-BE49-F238E27FC236}">
                  <a16:creationId xmlns:a16="http://schemas.microsoft.com/office/drawing/2014/main" id="{CDF26BB9-43EA-4F1D-A9E1-5F8601FAA418}"/>
                </a:ext>
              </a:extLst>
            </p:cNvPr>
            <p:cNvSpPr/>
            <p:nvPr/>
          </p:nvSpPr>
          <p:spPr bwMode="auto">
            <a:xfrm>
              <a:off x="6546025" y="2051830"/>
              <a:ext cx="945564" cy="1071478"/>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176" dirty="0">
                <a:solidFill>
                  <a:schemeClr val="tx1"/>
                </a:solidFill>
                <a:cs typeface="Segoe UI" pitchFamily="34" charset="0"/>
              </a:endParaRPr>
            </a:p>
          </p:txBody>
        </p:sp>
        <p:sp>
          <p:nvSpPr>
            <p:cNvPr id="86" name="Title 1">
              <a:extLst>
                <a:ext uri="{FF2B5EF4-FFF2-40B4-BE49-F238E27FC236}">
                  <a16:creationId xmlns:a16="http://schemas.microsoft.com/office/drawing/2014/main" id="{F6C1925E-27D0-4B89-BE88-4280491C0954}"/>
                </a:ext>
              </a:extLst>
            </p:cNvPr>
            <p:cNvSpPr txBox="1">
              <a:spLocks/>
            </p:cNvSpPr>
            <p:nvPr/>
          </p:nvSpPr>
          <p:spPr>
            <a:xfrm>
              <a:off x="6546025" y="1770113"/>
              <a:ext cx="945564" cy="184575"/>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lnSpc>
                  <a:spcPct val="100000"/>
                </a:lnSpc>
              </a:pPr>
              <a:r>
                <a:rPr lang="en-US" sz="1176" spc="0" dirty="0">
                  <a:solidFill>
                    <a:srgbClr val="000000"/>
                  </a:solidFill>
                  <a:latin typeface="Segoe UI Semibold" panose="020B0702040204020203" pitchFamily="34" charset="0"/>
                  <a:cs typeface="Segoe UI Semibold" panose="020B0702040204020203" pitchFamily="34" charset="0"/>
                </a:rPr>
                <a:t>VM Node</a:t>
              </a:r>
            </a:p>
          </p:txBody>
        </p:sp>
        <p:sp>
          <p:nvSpPr>
            <p:cNvPr id="87" name="Title 1">
              <a:extLst>
                <a:ext uri="{FF2B5EF4-FFF2-40B4-BE49-F238E27FC236}">
                  <a16:creationId xmlns:a16="http://schemas.microsoft.com/office/drawing/2014/main" id="{1DF30FF3-175A-411E-A716-DC4075354061}"/>
                </a:ext>
              </a:extLst>
            </p:cNvPr>
            <p:cNvSpPr txBox="1">
              <a:spLocks/>
            </p:cNvSpPr>
            <p:nvPr/>
          </p:nvSpPr>
          <p:spPr>
            <a:xfrm>
              <a:off x="6738395" y="2103479"/>
              <a:ext cx="560824" cy="184666"/>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lnSpc>
                  <a:spcPct val="100000"/>
                </a:lnSpc>
              </a:pPr>
              <a:r>
                <a:rPr lang="en-US" sz="1176" spc="0" dirty="0">
                  <a:solidFill>
                    <a:srgbClr val="000000"/>
                  </a:solidFill>
                  <a:latin typeface="Segoe UI Semibold" panose="020B0702040204020203" pitchFamily="34" charset="0"/>
                  <a:cs typeface="Segoe UI Semibold" panose="020B0702040204020203" pitchFamily="34" charset="0"/>
                </a:rPr>
                <a:t>Pods</a:t>
              </a:r>
            </a:p>
          </p:txBody>
        </p:sp>
        <p:grpSp>
          <p:nvGrpSpPr>
            <p:cNvPr id="88" name="Group 87">
              <a:extLst>
                <a:ext uri="{FF2B5EF4-FFF2-40B4-BE49-F238E27FC236}">
                  <a16:creationId xmlns:a16="http://schemas.microsoft.com/office/drawing/2014/main" id="{D8C4E713-30A9-4194-AFBB-215D2F1FAC4D}"/>
                </a:ext>
              </a:extLst>
            </p:cNvPr>
            <p:cNvGrpSpPr/>
            <p:nvPr/>
          </p:nvGrpSpPr>
          <p:grpSpPr>
            <a:xfrm>
              <a:off x="6704051" y="2364318"/>
              <a:ext cx="629512" cy="638066"/>
              <a:chOff x="2288401" y="2560320"/>
              <a:chExt cx="584604" cy="592548"/>
            </a:xfrm>
          </p:grpSpPr>
          <p:sp>
            <p:nvSpPr>
              <p:cNvPr id="140" name="Freeform: Shape 139">
                <a:extLst>
                  <a:ext uri="{FF2B5EF4-FFF2-40B4-BE49-F238E27FC236}">
                    <a16:creationId xmlns:a16="http://schemas.microsoft.com/office/drawing/2014/main" id="{9AFEECF1-8A2D-404E-9A35-283A6D7BC000}"/>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41" name="Freeform: Shape 140">
                <a:extLst>
                  <a:ext uri="{FF2B5EF4-FFF2-40B4-BE49-F238E27FC236}">
                    <a16:creationId xmlns:a16="http://schemas.microsoft.com/office/drawing/2014/main" id="{E66BD617-B32A-4DFD-A0E2-5EE056FF38FE}"/>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42" name="Freeform: Shape 141">
                <a:extLst>
                  <a:ext uri="{FF2B5EF4-FFF2-40B4-BE49-F238E27FC236}">
                    <a16:creationId xmlns:a16="http://schemas.microsoft.com/office/drawing/2014/main" id="{ECB2C476-2E0C-4BF4-A841-5B64AB5587C2}"/>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43" name="Freeform: Shape 142">
                <a:extLst>
                  <a:ext uri="{FF2B5EF4-FFF2-40B4-BE49-F238E27FC236}">
                    <a16:creationId xmlns:a16="http://schemas.microsoft.com/office/drawing/2014/main" id="{89AAC4DB-13F9-4FB9-8823-F421C90B4DA7}"/>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grpSp>
        <p:sp>
          <p:nvSpPr>
            <p:cNvPr id="89" name="Rectangle: Rounded Corners 88">
              <a:extLst>
                <a:ext uri="{FF2B5EF4-FFF2-40B4-BE49-F238E27FC236}">
                  <a16:creationId xmlns:a16="http://schemas.microsoft.com/office/drawing/2014/main" id="{1F06C6D0-7AF4-42C8-BF3B-05BC3D5E1BCC}"/>
                </a:ext>
              </a:extLst>
            </p:cNvPr>
            <p:cNvSpPr/>
            <p:nvPr/>
          </p:nvSpPr>
          <p:spPr bwMode="auto">
            <a:xfrm>
              <a:off x="5839808" y="3903380"/>
              <a:ext cx="945564" cy="1009338"/>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176" dirty="0">
                <a:solidFill>
                  <a:schemeClr val="tx1"/>
                </a:solidFill>
                <a:cs typeface="Segoe UI" pitchFamily="34" charset="0"/>
              </a:endParaRPr>
            </a:p>
          </p:txBody>
        </p:sp>
        <p:grpSp>
          <p:nvGrpSpPr>
            <p:cNvPr id="90" name="Group 89">
              <a:extLst>
                <a:ext uri="{FF2B5EF4-FFF2-40B4-BE49-F238E27FC236}">
                  <a16:creationId xmlns:a16="http://schemas.microsoft.com/office/drawing/2014/main" id="{491FC137-0A9A-4868-9E90-35D30B9DD716}"/>
                </a:ext>
              </a:extLst>
            </p:cNvPr>
            <p:cNvGrpSpPr/>
            <p:nvPr/>
          </p:nvGrpSpPr>
          <p:grpSpPr>
            <a:xfrm>
              <a:off x="5951288" y="4066704"/>
              <a:ext cx="722590" cy="682668"/>
              <a:chOff x="2613694" y="3600725"/>
              <a:chExt cx="355417" cy="335781"/>
            </a:xfrm>
          </p:grpSpPr>
          <p:sp>
            <p:nvSpPr>
              <p:cNvPr id="133" name="Freeform: Shape 132">
                <a:extLst>
                  <a:ext uri="{FF2B5EF4-FFF2-40B4-BE49-F238E27FC236}">
                    <a16:creationId xmlns:a16="http://schemas.microsoft.com/office/drawing/2014/main" id="{A7909AE9-CD84-4C08-BDF8-0CEAC171EFA0}"/>
                  </a:ext>
                </a:extLst>
              </p:cNvPr>
              <p:cNvSpPr/>
              <p:nvPr/>
            </p:nvSpPr>
            <p:spPr>
              <a:xfrm>
                <a:off x="2674822"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34" name="Freeform: Shape 133">
                <a:extLst>
                  <a:ext uri="{FF2B5EF4-FFF2-40B4-BE49-F238E27FC236}">
                    <a16:creationId xmlns:a16="http://schemas.microsoft.com/office/drawing/2014/main" id="{17DEB6BF-06DB-4B7C-A308-ED1BA66DDBA9}"/>
                  </a:ext>
                </a:extLst>
              </p:cNvPr>
              <p:cNvSpPr/>
              <p:nvPr/>
            </p:nvSpPr>
            <p:spPr>
              <a:xfrm>
                <a:off x="2807125"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35" name="Freeform: Shape 134">
                <a:extLst>
                  <a:ext uri="{FF2B5EF4-FFF2-40B4-BE49-F238E27FC236}">
                    <a16:creationId xmlns:a16="http://schemas.microsoft.com/office/drawing/2014/main" id="{E161D8EB-0DA2-4807-9A02-FFA447B854AC}"/>
                  </a:ext>
                </a:extLst>
              </p:cNvPr>
              <p:cNvSpPr/>
              <p:nvPr/>
            </p:nvSpPr>
            <p:spPr>
              <a:xfrm>
                <a:off x="261369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36" name="Freeform: Shape 135">
                <a:extLst>
                  <a:ext uri="{FF2B5EF4-FFF2-40B4-BE49-F238E27FC236}">
                    <a16:creationId xmlns:a16="http://schemas.microsoft.com/office/drawing/2014/main" id="{9AE7C8F7-ABA4-4C06-AEFF-104D3C3E21C8}"/>
                  </a:ext>
                </a:extLst>
              </p:cNvPr>
              <p:cNvSpPr/>
              <p:nvPr/>
            </p:nvSpPr>
            <p:spPr>
              <a:xfrm>
                <a:off x="274097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37" name="Freeform: Shape 136">
                <a:extLst>
                  <a:ext uri="{FF2B5EF4-FFF2-40B4-BE49-F238E27FC236}">
                    <a16:creationId xmlns:a16="http://schemas.microsoft.com/office/drawing/2014/main" id="{38BE1EA8-DF70-42AF-96BE-74F0C59CD54E}"/>
                  </a:ext>
                </a:extLst>
              </p:cNvPr>
              <p:cNvSpPr/>
              <p:nvPr/>
            </p:nvSpPr>
            <p:spPr>
              <a:xfrm>
                <a:off x="286825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38" name="Freeform: Shape 137">
                <a:extLst>
                  <a:ext uri="{FF2B5EF4-FFF2-40B4-BE49-F238E27FC236}">
                    <a16:creationId xmlns:a16="http://schemas.microsoft.com/office/drawing/2014/main" id="{507B708D-B090-4F8F-BC57-975F65373E7B}"/>
                  </a:ext>
                </a:extLst>
              </p:cNvPr>
              <p:cNvSpPr/>
              <p:nvPr/>
            </p:nvSpPr>
            <p:spPr>
              <a:xfrm>
                <a:off x="2674822"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39" name="Freeform: Shape 138">
                <a:extLst>
                  <a:ext uri="{FF2B5EF4-FFF2-40B4-BE49-F238E27FC236}">
                    <a16:creationId xmlns:a16="http://schemas.microsoft.com/office/drawing/2014/main" id="{323D9DBB-1D4F-4E05-8C56-4C49E7246B7E}"/>
                  </a:ext>
                </a:extLst>
              </p:cNvPr>
              <p:cNvSpPr/>
              <p:nvPr/>
            </p:nvSpPr>
            <p:spPr>
              <a:xfrm>
                <a:off x="2807125"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grpSp>
        <p:sp>
          <p:nvSpPr>
            <p:cNvPr id="91" name="Title 1">
              <a:extLst>
                <a:ext uri="{FF2B5EF4-FFF2-40B4-BE49-F238E27FC236}">
                  <a16:creationId xmlns:a16="http://schemas.microsoft.com/office/drawing/2014/main" id="{8FD17457-DF09-4F7E-8818-67A624AD24CD}"/>
                </a:ext>
              </a:extLst>
            </p:cNvPr>
            <p:cNvSpPr txBox="1">
              <a:spLocks/>
            </p:cNvSpPr>
            <p:nvPr/>
          </p:nvSpPr>
          <p:spPr>
            <a:xfrm>
              <a:off x="5856558" y="3493748"/>
              <a:ext cx="914195" cy="338554"/>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lnSpc>
                  <a:spcPct val="100000"/>
                </a:lnSpc>
              </a:pPr>
              <a:r>
                <a:rPr lang="en-US" sz="1078" spc="0" dirty="0">
                  <a:solidFill>
                    <a:srgbClr val="000000"/>
                  </a:solidFill>
                  <a:latin typeface="Segoe UI Semibold" panose="020B0702040204020203" pitchFamily="34" charset="0"/>
                  <a:cs typeface="Segoe UI Semibold" panose="020B0702040204020203" pitchFamily="34" charset="0"/>
                </a:rPr>
                <a:t>Kubernetes control plane</a:t>
              </a:r>
            </a:p>
          </p:txBody>
        </p:sp>
        <p:cxnSp>
          <p:nvCxnSpPr>
            <p:cNvPr id="92" name="Connector: Elbow 91">
              <a:extLst>
                <a:ext uri="{FF2B5EF4-FFF2-40B4-BE49-F238E27FC236}">
                  <a16:creationId xmlns:a16="http://schemas.microsoft.com/office/drawing/2014/main" id="{4FD315EB-F95B-4081-89F2-1A9D456F9AB7}"/>
                </a:ext>
              </a:extLst>
            </p:cNvPr>
            <p:cNvCxnSpPr>
              <a:cxnSpLocks/>
              <a:stCxn id="91" idx="0"/>
              <a:endCxn id="81" idx="2"/>
            </p:cNvCxnSpPr>
            <p:nvPr/>
          </p:nvCxnSpPr>
          <p:spPr>
            <a:xfrm rot="16200000" flipV="1">
              <a:off x="5774794" y="2954886"/>
              <a:ext cx="370440" cy="707284"/>
            </a:xfrm>
            <a:prstGeom prst="bentConnector3">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7A854E39-253E-4144-B38D-5A91EBBA2FB0}"/>
                </a:ext>
              </a:extLst>
            </p:cNvPr>
            <p:cNvCxnSpPr>
              <a:cxnSpLocks/>
              <a:stCxn id="91" idx="0"/>
              <a:endCxn id="85" idx="2"/>
            </p:cNvCxnSpPr>
            <p:nvPr/>
          </p:nvCxnSpPr>
          <p:spPr>
            <a:xfrm rot="5400000" flipH="1" flipV="1">
              <a:off x="6481011" y="2955953"/>
              <a:ext cx="370440" cy="705151"/>
            </a:xfrm>
            <a:prstGeom prst="bentConnector3">
              <a:avLst>
                <a:gd name="adj1" fmla="val 50000"/>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4" name="plug" title="Icon of a power plug showing an A to B connection">
              <a:extLst>
                <a:ext uri="{FF2B5EF4-FFF2-40B4-BE49-F238E27FC236}">
                  <a16:creationId xmlns:a16="http://schemas.microsoft.com/office/drawing/2014/main" id="{617A8B5A-7D58-44B5-94F9-5F0EB2254764}"/>
                </a:ext>
              </a:extLst>
            </p:cNvPr>
            <p:cNvSpPr>
              <a:spLocks noChangeAspect="1" noEditPoints="1"/>
            </p:cNvSpPr>
            <p:nvPr/>
          </p:nvSpPr>
          <p:spPr bwMode="auto">
            <a:xfrm>
              <a:off x="7785964" y="4217058"/>
              <a:ext cx="415511" cy="39385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sz="882" dirty="0">
                <a:gradFill>
                  <a:gsLst>
                    <a:gs pos="0">
                      <a:srgbClr val="505050"/>
                    </a:gs>
                    <a:gs pos="100000">
                      <a:srgbClr val="505050"/>
                    </a:gs>
                  </a:gsLst>
                  <a:lin ang="5400000" scaled="1"/>
                </a:gradFill>
              </a:endParaRPr>
            </a:p>
          </p:txBody>
        </p:sp>
        <p:sp>
          <p:nvSpPr>
            <p:cNvPr id="95" name="Rectangle: Rounded Corners 94">
              <a:extLst>
                <a:ext uri="{FF2B5EF4-FFF2-40B4-BE49-F238E27FC236}">
                  <a16:creationId xmlns:a16="http://schemas.microsoft.com/office/drawing/2014/main" id="{A8CCDECD-33B1-4C29-9061-E249461F5BAE}"/>
                </a:ext>
              </a:extLst>
            </p:cNvPr>
            <p:cNvSpPr/>
            <p:nvPr/>
          </p:nvSpPr>
          <p:spPr bwMode="auto">
            <a:xfrm>
              <a:off x="8743922" y="3319975"/>
              <a:ext cx="3049519" cy="1997612"/>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176" dirty="0">
                <a:solidFill>
                  <a:schemeClr val="tx1"/>
                </a:solidFill>
                <a:cs typeface="Segoe UI" pitchFamily="34" charset="0"/>
              </a:endParaRPr>
            </a:p>
          </p:txBody>
        </p:sp>
        <p:sp>
          <p:nvSpPr>
            <p:cNvPr id="96" name="Title 1">
              <a:extLst>
                <a:ext uri="{FF2B5EF4-FFF2-40B4-BE49-F238E27FC236}">
                  <a16:creationId xmlns:a16="http://schemas.microsoft.com/office/drawing/2014/main" id="{411D95B5-43FB-41F0-A2D4-9EB59A25E31B}"/>
                </a:ext>
              </a:extLst>
            </p:cNvPr>
            <p:cNvSpPr txBox="1">
              <a:spLocks/>
            </p:cNvSpPr>
            <p:nvPr/>
          </p:nvSpPr>
          <p:spPr>
            <a:xfrm>
              <a:off x="8762424" y="2875800"/>
              <a:ext cx="2985978" cy="251158"/>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nSpc>
                  <a:spcPct val="100000"/>
                </a:lnSpc>
              </a:pPr>
              <a:r>
                <a:rPr lang="en-US" sz="1600" spc="0" dirty="0">
                  <a:solidFill>
                    <a:srgbClr val="000000"/>
                  </a:solidFill>
                  <a:latin typeface="Segoe UI Semibold" panose="020B0702040204020203" pitchFamily="34" charset="0"/>
                  <a:cs typeface="Segoe UI Semibold" panose="020B0702040204020203" pitchFamily="34" charset="0"/>
                </a:rPr>
                <a:t>Azure Container Instances (ACI)</a:t>
              </a:r>
            </a:p>
          </p:txBody>
        </p:sp>
        <p:grpSp>
          <p:nvGrpSpPr>
            <p:cNvPr id="97" name="Group 96">
              <a:extLst>
                <a:ext uri="{FF2B5EF4-FFF2-40B4-BE49-F238E27FC236}">
                  <a16:creationId xmlns:a16="http://schemas.microsoft.com/office/drawing/2014/main" id="{F081EA28-A1A8-47B7-A6DF-9EF49D55225B}"/>
                </a:ext>
              </a:extLst>
            </p:cNvPr>
            <p:cNvGrpSpPr/>
            <p:nvPr/>
          </p:nvGrpSpPr>
          <p:grpSpPr>
            <a:xfrm>
              <a:off x="8993910" y="3783151"/>
              <a:ext cx="2549565" cy="285236"/>
              <a:chOff x="8532176" y="3188970"/>
              <a:chExt cx="2367684" cy="264888"/>
            </a:xfrm>
          </p:grpSpPr>
          <p:sp>
            <p:nvSpPr>
              <p:cNvPr id="126" name="Freeform: Shape 125">
                <a:extLst>
                  <a:ext uri="{FF2B5EF4-FFF2-40B4-BE49-F238E27FC236}">
                    <a16:creationId xmlns:a16="http://schemas.microsoft.com/office/drawing/2014/main" id="{026F8FE8-5EF5-4F62-BD97-641019084303}"/>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27" name="Freeform: Shape 126">
                <a:extLst>
                  <a:ext uri="{FF2B5EF4-FFF2-40B4-BE49-F238E27FC236}">
                    <a16:creationId xmlns:a16="http://schemas.microsoft.com/office/drawing/2014/main" id="{FEE8C2EE-16BE-452F-B052-CA6B4376B42A}"/>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28" name="Freeform: Shape 127">
                <a:extLst>
                  <a:ext uri="{FF2B5EF4-FFF2-40B4-BE49-F238E27FC236}">
                    <a16:creationId xmlns:a16="http://schemas.microsoft.com/office/drawing/2014/main" id="{C4FBF1C0-F149-4629-98A2-0610CB3D2FF7}"/>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29" name="Freeform: Shape 128">
                <a:extLst>
                  <a:ext uri="{FF2B5EF4-FFF2-40B4-BE49-F238E27FC236}">
                    <a16:creationId xmlns:a16="http://schemas.microsoft.com/office/drawing/2014/main" id="{7D8391F6-3320-4EAE-B9CA-1C3E8D50A1B0}"/>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30" name="Freeform: Shape 129">
                <a:extLst>
                  <a:ext uri="{FF2B5EF4-FFF2-40B4-BE49-F238E27FC236}">
                    <a16:creationId xmlns:a16="http://schemas.microsoft.com/office/drawing/2014/main" id="{7BE81C87-0E87-4BAC-8879-BEAC4F33786F}"/>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31" name="Freeform: Shape 130">
                <a:extLst>
                  <a:ext uri="{FF2B5EF4-FFF2-40B4-BE49-F238E27FC236}">
                    <a16:creationId xmlns:a16="http://schemas.microsoft.com/office/drawing/2014/main" id="{85081DEC-E96B-4896-987C-5D0CF1E8278D}"/>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32" name="Freeform: Shape 131">
                <a:extLst>
                  <a:ext uri="{FF2B5EF4-FFF2-40B4-BE49-F238E27FC236}">
                    <a16:creationId xmlns:a16="http://schemas.microsoft.com/office/drawing/2014/main" id="{5BBE0B4E-D4FA-4231-A050-8038DF022C9F}"/>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grpSp>
        <p:grpSp>
          <p:nvGrpSpPr>
            <p:cNvPr id="98" name="Group 97">
              <a:extLst>
                <a:ext uri="{FF2B5EF4-FFF2-40B4-BE49-F238E27FC236}">
                  <a16:creationId xmlns:a16="http://schemas.microsoft.com/office/drawing/2014/main" id="{EAA35E81-A69A-445F-8DAE-C4A435B7F2E5}"/>
                </a:ext>
              </a:extLst>
            </p:cNvPr>
            <p:cNvGrpSpPr/>
            <p:nvPr/>
          </p:nvGrpSpPr>
          <p:grpSpPr>
            <a:xfrm>
              <a:off x="8993910" y="4164699"/>
              <a:ext cx="2549565" cy="285236"/>
              <a:chOff x="8532176" y="3188970"/>
              <a:chExt cx="2367684" cy="264888"/>
            </a:xfrm>
          </p:grpSpPr>
          <p:sp>
            <p:nvSpPr>
              <p:cNvPr id="119" name="Freeform: Shape 118">
                <a:extLst>
                  <a:ext uri="{FF2B5EF4-FFF2-40B4-BE49-F238E27FC236}">
                    <a16:creationId xmlns:a16="http://schemas.microsoft.com/office/drawing/2014/main" id="{1D93337F-7912-4878-8B8F-0AE1914DF33C}"/>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20" name="Freeform: Shape 119">
                <a:extLst>
                  <a:ext uri="{FF2B5EF4-FFF2-40B4-BE49-F238E27FC236}">
                    <a16:creationId xmlns:a16="http://schemas.microsoft.com/office/drawing/2014/main" id="{5A217E9D-D8EC-4E5A-9CC0-6370D2FCB557}"/>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21" name="Freeform: Shape 120">
                <a:extLst>
                  <a:ext uri="{FF2B5EF4-FFF2-40B4-BE49-F238E27FC236}">
                    <a16:creationId xmlns:a16="http://schemas.microsoft.com/office/drawing/2014/main" id="{8B380B5D-5712-4EF4-A82A-618F85E72B69}"/>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22" name="Freeform: Shape 121">
                <a:extLst>
                  <a:ext uri="{FF2B5EF4-FFF2-40B4-BE49-F238E27FC236}">
                    <a16:creationId xmlns:a16="http://schemas.microsoft.com/office/drawing/2014/main" id="{AB503838-4317-439A-82A2-E907C300A6D8}"/>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23" name="Freeform: Shape 122">
                <a:extLst>
                  <a:ext uri="{FF2B5EF4-FFF2-40B4-BE49-F238E27FC236}">
                    <a16:creationId xmlns:a16="http://schemas.microsoft.com/office/drawing/2014/main" id="{402241D1-A384-42B2-88C0-D9CE16FB85DB}"/>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24" name="Freeform: Shape 123">
                <a:extLst>
                  <a:ext uri="{FF2B5EF4-FFF2-40B4-BE49-F238E27FC236}">
                    <a16:creationId xmlns:a16="http://schemas.microsoft.com/office/drawing/2014/main" id="{4EA36D49-B3CB-4FC4-BB09-12251FF4768C}"/>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25" name="Freeform: Shape 124">
                <a:extLst>
                  <a:ext uri="{FF2B5EF4-FFF2-40B4-BE49-F238E27FC236}">
                    <a16:creationId xmlns:a16="http://schemas.microsoft.com/office/drawing/2014/main" id="{5FF4358B-08EE-4D90-9815-3D62D8F0B499}"/>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grpSp>
        <p:grpSp>
          <p:nvGrpSpPr>
            <p:cNvPr id="99" name="Group 98">
              <a:extLst>
                <a:ext uri="{FF2B5EF4-FFF2-40B4-BE49-F238E27FC236}">
                  <a16:creationId xmlns:a16="http://schemas.microsoft.com/office/drawing/2014/main" id="{6E8E6249-EE1A-459E-ACBF-5710D57D3178}"/>
                </a:ext>
              </a:extLst>
            </p:cNvPr>
            <p:cNvGrpSpPr/>
            <p:nvPr/>
          </p:nvGrpSpPr>
          <p:grpSpPr>
            <a:xfrm>
              <a:off x="8993910" y="4546248"/>
              <a:ext cx="2549565" cy="285236"/>
              <a:chOff x="8532176" y="3188970"/>
              <a:chExt cx="2367684" cy="264888"/>
            </a:xfrm>
          </p:grpSpPr>
          <p:sp>
            <p:nvSpPr>
              <p:cNvPr id="112" name="Freeform: Shape 111">
                <a:extLst>
                  <a:ext uri="{FF2B5EF4-FFF2-40B4-BE49-F238E27FC236}">
                    <a16:creationId xmlns:a16="http://schemas.microsoft.com/office/drawing/2014/main" id="{CC025F4F-5CD5-4493-B297-472B16D6A2ED}"/>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13" name="Freeform: Shape 112">
                <a:extLst>
                  <a:ext uri="{FF2B5EF4-FFF2-40B4-BE49-F238E27FC236}">
                    <a16:creationId xmlns:a16="http://schemas.microsoft.com/office/drawing/2014/main" id="{89600062-83B5-40A9-89D0-5ED95C235FAF}"/>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14" name="Freeform: Shape 113">
                <a:extLst>
                  <a:ext uri="{FF2B5EF4-FFF2-40B4-BE49-F238E27FC236}">
                    <a16:creationId xmlns:a16="http://schemas.microsoft.com/office/drawing/2014/main" id="{2268B7B7-71CD-498F-ADD5-90E0BC88517F}"/>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15" name="Freeform: Shape 114">
                <a:extLst>
                  <a:ext uri="{FF2B5EF4-FFF2-40B4-BE49-F238E27FC236}">
                    <a16:creationId xmlns:a16="http://schemas.microsoft.com/office/drawing/2014/main" id="{303093E5-DD14-438A-ACF4-11C449AE7BE0}"/>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16" name="Freeform: Shape 115">
                <a:extLst>
                  <a:ext uri="{FF2B5EF4-FFF2-40B4-BE49-F238E27FC236}">
                    <a16:creationId xmlns:a16="http://schemas.microsoft.com/office/drawing/2014/main" id="{64735EC3-58AD-47CE-B165-80A7274BDC9C}"/>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17" name="Freeform: Shape 116">
                <a:extLst>
                  <a:ext uri="{FF2B5EF4-FFF2-40B4-BE49-F238E27FC236}">
                    <a16:creationId xmlns:a16="http://schemas.microsoft.com/office/drawing/2014/main" id="{70012862-0DC8-4417-9E01-9AE30DD64A67}"/>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18" name="Freeform: Shape 117">
                <a:extLst>
                  <a:ext uri="{FF2B5EF4-FFF2-40B4-BE49-F238E27FC236}">
                    <a16:creationId xmlns:a16="http://schemas.microsoft.com/office/drawing/2014/main" id="{C1B0488E-E77B-40BC-A902-09876F147E57}"/>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grpSp>
        <p:grpSp>
          <p:nvGrpSpPr>
            <p:cNvPr id="100" name="Group 99">
              <a:extLst>
                <a:ext uri="{FF2B5EF4-FFF2-40B4-BE49-F238E27FC236}">
                  <a16:creationId xmlns:a16="http://schemas.microsoft.com/office/drawing/2014/main" id="{837AB9CD-4B88-43F5-BEC8-BBFA8782956F}"/>
                </a:ext>
              </a:extLst>
            </p:cNvPr>
            <p:cNvGrpSpPr/>
            <p:nvPr/>
          </p:nvGrpSpPr>
          <p:grpSpPr>
            <a:xfrm>
              <a:off x="8993910" y="4927796"/>
              <a:ext cx="2549565" cy="285236"/>
              <a:chOff x="8532176" y="3188970"/>
              <a:chExt cx="2367684" cy="264888"/>
            </a:xfrm>
          </p:grpSpPr>
          <p:sp>
            <p:nvSpPr>
              <p:cNvPr id="105" name="Freeform: Shape 104">
                <a:extLst>
                  <a:ext uri="{FF2B5EF4-FFF2-40B4-BE49-F238E27FC236}">
                    <a16:creationId xmlns:a16="http://schemas.microsoft.com/office/drawing/2014/main" id="{5CE15137-011C-41BF-8592-08C844A2155C}"/>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06" name="Freeform: Shape 105">
                <a:extLst>
                  <a:ext uri="{FF2B5EF4-FFF2-40B4-BE49-F238E27FC236}">
                    <a16:creationId xmlns:a16="http://schemas.microsoft.com/office/drawing/2014/main" id="{D1C17A40-1471-4F9E-8410-2945113DA0D4}"/>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07" name="Freeform: Shape 106">
                <a:extLst>
                  <a:ext uri="{FF2B5EF4-FFF2-40B4-BE49-F238E27FC236}">
                    <a16:creationId xmlns:a16="http://schemas.microsoft.com/office/drawing/2014/main" id="{AD5BF6A8-EF57-4FC8-AFF0-485B06B7BBDF}"/>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08" name="Freeform: Shape 107">
                <a:extLst>
                  <a:ext uri="{FF2B5EF4-FFF2-40B4-BE49-F238E27FC236}">
                    <a16:creationId xmlns:a16="http://schemas.microsoft.com/office/drawing/2014/main" id="{F3697A4E-9AA6-484B-A0E4-302A2C18D5FB}"/>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09" name="Freeform: Shape 108">
                <a:extLst>
                  <a:ext uri="{FF2B5EF4-FFF2-40B4-BE49-F238E27FC236}">
                    <a16:creationId xmlns:a16="http://schemas.microsoft.com/office/drawing/2014/main" id="{6F8E1E47-8ACD-4C6C-9D1D-A7A08582AC8A}"/>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10" name="Freeform: Shape 109">
                <a:extLst>
                  <a:ext uri="{FF2B5EF4-FFF2-40B4-BE49-F238E27FC236}">
                    <a16:creationId xmlns:a16="http://schemas.microsoft.com/office/drawing/2014/main" id="{602AEF26-4AFA-4D65-9C9D-C8056FC1DE45}"/>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111" name="Freeform: Shape 110">
                <a:extLst>
                  <a:ext uri="{FF2B5EF4-FFF2-40B4-BE49-F238E27FC236}">
                    <a16:creationId xmlns:a16="http://schemas.microsoft.com/office/drawing/2014/main" id="{03C815D7-D51A-4FE7-9196-81CAFA2BEA84}"/>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grpSp>
        <p:sp>
          <p:nvSpPr>
            <p:cNvPr id="101" name="Title 1">
              <a:extLst>
                <a:ext uri="{FF2B5EF4-FFF2-40B4-BE49-F238E27FC236}">
                  <a16:creationId xmlns:a16="http://schemas.microsoft.com/office/drawing/2014/main" id="{B35EAC76-BB2C-494A-A74C-F77B305031AA}"/>
                </a:ext>
              </a:extLst>
            </p:cNvPr>
            <p:cNvSpPr txBox="1">
              <a:spLocks/>
            </p:cNvSpPr>
            <p:nvPr/>
          </p:nvSpPr>
          <p:spPr>
            <a:xfrm>
              <a:off x="9207778" y="3451732"/>
              <a:ext cx="2121808" cy="184666"/>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lnSpc>
                  <a:spcPct val="100000"/>
                </a:lnSpc>
              </a:pPr>
              <a:r>
                <a:rPr lang="en-US" sz="1176" spc="0" dirty="0">
                  <a:solidFill>
                    <a:srgbClr val="000000"/>
                  </a:solidFill>
                  <a:latin typeface="Segoe UI Semibold" panose="020B0702040204020203" pitchFamily="34" charset="0"/>
                  <a:cs typeface="Segoe UI Semibold" panose="020B0702040204020203" pitchFamily="34" charset="0"/>
                </a:rPr>
                <a:t>Pods</a:t>
              </a:r>
            </a:p>
          </p:txBody>
        </p:sp>
        <p:cxnSp>
          <p:nvCxnSpPr>
            <p:cNvPr id="102" name="Straight Arrow Connector 101">
              <a:extLst>
                <a:ext uri="{FF2B5EF4-FFF2-40B4-BE49-F238E27FC236}">
                  <a16:creationId xmlns:a16="http://schemas.microsoft.com/office/drawing/2014/main" id="{F0793B4F-FECF-4A1C-B641-15B86A828CF8}"/>
                </a:ext>
              </a:extLst>
            </p:cNvPr>
            <p:cNvCxnSpPr>
              <a:cxnSpLocks/>
            </p:cNvCxnSpPr>
            <p:nvPr/>
          </p:nvCxnSpPr>
          <p:spPr>
            <a:xfrm>
              <a:off x="6784397" y="4408049"/>
              <a:ext cx="976435"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827B22F8-2DA8-4D03-B27C-B66674BCFD5B}"/>
                </a:ext>
              </a:extLst>
            </p:cNvPr>
            <p:cNvCxnSpPr>
              <a:cxnSpLocks/>
            </p:cNvCxnSpPr>
            <p:nvPr/>
          </p:nvCxnSpPr>
          <p:spPr>
            <a:xfrm>
              <a:off x="8199819" y="4408049"/>
              <a:ext cx="541552"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04" name="Title 1">
              <a:extLst>
                <a:ext uri="{FF2B5EF4-FFF2-40B4-BE49-F238E27FC236}">
                  <a16:creationId xmlns:a16="http://schemas.microsoft.com/office/drawing/2014/main" id="{E77D2F73-405B-44E9-A0E9-6D0C129D01BF}"/>
                </a:ext>
              </a:extLst>
            </p:cNvPr>
            <p:cNvSpPr txBox="1">
              <a:spLocks/>
            </p:cNvSpPr>
            <p:nvPr/>
          </p:nvSpPr>
          <p:spPr>
            <a:xfrm>
              <a:off x="7580188" y="4710664"/>
              <a:ext cx="837199" cy="169277"/>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lnSpc>
                  <a:spcPct val="100000"/>
                </a:lnSpc>
              </a:pPr>
              <a:r>
                <a:rPr lang="en-US" sz="1078" spc="0" dirty="0">
                  <a:solidFill>
                    <a:srgbClr val="000000"/>
                  </a:solidFill>
                  <a:latin typeface="Segoe UI Semibold" panose="020B0702040204020203" pitchFamily="34" charset="0"/>
                  <a:cs typeface="Segoe UI Semibold" panose="020B0702040204020203" pitchFamily="34" charset="0"/>
                </a:rPr>
                <a:t>Virtual node</a:t>
              </a:r>
            </a:p>
          </p:txBody>
        </p:sp>
      </p:grpSp>
      <p:grpSp>
        <p:nvGrpSpPr>
          <p:cNvPr id="77" name="Group 76">
            <a:extLst>
              <a:ext uri="{FF2B5EF4-FFF2-40B4-BE49-F238E27FC236}">
                <a16:creationId xmlns:a16="http://schemas.microsoft.com/office/drawing/2014/main" id="{94AE962A-724D-4D53-A623-BAEA24B19D71}"/>
              </a:ext>
            </a:extLst>
          </p:cNvPr>
          <p:cNvGrpSpPr/>
          <p:nvPr/>
        </p:nvGrpSpPr>
        <p:grpSpPr>
          <a:xfrm>
            <a:off x="457200" y="1520548"/>
            <a:ext cx="4027016" cy="4524097"/>
            <a:chOff x="577682" y="1540366"/>
            <a:chExt cx="4107766" cy="4614810"/>
          </a:xfrm>
        </p:grpSpPr>
        <p:sp>
          <p:nvSpPr>
            <p:cNvPr id="79" name="Rectangle 78">
              <a:extLst>
                <a:ext uri="{FF2B5EF4-FFF2-40B4-BE49-F238E27FC236}">
                  <a16:creationId xmlns:a16="http://schemas.microsoft.com/office/drawing/2014/main" id="{D6B695A9-D8E5-48A9-8EAF-459DF30D6E17}"/>
                </a:ext>
              </a:extLst>
            </p:cNvPr>
            <p:cNvSpPr/>
            <p:nvPr/>
          </p:nvSpPr>
          <p:spPr bwMode="auto">
            <a:xfrm>
              <a:off x="640686" y="2317514"/>
              <a:ext cx="3981758" cy="3837662"/>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4102" fontAlgn="base">
                <a:lnSpc>
                  <a:spcPct val="90000"/>
                </a:lnSpc>
                <a:spcBef>
                  <a:spcPct val="0"/>
                </a:spcBef>
                <a:spcAft>
                  <a:spcPts val="1176"/>
                </a:spcAft>
              </a:pPr>
              <a:endParaRPr lang="en-US" sz="1568" dirty="0">
                <a:solidFill>
                  <a:srgbClr val="000000"/>
                </a:soli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A72D2D67-C66E-4068-A1DE-F1F1E37A3027}"/>
                </a:ext>
              </a:extLst>
            </p:cNvPr>
            <p:cNvSpPr/>
            <p:nvPr/>
          </p:nvSpPr>
          <p:spPr bwMode="auto">
            <a:xfrm>
              <a:off x="577682" y="1540366"/>
              <a:ext cx="4107766" cy="45701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14102" fontAlgn="base">
                <a:lnSpc>
                  <a:spcPct val="90000"/>
                </a:lnSpc>
                <a:spcBef>
                  <a:spcPct val="0"/>
                </a:spcBef>
                <a:spcAft>
                  <a:spcPts val="1765"/>
                </a:spcAft>
              </a:pPr>
              <a:r>
                <a:rPr lang="en-US" sz="1800" dirty="0">
                  <a:solidFill>
                    <a:srgbClr val="000000"/>
                  </a:solidFill>
                  <a:ea typeface="Segoe UI" pitchFamily="34" charset="0"/>
                  <a:cs typeface="Segoe UI" pitchFamily="34" charset="0"/>
                </a:rPr>
                <a:t>Elastically provision compute capacity in seconds </a:t>
              </a:r>
            </a:p>
            <a:p>
              <a:pPr defTabSz="914102" fontAlgn="base">
                <a:lnSpc>
                  <a:spcPct val="90000"/>
                </a:lnSpc>
                <a:spcBef>
                  <a:spcPct val="0"/>
                </a:spcBef>
                <a:spcAft>
                  <a:spcPts val="1765"/>
                </a:spcAft>
              </a:pPr>
              <a:r>
                <a:rPr lang="en-US" sz="1800" dirty="0">
                  <a:solidFill>
                    <a:srgbClr val="000000"/>
                  </a:solidFill>
                  <a:ea typeface="Segoe UI" pitchFamily="34" charset="0"/>
                  <a:cs typeface="Segoe UI" pitchFamily="34" charset="0"/>
                </a:rPr>
                <a:t>No infrastructure to manage</a:t>
              </a:r>
            </a:p>
            <a:p>
              <a:pPr defTabSz="914102" fontAlgn="base">
                <a:lnSpc>
                  <a:spcPct val="90000"/>
                </a:lnSpc>
                <a:spcBef>
                  <a:spcPct val="0"/>
                </a:spcBef>
                <a:spcAft>
                  <a:spcPts val="1765"/>
                </a:spcAft>
              </a:pPr>
              <a:r>
                <a:rPr lang="en-US" sz="1800" dirty="0">
                  <a:solidFill>
                    <a:srgbClr val="000000"/>
                  </a:solidFill>
                  <a:ea typeface="Segoe UI" pitchFamily="34" charset="0"/>
                  <a:cs typeface="Segoe UI" pitchFamily="34" charset="0"/>
                </a:rPr>
                <a:t>Builds on top of Azure Container Instances (ACI)</a:t>
              </a:r>
            </a:p>
            <a:p>
              <a:pPr defTabSz="914102" fontAlgn="base">
                <a:lnSpc>
                  <a:spcPct val="90000"/>
                </a:lnSpc>
                <a:spcBef>
                  <a:spcPct val="0"/>
                </a:spcBef>
                <a:spcAft>
                  <a:spcPts val="1765"/>
                </a:spcAft>
              </a:pPr>
              <a:r>
                <a:rPr lang="en-US" sz="1800" dirty="0">
                  <a:solidFill>
                    <a:srgbClr val="000000"/>
                  </a:solidFill>
                  <a:ea typeface="Segoe UI" pitchFamily="34" charset="0"/>
                  <a:cs typeface="Segoe UI" pitchFamily="34" charset="0"/>
                </a:rPr>
                <a:t>Uses Virtual </a:t>
              </a:r>
              <a:r>
                <a:rPr lang="en-US" sz="1800" dirty="0" err="1">
                  <a:solidFill>
                    <a:srgbClr val="000000"/>
                  </a:solidFill>
                  <a:ea typeface="Segoe UI" pitchFamily="34" charset="0"/>
                  <a:cs typeface="Segoe UI" pitchFamily="34" charset="0"/>
                </a:rPr>
                <a:t>Kubelet</a:t>
              </a:r>
              <a:endParaRPr lang="en-US" sz="1800" dirty="0">
                <a:solidFill>
                  <a:srgbClr val="000000"/>
                </a:solidFill>
                <a:ea typeface="Segoe UI" pitchFamily="34" charset="0"/>
                <a:cs typeface="Segoe UI" pitchFamily="34" charset="0"/>
              </a:endParaRPr>
            </a:p>
            <a:p>
              <a:pPr defTabSz="914102" fontAlgn="base">
                <a:lnSpc>
                  <a:spcPct val="90000"/>
                </a:lnSpc>
                <a:spcBef>
                  <a:spcPct val="0"/>
                </a:spcBef>
                <a:spcAft>
                  <a:spcPts val="1765"/>
                </a:spcAft>
              </a:pPr>
              <a:r>
                <a:rPr lang="en-US" sz="1800" dirty="0">
                  <a:solidFill>
                    <a:srgbClr val="000000"/>
                  </a:solidFill>
                  <a:ea typeface="Segoe UI" pitchFamily="34" charset="0"/>
                  <a:cs typeface="Segoe UI" pitchFamily="34" charset="0"/>
                </a:rPr>
                <a:t>Scenarios:</a:t>
              </a:r>
            </a:p>
            <a:p>
              <a:pPr marL="285750" indent="-285750" defTabSz="914102" fontAlgn="base">
                <a:lnSpc>
                  <a:spcPct val="90000"/>
                </a:lnSpc>
                <a:spcBef>
                  <a:spcPct val="0"/>
                </a:spcBef>
                <a:spcAft>
                  <a:spcPts val="1765"/>
                </a:spcAft>
                <a:buFontTx/>
                <a:buChar char="-"/>
              </a:pPr>
              <a:r>
                <a:rPr lang="en-US" sz="1800" dirty="0">
                  <a:solidFill>
                    <a:srgbClr val="000000"/>
                  </a:solidFill>
                  <a:ea typeface="Segoe UI" pitchFamily="34" charset="0"/>
                  <a:cs typeface="Segoe UI" pitchFamily="34" charset="0"/>
                </a:rPr>
                <a:t>Bursting</a:t>
              </a:r>
            </a:p>
            <a:p>
              <a:pPr marL="285750" indent="-285750" defTabSz="914102" fontAlgn="base">
                <a:lnSpc>
                  <a:spcPct val="90000"/>
                </a:lnSpc>
                <a:spcBef>
                  <a:spcPct val="0"/>
                </a:spcBef>
                <a:spcAft>
                  <a:spcPts val="1765"/>
                </a:spcAft>
                <a:buFontTx/>
                <a:buChar char="-"/>
              </a:pPr>
              <a:r>
                <a:rPr lang="en-US" sz="1800" dirty="0">
                  <a:solidFill>
                    <a:srgbClr val="000000"/>
                  </a:solidFill>
                  <a:ea typeface="Segoe UI" pitchFamily="34" charset="0"/>
                  <a:cs typeface="Segoe UI" pitchFamily="34" charset="0"/>
                </a:rPr>
                <a:t>CI/CD</a:t>
              </a:r>
            </a:p>
            <a:p>
              <a:pPr marL="285750" indent="-285750" defTabSz="914102" fontAlgn="base">
                <a:lnSpc>
                  <a:spcPct val="90000"/>
                </a:lnSpc>
                <a:spcBef>
                  <a:spcPct val="0"/>
                </a:spcBef>
                <a:spcAft>
                  <a:spcPts val="1765"/>
                </a:spcAft>
                <a:buFontTx/>
                <a:buChar char="-"/>
              </a:pPr>
              <a:r>
                <a:rPr lang="en-US" sz="1800" dirty="0">
                  <a:solidFill>
                    <a:srgbClr val="000000"/>
                  </a:solidFill>
                  <a:ea typeface="Segoe UI" pitchFamily="34" charset="0"/>
                  <a:cs typeface="Segoe UI" pitchFamily="34" charset="0"/>
                </a:rPr>
                <a:t>“Serverless Kubernetes”</a:t>
              </a:r>
            </a:p>
          </p:txBody>
        </p:sp>
      </p:grpSp>
      <p:sp>
        <p:nvSpPr>
          <p:cNvPr id="3" name="Rectangle 2">
            <a:extLst>
              <a:ext uri="{FF2B5EF4-FFF2-40B4-BE49-F238E27FC236}">
                <a16:creationId xmlns:a16="http://schemas.microsoft.com/office/drawing/2014/main" id="{228CE760-6C34-42CF-845D-65CE70489962}"/>
              </a:ext>
            </a:extLst>
          </p:cNvPr>
          <p:cNvSpPr/>
          <p:nvPr/>
        </p:nvSpPr>
        <p:spPr>
          <a:xfrm>
            <a:off x="8861243" y="2149316"/>
            <a:ext cx="2887790" cy="369332"/>
          </a:xfrm>
          <a:prstGeom prst="rect">
            <a:avLst/>
          </a:prstGeom>
        </p:spPr>
        <p:txBody>
          <a:bodyPr wrap="square">
            <a:spAutoFit/>
          </a:bodyPr>
          <a:lstStyle/>
          <a:p>
            <a:r>
              <a:rPr lang="en-GB" dirty="0">
                <a:hlinkClick r:id="rId2"/>
              </a:rPr>
              <a:t>https://virtual-kubelet.io/</a:t>
            </a:r>
            <a:endParaRPr lang="en-GB" dirty="0"/>
          </a:p>
        </p:txBody>
      </p:sp>
    </p:spTree>
    <p:extLst>
      <p:ext uri="{BB962C8B-B14F-4D97-AF65-F5344CB8AC3E}">
        <p14:creationId xmlns:p14="http://schemas.microsoft.com/office/powerpoint/2010/main" val="150110782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4470F4B-DD2A-4432-A46C-670687913143}"/>
              </a:ext>
            </a:extLst>
          </p:cNvPr>
          <p:cNvSpPr/>
          <p:nvPr/>
        </p:nvSpPr>
        <p:spPr>
          <a:xfrm>
            <a:off x="1208849" y="2515726"/>
            <a:ext cx="4851893" cy="452590"/>
          </a:xfrm>
          <a:prstGeom prst="rect">
            <a:avLst/>
          </a:prstGeom>
          <a:solidFill>
            <a:srgbClr val="F7F7F7"/>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MANAGING PLACEMENT</a:t>
            </a:r>
          </a:p>
        </p:txBody>
      </p:sp>
      <p:sp>
        <p:nvSpPr>
          <p:cNvPr id="7" name="Rectangle 6">
            <a:extLst>
              <a:ext uri="{FF2B5EF4-FFF2-40B4-BE49-F238E27FC236}">
                <a16:creationId xmlns:a16="http://schemas.microsoft.com/office/drawing/2014/main" id="{F4BF124F-3D51-4605-8175-4B2466190D9A}"/>
              </a:ext>
            </a:extLst>
          </p:cNvPr>
          <p:cNvSpPr/>
          <p:nvPr/>
        </p:nvSpPr>
        <p:spPr>
          <a:xfrm>
            <a:off x="2856924" y="3192735"/>
            <a:ext cx="3634229" cy="814661"/>
          </a:xfrm>
          <a:prstGeom prst="rect">
            <a:avLst/>
          </a:prstGeom>
          <a:solidFill>
            <a:srgbClr val="F7F7F7"/>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NETWORKING &amp; LOAD BALANCING</a:t>
            </a:r>
          </a:p>
        </p:txBody>
      </p:sp>
      <p:sp>
        <p:nvSpPr>
          <p:cNvPr id="8" name="Rectangle 7">
            <a:extLst>
              <a:ext uri="{FF2B5EF4-FFF2-40B4-BE49-F238E27FC236}">
                <a16:creationId xmlns:a16="http://schemas.microsoft.com/office/drawing/2014/main" id="{AE0910AE-321E-4EA7-9462-FAEACF9CB594}"/>
              </a:ext>
            </a:extLst>
          </p:cNvPr>
          <p:cNvSpPr/>
          <p:nvPr/>
        </p:nvSpPr>
        <p:spPr>
          <a:xfrm>
            <a:off x="6211623" y="2087743"/>
            <a:ext cx="3016489" cy="452590"/>
          </a:xfrm>
          <a:prstGeom prst="rect">
            <a:avLst/>
          </a:prstGeom>
          <a:solidFill>
            <a:srgbClr val="F7F7F7"/>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NAME RESOLUTION</a:t>
            </a:r>
          </a:p>
        </p:txBody>
      </p:sp>
      <p:sp>
        <p:nvSpPr>
          <p:cNvPr id="10" name="Rectangle 9">
            <a:extLst>
              <a:ext uri="{FF2B5EF4-FFF2-40B4-BE49-F238E27FC236}">
                <a16:creationId xmlns:a16="http://schemas.microsoft.com/office/drawing/2014/main" id="{0881FB0C-D557-4AE8-8CE4-8DDF961B75BD}"/>
              </a:ext>
            </a:extLst>
          </p:cNvPr>
          <p:cNvSpPr/>
          <p:nvPr/>
        </p:nvSpPr>
        <p:spPr>
          <a:xfrm>
            <a:off x="6568996" y="4435568"/>
            <a:ext cx="2089347" cy="452590"/>
          </a:xfrm>
          <a:prstGeom prst="rect">
            <a:avLst/>
          </a:prstGeom>
          <a:solidFill>
            <a:srgbClr val="F7F7F7"/>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FAILOVER</a:t>
            </a:r>
          </a:p>
        </p:txBody>
      </p:sp>
      <p:sp>
        <p:nvSpPr>
          <p:cNvPr id="11" name="Rectangle 10">
            <a:extLst>
              <a:ext uri="{FF2B5EF4-FFF2-40B4-BE49-F238E27FC236}">
                <a16:creationId xmlns:a16="http://schemas.microsoft.com/office/drawing/2014/main" id="{F992C91D-9453-4ABE-A836-A3E5C17E1C4A}"/>
              </a:ext>
            </a:extLst>
          </p:cNvPr>
          <p:cNvSpPr/>
          <p:nvPr/>
        </p:nvSpPr>
        <p:spPr>
          <a:xfrm>
            <a:off x="6973855" y="2802659"/>
            <a:ext cx="3981253" cy="452590"/>
          </a:xfrm>
          <a:prstGeom prst="rect">
            <a:avLst/>
          </a:prstGeom>
          <a:solidFill>
            <a:srgbClr val="F7F7F7"/>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RESOURCE MANAGEMENT</a:t>
            </a:r>
          </a:p>
        </p:txBody>
      </p:sp>
      <p:sp>
        <p:nvSpPr>
          <p:cNvPr id="12" name="Rectangle 11">
            <a:extLst>
              <a:ext uri="{FF2B5EF4-FFF2-40B4-BE49-F238E27FC236}">
                <a16:creationId xmlns:a16="http://schemas.microsoft.com/office/drawing/2014/main" id="{BE0F84F0-FED8-4308-A005-B326291BC802}"/>
              </a:ext>
            </a:extLst>
          </p:cNvPr>
          <p:cNvSpPr/>
          <p:nvPr/>
        </p:nvSpPr>
        <p:spPr>
          <a:xfrm>
            <a:off x="6810160" y="3644127"/>
            <a:ext cx="2125951" cy="452590"/>
          </a:xfrm>
          <a:prstGeom prst="rect">
            <a:avLst/>
          </a:prstGeom>
          <a:solidFill>
            <a:srgbClr val="F7F7F7"/>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SCHEDULING </a:t>
            </a:r>
          </a:p>
        </p:txBody>
      </p:sp>
      <p:sp>
        <p:nvSpPr>
          <p:cNvPr id="13" name="Rectangle 12">
            <a:extLst>
              <a:ext uri="{FF2B5EF4-FFF2-40B4-BE49-F238E27FC236}">
                <a16:creationId xmlns:a16="http://schemas.microsoft.com/office/drawing/2014/main" id="{EC2B5F0B-4390-40A7-955D-E23906287C42}"/>
              </a:ext>
            </a:extLst>
          </p:cNvPr>
          <p:cNvSpPr/>
          <p:nvPr/>
        </p:nvSpPr>
        <p:spPr>
          <a:xfrm>
            <a:off x="611463" y="4106937"/>
            <a:ext cx="2245460" cy="814661"/>
          </a:xfrm>
          <a:prstGeom prst="rect">
            <a:avLst/>
          </a:prstGeom>
          <a:solidFill>
            <a:srgbClr val="F7F7F7"/>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SCALING UP/DOWN</a:t>
            </a:r>
          </a:p>
        </p:txBody>
      </p:sp>
      <p:sp>
        <p:nvSpPr>
          <p:cNvPr id="14" name="Rectangle 13">
            <a:extLst>
              <a:ext uri="{FF2B5EF4-FFF2-40B4-BE49-F238E27FC236}">
                <a16:creationId xmlns:a16="http://schemas.microsoft.com/office/drawing/2014/main" id="{C8E478CC-103A-458A-A3B7-A043E4174EC8}"/>
              </a:ext>
            </a:extLst>
          </p:cNvPr>
          <p:cNvSpPr/>
          <p:nvPr/>
        </p:nvSpPr>
        <p:spPr>
          <a:xfrm>
            <a:off x="9399715" y="3521638"/>
            <a:ext cx="2089347" cy="452590"/>
          </a:xfrm>
          <a:prstGeom prst="rect">
            <a:avLst/>
          </a:prstGeom>
          <a:solidFill>
            <a:srgbClr val="F7F7F7"/>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SECURITY</a:t>
            </a:r>
          </a:p>
        </p:txBody>
      </p:sp>
      <p:sp>
        <p:nvSpPr>
          <p:cNvPr id="15" name="Rectangle 14">
            <a:extLst>
              <a:ext uri="{FF2B5EF4-FFF2-40B4-BE49-F238E27FC236}">
                <a16:creationId xmlns:a16="http://schemas.microsoft.com/office/drawing/2014/main" id="{389F41B5-D44A-4288-BAE4-3B6B8B49CEA8}"/>
              </a:ext>
            </a:extLst>
          </p:cNvPr>
          <p:cNvSpPr/>
          <p:nvPr/>
        </p:nvSpPr>
        <p:spPr>
          <a:xfrm>
            <a:off x="9104462" y="4259462"/>
            <a:ext cx="2089347" cy="814661"/>
          </a:xfrm>
          <a:prstGeom prst="rect">
            <a:avLst/>
          </a:prstGeom>
          <a:solidFill>
            <a:srgbClr val="F7F7F7"/>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SERVICE DISCOVERY</a:t>
            </a:r>
          </a:p>
        </p:txBody>
      </p:sp>
      <p:sp>
        <p:nvSpPr>
          <p:cNvPr id="16" name="Rectangle 15">
            <a:extLst>
              <a:ext uri="{FF2B5EF4-FFF2-40B4-BE49-F238E27FC236}">
                <a16:creationId xmlns:a16="http://schemas.microsoft.com/office/drawing/2014/main" id="{4FA456DA-67A8-458A-A2A5-FE8CCE0840A6}"/>
              </a:ext>
            </a:extLst>
          </p:cNvPr>
          <p:cNvSpPr/>
          <p:nvPr/>
        </p:nvSpPr>
        <p:spPr>
          <a:xfrm>
            <a:off x="3476474" y="4301848"/>
            <a:ext cx="2630853" cy="452590"/>
          </a:xfrm>
          <a:prstGeom prst="rect">
            <a:avLst/>
          </a:prstGeom>
          <a:solidFill>
            <a:srgbClr val="F7F7F7"/>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HEALTH CHECKS</a:t>
            </a:r>
          </a:p>
        </p:txBody>
      </p:sp>
      <p:sp>
        <p:nvSpPr>
          <p:cNvPr id="17" name="Rectangle 16">
            <a:extLst>
              <a:ext uri="{FF2B5EF4-FFF2-40B4-BE49-F238E27FC236}">
                <a16:creationId xmlns:a16="http://schemas.microsoft.com/office/drawing/2014/main" id="{3AAAF63C-264B-416B-85BD-2E19B060A8BE}"/>
              </a:ext>
            </a:extLst>
          </p:cNvPr>
          <p:cNvSpPr/>
          <p:nvPr/>
        </p:nvSpPr>
        <p:spPr>
          <a:xfrm>
            <a:off x="491720" y="3304655"/>
            <a:ext cx="2089347" cy="452590"/>
          </a:xfrm>
          <a:prstGeom prst="rect">
            <a:avLst/>
          </a:prstGeom>
          <a:solidFill>
            <a:srgbClr val="F7F7F7"/>
          </a:solidFill>
          <a:ln w="12700">
            <a:solidFill>
              <a:schemeClr val="tx1">
                <a:lumMod val="60000"/>
                <a:lumOff val="40000"/>
              </a:schemeClr>
            </a:solidFill>
          </a:ln>
          <a:effectLst/>
        </p:spPr>
        <p:txBody>
          <a:bodyPr wrap="square">
            <a:spAutoFit/>
          </a:bodyPr>
          <a:lstStyle/>
          <a:p>
            <a:pPr algn="ctr"/>
            <a:r>
              <a:rPr lang="en-GB" sz="2353" dirty="0">
                <a:solidFill>
                  <a:srgbClr val="1E76CA"/>
                </a:solidFill>
                <a:latin typeface="+mj-lt"/>
              </a:rPr>
              <a:t>SECRETS</a:t>
            </a:r>
          </a:p>
        </p:txBody>
      </p:sp>
      <p:sp>
        <p:nvSpPr>
          <p:cNvPr id="20" name="Title 1">
            <a:extLst>
              <a:ext uri="{FF2B5EF4-FFF2-40B4-BE49-F238E27FC236}">
                <a16:creationId xmlns:a16="http://schemas.microsoft.com/office/drawing/2014/main" id="{0BD3B11C-51D1-46B2-854D-BC8DCFF59872}"/>
              </a:ext>
            </a:extLst>
          </p:cNvPr>
          <p:cNvSpPr txBox="1">
            <a:spLocks/>
          </p:cNvSpPr>
          <p:nvPr/>
        </p:nvSpPr>
        <p:spPr>
          <a:xfrm>
            <a:off x="232822" y="5672551"/>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defRPr/>
            </a:pPr>
            <a:r>
              <a:rPr lang="en-GB" sz="4705" dirty="0">
                <a:solidFill>
                  <a:srgbClr val="505050"/>
                </a:solidFill>
                <a:latin typeface="Segoe UI Light"/>
              </a:rPr>
              <a:t>P</a:t>
            </a:r>
            <a:r>
              <a:rPr lang="en-GB" sz="4705" spc="-100" dirty="0">
                <a:solidFill>
                  <a:srgbClr val="505050"/>
                </a:solidFill>
                <a:latin typeface="Segoe UI Light"/>
              </a:rPr>
              <a:t>roduction </a:t>
            </a:r>
            <a:r>
              <a:rPr lang="en-GB" sz="4705" dirty="0">
                <a:solidFill>
                  <a:srgbClr val="505050"/>
                </a:solidFill>
                <a:latin typeface="Segoe UI Light"/>
              </a:rPr>
              <a:t>And At S</a:t>
            </a:r>
            <a:r>
              <a:rPr lang="en-GB" sz="4705" spc="-100" dirty="0">
                <a:solidFill>
                  <a:srgbClr val="505050"/>
                </a:solidFill>
                <a:latin typeface="Segoe UI Light"/>
              </a:rPr>
              <a:t>cale</a:t>
            </a:r>
          </a:p>
        </p:txBody>
      </p:sp>
      <p:sp>
        <p:nvSpPr>
          <p:cNvPr id="2" name="Title 1">
            <a:extLst>
              <a:ext uri="{FF2B5EF4-FFF2-40B4-BE49-F238E27FC236}">
                <a16:creationId xmlns:a16="http://schemas.microsoft.com/office/drawing/2014/main" id="{AD095BC8-D8D1-4AB9-A7AF-C5CAC5B07472}"/>
              </a:ext>
            </a:extLst>
          </p:cNvPr>
          <p:cNvSpPr>
            <a:spLocks noGrp="1"/>
          </p:cNvSpPr>
          <p:nvPr>
            <p:ph type="title"/>
          </p:nvPr>
        </p:nvSpPr>
        <p:spPr/>
        <p:txBody>
          <a:bodyPr>
            <a:normAutofit/>
          </a:bodyPr>
          <a:lstStyle/>
          <a:p>
            <a:pPr algn="ctr"/>
            <a:r>
              <a:rPr lang="en-GB" dirty="0"/>
              <a:t>The need for </a:t>
            </a:r>
            <a:r>
              <a:rPr lang="en-GB" dirty="0">
                <a:solidFill>
                  <a:srgbClr val="0078D7"/>
                </a:solidFill>
              </a:rPr>
              <a:t>orchestration</a:t>
            </a:r>
            <a:endParaRPr lang="en-GB" dirty="0"/>
          </a:p>
        </p:txBody>
      </p:sp>
    </p:spTree>
    <p:extLst>
      <p:ext uri="{BB962C8B-B14F-4D97-AF65-F5344CB8AC3E}">
        <p14:creationId xmlns:p14="http://schemas.microsoft.com/office/powerpoint/2010/main" val="2400708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Effect transition="in" filter="fade">
                                      <p:cBhvr>
                                        <p:cTn id="27" dur="500"/>
                                        <p:tgtEl>
                                          <p:spTgt spid="10"/>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animEffect transition="in" filter="fade">
                                      <p:cBhvr>
                                        <p:cTn id="33" dur="500"/>
                                        <p:tgtEl>
                                          <p:spTgt spid="11"/>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animEffect transition="in" filter="fade">
                                      <p:cBhvr>
                                        <p:cTn id="39" dur="500"/>
                                        <p:tgtEl>
                                          <p:spTgt spid="17"/>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p:cTn id="43" dur="500" fill="hold"/>
                                        <p:tgtEl>
                                          <p:spTgt spid="16"/>
                                        </p:tgtEl>
                                        <p:attrNameLst>
                                          <p:attrName>ppt_w</p:attrName>
                                        </p:attrNameLst>
                                      </p:cBhvr>
                                      <p:tavLst>
                                        <p:tav tm="0">
                                          <p:val>
                                            <p:fltVal val="0"/>
                                          </p:val>
                                        </p:tav>
                                        <p:tav tm="100000">
                                          <p:val>
                                            <p:strVal val="#ppt_w"/>
                                          </p:val>
                                        </p:tav>
                                      </p:tavLst>
                                    </p:anim>
                                    <p:anim calcmode="lin" valueType="num">
                                      <p:cBhvr>
                                        <p:cTn id="44" dur="500" fill="hold"/>
                                        <p:tgtEl>
                                          <p:spTgt spid="16"/>
                                        </p:tgtEl>
                                        <p:attrNameLst>
                                          <p:attrName>ppt_h</p:attrName>
                                        </p:attrNameLst>
                                      </p:cBhvr>
                                      <p:tavLst>
                                        <p:tav tm="0">
                                          <p:val>
                                            <p:fltVal val="0"/>
                                          </p:val>
                                        </p:tav>
                                        <p:tav tm="100000">
                                          <p:val>
                                            <p:strVal val="#ppt_h"/>
                                          </p:val>
                                        </p:tav>
                                      </p:tavLst>
                                    </p:anim>
                                    <p:animEffect transition="in" filter="fade">
                                      <p:cBhvr>
                                        <p:cTn id="45" dur="500"/>
                                        <p:tgtEl>
                                          <p:spTgt spid="16"/>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p:cTn id="49" dur="500" fill="hold"/>
                                        <p:tgtEl>
                                          <p:spTgt spid="12"/>
                                        </p:tgtEl>
                                        <p:attrNameLst>
                                          <p:attrName>ppt_w</p:attrName>
                                        </p:attrNameLst>
                                      </p:cBhvr>
                                      <p:tavLst>
                                        <p:tav tm="0">
                                          <p:val>
                                            <p:fltVal val="0"/>
                                          </p:val>
                                        </p:tav>
                                        <p:tav tm="100000">
                                          <p:val>
                                            <p:strVal val="#ppt_w"/>
                                          </p:val>
                                        </p:tav>
                                      </p:tavLst>
                                    </p:anim>
                                    <p:anim calcmode="lin" valueType="num">
                                      <p:cBhvr>
                                        <p:cTn id="50" dur="500" fill="hold"/>
                                        <p:tgtEl>
                                          <p:spTgt spid="12"/>
                                        </p:tgtEl>
                                        <p:attrNameLst>
                                          <p:attrName>ppt_h</p:attrName>
                                        </p:attrNameLst>
                                      </p:cBhvr>
                                      <p:tavLst>
                                        <p:tav tm="0">
                                          <p:val>
                                            <p:fltVal val="0"/>
                                          </p:val>
                                        </p:tav>
                                        <p:tav tm="100000">
                                          <p:val>
                                            <p:strVal val="#ppt_h"/>
                                          </p:val>
                                        </p:tav>
                                      </p:tavLst>
                                    </p:anim>
                                    <p:animEffect transition="in" filter="fade">
                                      <p:cBhvr>
                                        <p:cTn id="51" dur="500"/>
                                        <p:tgtEl>
                                          <p:spTgt spid="12"/>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p:cTn id="55" dur="500" fill="hold"/>
                                        <p:tgtEl>
                                          <p:spTgt spid="15"/>
                                        </p:tgtEl>
                                        <p:attrNameLst>
                                          <p:attrName>ppt_w</p:attrName>
                                        </p:attrNameLst>
                                      </p:cBhvr>
                                      <p:tavLst>
                                        <p:tav tm="0">
                                          <p:val>
                                            <p:fltVal val="0"/>
                                          </p:val>
                                        </p:tav>
                                        <p:tav tm="100000">
                                          <p:val>
                                            <p:strVal val="#ppt_w"/>
                                          </p:val>
                                        </p:tav>
                                      </p:tavLst>
                                    </p:anim>
                                    <p:anim calcmode="lin" valueType="num">
                                      <p:cBhvr>
                                        <p:cTn id="56" dur="500" fill="hold"/>
                                        <p:tgtEl>
                                          <p:spTgt spid="15"/>
                                        </p:tgtEl>
                                        <p:attrNameLst>
                                          <p:attrName>ppt_h</p:attrName>
                                        </p:attrNameLst>
                                      </p:cBhvr>
                                      <p:tavLst>
                                        <p:tav tm="0">
                                          <p:val>
                                            <p:fltVal val="0"/>
                                          </p:val>
                                        </p:tav>
                                        <p:tav tm="100000">
                                          <p:val>
                                            <p:strVal val="#ppt_h"/>
                                          </p:val>
                                        </p:tav>
                                      </p:tavLst>
                                    </p:anim>
                                    <p:animEffect transition="in" filter="fade">
                                      <p:cBhvr>
                                        <p:cTn id="57" dur="500"/>
                                        <p:tgtEl>
                                          <p:spTgt spid="15"/>
                                        </p:tgtEl>
                                      </p:cBhvr>
                                    </p:animEffect>
                                  </p:childTnLst>
                                </p:cTn>
                              </p:par>
                            </p:childTnLst>
                          </p:cTn>
                        </p:par>
                        <p:par>
                          <p:cTn id="58" fill="hold">
                            <p:stCondLst>
                              <p:cond delay="4500"/>
                            </p:stCondLst>
                            <p:childTnLst>
                              <p:par>
                                <p:cTn id="59" presetID="53" presetClass="entr" presetSubtype="16" fill="hold" grpId="0" nodeType="afterEffect">
                                  <p:stCondLst>
                                    <p:cond delay="0"/>
                                  </p:stCondLst>
                                  <p:childTnLst>
                                    <p:set>
                                      <p:cBhvr>
                                        <p:cTn id="60" dur="1" fill="hold">
                                          <p:stCondLst>
                                            <p:cond delay="0"/>
                                          </p:stCondLst>
                                        </p:cTn>
                                        <p:tgtEl>
                                          <p:spTgt spid="13"/>
                                        </p:tgtEl>
                                        <p:attrNameLst>
                                          <p:attrName>style.visibility</p:attrName>
                                        </p:attrNameLst>
                                      </p:cBhvr>
                                      <p:to>
                                        <p:strVal val="visible"/>
                                      </p:to>
                                    </p:set>
                                    <p:anim calcmode="lin" valueType="num">
                                      <p:cBhvr>
                                        <p:cTn id="61" dur="500" fill="hold"/>
                                        <p:tgtEl>
                                          <p:spTgt spid="13"/>
                                        </p:tgtEl>
                                        <p:attrNameLst>
                                          <p:attrName>ppt_w</p:attrName>
                                        </p:attrNameLst>
                                      </p:cBhvr>
                                      <p:tavLst>
                                        <p:tav tm="0">
                                          <p:val>
                                            <p:fltVal val="0"/>
                                          </p:val>
                                        </p:tav>
                                        <p:tav tm="100000">
                                          <p:val>
                                            <p:strVal val="#ppt_w"/>
                                          </p:val>
                                        </p:tav>
                                      </p:tavLst>
                                    </p:anim>
                                    <p:anim calcmode="lin" valueType="num">
                                      <p:cBhvr>
                                        <p:cTn id="62" dur="500" fill="hold"/>
                                        <p:tgtEl>
                                          <p:spTgt spid="13"/>
                                        </p:tgtEl>
                                        <p:attrNameLst>
                                          <p:attrName>ppt_h</p:attrName>
                                        </p:attrNameLst>
                                      </p:cBhvr>
                                      <p:tavLst>
                                        <p:tav tm="0">
                                          <p:val>
                                            <p:fltVal val="0"/>
                                          </p:val>
                                        </p:tav>
                                        <p:tav tm="100000">
                                          <p:val>
                                            <p:strVal val="#ppt_h"/>
                                          </p:val>
                                        </p:tav>
                                      </p:tavLst>
                                    </p:anim>
                                    <p:animEffect transition="in" filter="fade">
                                      <p:cBhvr>
                                        <p:cTn id="63" dur="500"/>
                                        <p:tgtEl>
                                          <p:spTgt spid="13"/>
                                        </p:tgtEl>
                                      </p:cBhvr>
                                    </p:animEffect>
                                  </p:childTnLst>
                                </p:cTn>
                              </p:par>
                            </p:childTnLst>
                          </p:cTn>
                        </p:par>
                        <p:par>
                          <p:cTn id="64" fill="hold">
                            <p:stCondLst>
                              <p:cond delay="5000"/>
                            </p:stCondLst>
                            <p:childTnLst>
                              <p:par>
                                <p:cTn id="65" presetID="53" presetClass="entr" presetSubtype="16" fill="hold" grpId="0" nodeType="after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p:cTn id="67" dur="500" fill="hold"/>
                                        <p:tgtEl>
                                          <p:spTgt spid="14"/>
                                        </p:tgtEl>
                                        <p:attrNameLst>
                                          <p:attrName>ppt_w</p:attrName>
                                        </p:attrNameLst>
                                      </p:cBhvr>
                                      <p:tavLst>
                                        <p:tav tm="0">
                                          <p:val>
                                            <p:fltVal val="0"/>
                                          </p:val>
                                        </p:tav>
                                        <p:tav tm="100000">
                                          <p:val>
                                            <p:strVal val="#ppt_w"/>
                                          </p:val>
                                        </p:tav>
                                      </p:tavLst>
                                    </p:anim>
                                    <p:anim calcmode="lin" valueType="num">
                                      <p:cBhvr>
                                        <p:cTn id="68" dur="500" fill="hold"/>
                                        <p:tgtEl>
                                          <p:spTgt spid="14"/>
                                        </p:tgtEl>
                                        <p:attrNameLst>
                                          <p:attrName>ppt_h</p:attrName>
                                        </p:attrNameLst>
                                      </p:cBhvr>
                                      <p:tavLst>
                                        <p:tav tm="0">
                                          <p:val>
                                            <p:fltVal val="0"/>
                                          </p:val>
                                        </p:tav>
                                        <p:tav tm="100000">
                                          <p:val>
                                            <p:strVal val="#ppt_h"/>
                                          </p:val>
                                        </p:tav>
                                      </p:tavLst>
                                    </p:anim>
                                    <p:animEffect transition="in" filter="fade">
                                      <p:cBhvr>
                                        <p:cTn id="6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FE72684D-CAE9-42D5-926D-D817E0A90025}"/>
              </a:ext>
            </a:extLst>
          </p:cNvPr>
          <p:cNvSpPr>
            <a:spLocks noGrp="1"/>
          </p:cNvSpPr>
          <p:nvPr>
            <p:ph type="body" idx="21"/>
          </p:nvPr>
        </p:nvSpPr>
        <p:spPr>
          <a:xfrm>
            <a:off x="6095998" y="3935372"/>
            <a:ext cx="5638801" cy="2859127"/>
          </a:xfrm>
        </p:spPr>
        <p:txBody>
          <a:bodyPr/>
          <a:lstStyle/>
          <a:p>
            <a:pPr>
              <a:spcBef>
                <a:spcPts val="600"/>
              </a:spcBef>
            </a:pPr>
            <a:r>
              <a:rPr lang="en-GB" dirty="0"/>
              <a:t>Uses </a:t>
            </a:r>
            <a:r>
              <a:rPr lang="en-GB" b="1" dirty="0"/>
              <a:t>Azure CNI</a:t>
            </a:r>
            <a:r>
              <a:rPr lang="en-GB" dirty="0"/>
              <a:t> network plugin</a:t>
            </a:r>
          </a:p>
          <a:p>
            <a:pPr>
              <a:spcBef>
                <a:spcPts val="600"/>
              </a:spcBef>
            </a:pPr>
            <a:r>
              <a:rPr lang="en-GB" dirty="0"/>
              <a:t>Both Nodes and Pods on same subnet + </a:t>
            </a:r>
            <a:r>
              <a:rPr lang="en-GB" dirty="0" err="1"/>
              <a:t>VNet</a:t>
            </a:r>
            <a:endParaRPr lang="en-GB" dirty="0"/>
          </a:p>
          <a:p>
            <a:pPr>
              <a:spcBef>
                <a:spcPts val="600"/>
              </a:spcBef>
            </a:pPr>
            <a:r>
              <a:rPr lang="en-GB" dirty="0"/>
              <a:t>Works with peering, service endpoints, ExpressRoute</a:t>
            </a:r>
          </a:p>
          <a:p>
            <a:pPr>
              <a:spcBef>
                <a:spcPts val="600"/>
              </a:spcBef>
            </a:pPr>
            <a:r>
              <a:rPr lang="en-GB" dirty="0"/>
              <a:t>Better performance</a:t>
            </a:r>
          </a:p>
          <a:p>
            <a:pPr>
              <a:spcBef>
                <a:spcPts val="600"/>
              </a:spcBef>
            </a:pPr>
            <a:r>
              <a:rPr lang="en-GB" dirty="0"/>
              <a:t>Each pod requires an IP allocated to it</a:t>
            </a:r>
          </a:p>
        </p:txBody>
      </p:sp>
      <p:sp>
        <p:nvSpPr>
          <p:cNvPr id="7" name="Text Placeholder 6">
            <a:extLst>
              <a:ext uri="{FF2B5EF4-FFF2-40B4-BE49-F238E27FC236}">
                <a16:creationId xmlns:a16="http://schemas.microsoft.com/office/drawing/2014/main" id="{A3DBE981-4F30-45E3-B3E1-EFAD5C25A099}"/>
              </a:ext>
            </a:extLst>
          </p:cNvPr>
          <p:cNvSpPr>
            <a:spLocks noGrp="1"/>
          </p:cNvSpPr>
          <p:nvPr>
            <p:ph type="body" idx="7"/>
          </p:nvPr>
        </p:nvSpPr>
        <p:spPr>
          <a:xfrm>
            <a:off x="6095999" y="3225800"/>
            <a:ext cx="5638798" cy="723900"/>
          </a:xfrm>
        </p:spPr>
        <p:txBody>
          <a:bodyPr/>
          <a:lstStyle/>
          <a:p>
            <a:r>
              <a:rPr lang="en-GB" dirty="0"/>
              <a:t>Advanced</a:t>
            </a:r>
          </a:p>
        </p:txBody>
      </p:sp>
      <p:sp>
        <p:nvSpPr>
          <p:cNvPr id="11" name="Text Placeholder 10">
            <a:extLst>
              <a:ext uri="{FF2B5EF4-FFF2-40B4-BE49-F238E27FC236}">
                <a16:creationId xmlns:a16="http://schemas.microsoft.com/office/drawing/2014/main" id="{408DE1F8-6E83-432E-88F3-A7909072219B}"/>
              </a:ext>
            </a:extLst>
          </p:cNvPr>
          <p:cNvSpPr>
            <a:spLocks noGrp="1"/>
          </p:cNvSpPr>
          <p:nvPr>
            <p:ph type="body" idx="30"/>
          </p:nvPr>
        </p:nvSpPr>
        <p:spPr>
          <a:xfrm>
            <a:off x="457201" y="3228729"/>
            <a:ext cx="5638800" cy="719343"/>
          </a:xfrm>
        </p:spPr>
        <p:txBody>
          <a:bodyPr/>
          <a:lstStyle/>
          <a:p>
            <a:r>
              <a:rPr lang="en-GB" dirty="0"/>
              <a:t>Basic</a:t>
            </a:r>
          </a:p>
        </p:txBody>
      </p:sp>
      <p:sp>
        <p:nvSpPr>
          <p:cNvPr id="12" name="Text Placeholder 11">
            <a:extLst>
              <a:ext uri="{FF2B5EF4-FFF2-40B4-BE49-F238E27FC236}">
                <a16:creationId xmlns:a16="http://schemas.microsoft.com/office/drawing/2014/main" id="{48C8E1E3-1344-4340-A739-67F052702F25}"/>
              </a:ext>
            </a:extLst>
          </p:cNvPr>
          <p:cNvSpPr>
            <a:spLocks noGrp="1"/>
          </p:cNvSpPr>
          <p:nvPr>
            <p:ph type="body" idx="32"/>
          </p:nvPr>
        </p:nvSpPr>
        <p:spPr>
          <a:xfrm>
            <a:off x="457200" y="3936331"/>
            <a:ext cx="5638799" cy="2686719"/>
          </a:xfrm>
        </p:spPr>
        <p:txBody>
          <a:bodyPr/>
          <a:lstStyle/>
          <a:p>
            <a:pPr>
              <a:spcBef>
                <a:spcPts val="600"/>
              </a:spcBef>
            </a:pPr>
            <a:r>
              <a:rPr lang="en-GB" dirty="0"/>
              <a:t>Uses </a:t>
            </a:r>
            <a:r>
              <a:rPr lang="en-GB" b="1" dirty="0" err="1"/>
              <a:t>kubenet</a:t>
            </a:r>
            <a:r>
              <a:rPr lang="en-GB" dirty="0"/>
              <a:t> network plugin</a:t>
            </a:r>
          </a:p>
          <a:p>
            <a:pPr>
              <a:spcBef>
                <a:spcPts val="600"/>
              </a:spcBef>
            </a:pPr>
            <a:r>
              <a:rPr lang="en-GB" dirty="0"/>
              <a:t>Pods are not in a </a:t>
            </a:r>
            <a:r>
              <a:rPr lang="en-GB" dirty="0" err="1"/>
              <a:t>VNet</a:t>
            </a:r>
            <a:r>
              <a:rPr lang="en-GB" dirty="0"/>
              <a:t> or same subnet as Nodes</a:t>
            </a:r>
          </a:p>
          <a:p>
            <a:pPr>
              <a:spcBef>
                <a:spcPts val="600"/>
              </a:spcBef>
            </a:pPr>
            <a:r>
              <a:rPr lang="en-GB" dirty="0"/>
              <a:t>Pods live behind bridge, and UDR is used</a:t>
            </a:r>
          </a:p>
          <a:p>
            <a:pPr>
              <a:spcBef>
                <a:spcPts val="600"/>
              </a:spcBef>
            </a:pPr>
            <a:r>
              <a:rPr lang="en-GB" dirty="0"/>
              <a:t>Simple but has limitations &amp; performance impact</a:t>
            </a:r>
          </a:p>
          <a:p>
            <a:pPr>
              <a:spcBef>
                <a:spcPts val="600"/>
              </a:spcBef>
            </a:pPr>
            <a:r>
              <a:rPr lang="en-GB" dirty="0"/>
              <a:t>No need to allocate/reserve IPs for Pods</a:t>
            </a:r>
          </a:p>
        </p:txBody>
      </p:sp>
      <p:sp>
        <p:nvSpPr>
          <p:cNvPr id="2" name="Title 1">
            <a:extLst>
              <a:ext uri="{FF2B5EF4-FFF2-40B4-BE49-F238E27FC236}">
                <a16:creationId xmlns:a16="http://schemas.microsoft.com/office/drawing/2014/main" id="{97FB9A06-4D98-4916-AA0B-1F16CA40B292}"/>
              </a:ext>
            </a:extLst>
          </p:cNvPr>
          <p:cNvSpPr>
            <a:spLocks noGrp="1"/>
          </p:cNvSpPr>
          <p:nvPr>
            <p:ph type="title"/>
          </p:nvPr>
        </p:nvSpPr>
        <p:spPr>
          <a:xfrm>
            <a:off x="457200" y="457200"/>
            <a:ext cx="6962775" cy="723900"/>
          </a:xfrm>
        </p:spPr>
        <p:txBody>
          <a:bodyPr>
            <a:normAutofit/>
          </a:bodyPr>
          <a:lstStyle/>
          <a:p>
            <a:r>
              <a:rPr lang="en-GB" dirty="0"/>
              <a:t>AKS Networking Models</a:t>
            </a:r>
          </a:p>
        </p:txBody>
      </p:sp>
      <p:grpSp>
        <p:nvGrpSpPr>
          <p:cNvPr id="90" name="Group 89">
            <a:extLst>
              <a:ext uri="{FF2B5EF4-FFF2-40B4-BE49-F238E27FC236}">
                <a16:creationId xmlns:a16="http://schemas.microsoft.com/office/drawing/2014/main" id="{3CE8B510-96AF-48DF-BE17-36F4D6785821}"/>
              </a:ext>
            </a:extLst>
          </p:cNvPr>
          <p:cNvGrpSpPr/>
          <p:nvPr/>
        </p:nvGrpSpPr>
        <p:grpSpPr>
          <a:xfrm>
            <a:off x="801622" y="1247572"/>
            <a:ext cx="5000018" cy="2029028"/>
            <a:chOff x="801622" y="1247572"/>
            <a:chExt cx="5000018" cy="2029028"/>
          </a:xfrm>
        </p:grpSpPr>
        <p:sp>
          <p:nvSpPr>
            <p:cNvPr id="17" name="Rectangle 16">
              <a:extLst>
                <a:ext uri="{FF2B5EF4-FFF2-40B4-BE49-F238E27FC236}">
                  <a16:creationId xmlns:a16="http://schemas.microsoft.com/office/drawing/2014/main" id="{E2A88343-FD32-465E-AC44-9DABB4374D20}"/>
                </a:ext>
              </a:extLst>
            </p:cNvPr>
            <p:cNvSpPr/>
            <p:nvPr/>
          </p:nvSpPr>
          <p:spPr>
            <a:xfrm>
              <a:off x="801623" y="1247572"/>
              <a:ext cx="2474976" cy="1216152"/>
            </a:xfrm>
            <a:prstGeom prst="rect">
              <a:avLst/>
            </a:prstGeom>
            <a:solidFill>
              <a:schemeClr val="bg2"/>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sz="1200" dirty="0"/>
                <a:t>Node: 192.168.0.10</a:t>
              </a:r>
            </a:p>
          </p:txBody>
        </p:sp>
        <p:sp>
          <p:nvSpPr>
            <p:cNvPr id="18" name="Rectangle 17">
              <a:extLst>
                <a:ext uri="{FF2B5EF4-FFF2-40B4-BE49-F238E27FC236}">
                  <a16:creationId xmlns:a16="http://schemas.microsoft.com/office/drawing/2014/main" id="{87BE331A-8923-4FC9-B6C9-A15834E1F9AE}"/>
                </a:ext>
              </a:extLst>
            </p:cNvPr>
            <p:cNvSpPr/>
            <p:nvPr/>
          </p:nvSpPr>
          <p:spPr>
            <a:xfrm>
              <a:off x="801622" y="2587752"/>
              <a:ext cx="5000017" cy="688848"/>
            </a:xfrm>
            <a:prstGeom prst="rect">
              <a:avLst/>
            </a:prstGeom>
            <a:solidFill>
              <a:schemeClr val="bg2"/>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GB" sz="1200" dirty="0" err="1"/>
                <a:t>VNet</a:t>
              </a:r>
              <a:endParaRPr lang="en-GB" sz="1200" dirty="0"/>
            </a:p>
          </p:txBody>
        </p:sp>
        <p:sp>
          <p:nvSpPr>
            <p:cNvPr id="19" name="Rectangle 18">
              <a:extLst>
                <a:ext uri="{FF2B5EF4-FFF2-40B4-BE49-F238E27FC236}">
                  <a16:creationId xmlns:a16="http://schemas.microsoft.com/office/drawing/2014/main" id="{9867ECDE-2CD7-4D20-8D1E-E27F18B30BE7}"/>
                </a:ext>
              </a:extLst>
            </p:cNvPr>
            <p:cNvSpPr/>
            <p:nvPr/>
          </p:nvSpPr>
          <p:spPr>
            <a:xfrm>
              <a:off x="966131" y="1994332"/>
              <a:ext cx="1134080" cy="274260"/>
            </a:xfrm>
            <a:prstGeom prst="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err="1"/>
                <a:t>veth</a:t>
              </a:r>
              <a:r>
                <a:rPr lang="en-GB" sz="1200" dirty="0"/>
                <a:t> bridge</a:t>
              </a:r>
            </a:p>
          </p:txBody>
        </p:sp>
        <p:sp>
          <p:nvSpPr>
            <p:cNvPr id="21" name="Rectangle 20">
              <a:extLst>
                <a:ext uri="{FF2B5EF4-FFF2-40B4-BE49-F238E27FC236}">
                  <a16:creationId xmlns:a16="http://schemas.microsoft.com/office/drawing/2014/main" id="{C0EE68E7-7692-45FB-986D-2AB3DDD2832A}"/>
                </a:ext>
              </a:extLst>
            </p:cNvPr>
            <p:cNvSpPr/>
            <p:nvPr/>
          </p:nvSpPr>
          <p:spPr>
            <a:xfrm>
              <a:off x="966130" y="2904862"/>
              <a:ext cx="4634537" cy="274260"/>
            </a:xfrm>
            <a:prstGeom prst="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t>Subnet: 192.168.0.0</a:t>
              </a:r>
            </a:p>
          </p:txBody>
        </p:sp>
        <p:sp>
          <p:nvSpPr>
            <p:cNvPr id="22" name="Arrow: Down 21">
              <a:extLst>
                <a:ext uri="{FF2B5EF4-FFF2-40B4-BE49-F238E27FC236}">
                  <a16:creationId xmlns:a16="http://schemas.microsoft.com/office/drawing/2014/main" id="{E0E9584C-126A-4940-A570-A4D181CA8FD2}"/>
                </a:ext>
              </a:extLst>
            </p:cNvPr>
            <p:cNvSpPr/>
            <p:nvPr/>
          </p:nvSpPr>
          <p:spPr>
            <a:xfrm>
              <a:off x="1410488" y="2472782"/>
              <a:ext cx="245366" cy="393532"/>
            </a:xfrm>
            <a:prstGeom prst="downArrow">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3" name="Freeform: Shape 22">
              <a:extLst>
                <a:ext uri="{FF2B5EF4-FFF2-40B4-BE49-F238E27FC236}">
                  <a16:creationId xmlns:a16="http://schemas.microsoft.com/office/drawing/2014/main" id="{DB5405AF-87F4-47F2-923A-E4FF340F4873}"/>
                </a:ext>
              </a:extLst>
            </p:cNvPr>
            <p:cNvSpPr/>
            <p:nvPr/>
          </p:nvSpPr>
          <p:spPr>
            <a:xfrm>
              <a:off x="1043939" y="1583614"/>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24" name="Rectangle 23">
              <a:extLst>
                <a:ext uri="{FF2B5EF4-FFF2-40B4-BE49-F238E27FC236}">
                  <a16:creationId xmlns:a16="http://schemas.microsoft.com/office/drawing/2014/main" id="{5274DDA8-6396-4EBC-A0A7-F671017ED765}"/>
                </a:ext>
              </a:extLst>
            </p:cNvPr>
            <p:cNvSpPr/>
            <p:nvPr/>
          </p:nvSpPr>
          <p:spPr>
            <a:xfrm>
              <a:off x="2264719" y="1994332"/>
              <a:ext cx="810908" cy="274260"/>
            </a:xfrm>
            <a:prstGeom prst="rect">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err="1"/>
                <a:t>kubenet</a:t>
              </a:r>
              <a:endParaRPr lang="en-GB" sz="1200" dirty="0"/>
            </a:p>
          </p:txBody>
        </p:sp>
        <p:sp>
          <p:nvSpPr>
            <p:cNvPr id="25" name="Freeform: Shape 24">
              <a:extLst>
                <a:ext uri="{FF2B5EF4-FFF2-40B4-BE49-F238E27FC236}">
                  <a16:creationId xmlns:a16="http://schemas.microsoft.com/office/drawing/2014/main" id="{8F8E690D-D070-44A2-9AAE-3D9EC0EDAD2A}"/>
                </a:ext>
              </a:extLst>
            </p:cNvPr>
            <p:cNvSpPr/>
            <p:nvPr/>
          </p:nvSpPr>
          <p:spPr>
            <a:xfrm>
              <a:off x="1386076" y="1583614"/>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26" name="Freeform: Shape 25">
              <a:extLst>
                <a:ext uri="{FF2B5EF4-FFF2-40B4-BE49-F238E27FC236}">
                  <a16:creationId xmlns:a16="http://schemas.microsoft.com/office/drawing/2014/main" id="{2491F558-E63F-4077-8F56-3A11E1FD775F}"/>
                </a:ext>
              </a:extLst>
            </p:cNvPr>
            <p:cNvSpPr/>
            <p:nvPr/>
          </p:nvSpPr>
          <p:spPr>
            <a:xfrm>
              <a:off x="1723755" y="1581184"/>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27" name="TextBox 26">
              <a:extLst>
                <a:ext uri="{FF2B5EF4-FFF2-40B4-BE49-F238E27FC236}">
                  <a16:creationId xmlns:a16="http://schemas.microsoft.com/office/drawing/2014/main" id="{C050F69B-2215-48F5-9199-5932B567064E}"/>
                </a:ext>
              </a:extLst>
            </p:cNvPr>
            <p:cNvSpPr txBox="1"/>
            <p:nvPr/>
          </p:nvSpPr>
          <p:spPr>
            <a:xfrm>
              <a:off x="2081584" y="1623678"/>
              <a:ext cx="1087542" cy="184666"/>
            </a:xfrm>
            <a:prstGeom prst="rect">
              <a:avLst/>
            </a:prstGeom>
          </p:spPr>
          <p:txBody>
            <a:bodyPr wrap="none" lIns="0" tIns="0" rIns="0" bIns="0" rtlCol="0" anchor="t" anchorCtr="0">
              <a:spAutoFit/>
            </a:bodyPr>
            <a:lstStyle/>
            <a:p>
              <a:r>
                <a:rPr lang="en-GB" sz="1200" dirty="0"/>
                <a:t>Pods: 10.244.1.0</a:t>
              </a:r>
            </a:p>
          </p:txBody>
        </p:sp>
        <p:sp>
          <p:nvSpPr>
            <p:cNvPr id="29" name="Rectangle 28">
              <a:extLst>
                <a:ext uri="{FF2B5EF4-FFF2-40B4-BE49-F238E27FC236}">
                  <a16:creationId xmlns:a16="http://schemas.microsoft.com/office/drawing/2014/main" id="{EF757EB9-5F3A-439F-B3F9-F755311AC8C8}"/>
                </a:ext>
              </a:extLst>
            </p:cNvPr>
            <p:cNvSpPr/>
            <p:nvPr/>
          </p:nvSpPr>
          <p:spPr>
            <a:xfrm>
              <a:off x="3326664" y="1247572"/>
              <a:ext cx="2474976" cy="1216152"/>
            </a:xfrm>
            <a:prstGeom prst="rect">
              <a:avLst/>
            </a:prstGeom>
            <a:solidFill>
              <a:schemeClr val="bg2"/>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sz="1200" dirty="0"/>
                <a:t>Node: 192.168.0.11</a:t>
              </a:r>
            </a:p>
          </p:txBody>
        </p:sp>
        <p:sp>
          <p:nvSpPr>
            <p:cNvPr id="30" name="Rectangle 29">
              <a:extLst>
                <a:ext uri="{FF2B5EF4-FFF2-40B4-BE49-F238E27FC236}">
                  <a16:creationId xmlns:a16="http://schemas.microsoft.com/office/drawing/2014/main" id="{950F4F51-F0C6-4CB9-81A9-C97118CA17C2}"/>
                </a:ext>
              </a:extLst>
            </p:cNvPr>
            <p:cNvSpPr/>
            <p:nvPr/>
          </p:nvSpPr>
          <p:spPr>
            <a:xfrm>
              <a:off x="3491172" y="1994332"/>
              <a:ext cx="1134080" cy="274260"/>
            </a:xfrm>
            <a:prstGeom prst="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err="1"/>
                <a:t>veth</a:t>
              </a:r>
              <a:r>
                <a:rPr lang="en-GB" sz="1200" dirty="0"/>
                <a:t> bridge</a:t>
              </a:r>
            </a:p>
          </p:txBody>
        </p:sp>
        <p:sp>
          <p:nvSpPr>
            <p:cNvPr id="31" name="Freeform: Shape 30">
              <a:extLst>
                <a:ext uri="{FF2B5EF4-FFF2-40B4-BE49-F238E27FC236}">
                  <a16:creationId xmlns:a16="http://schemas.microsoft.com/office/drawing/2014/main" id="{62DC3B45-A2A2-42AA-9A3F-6CB9C2A044DA}"/>
                </a:ext>
              </a:extLst>
            </p:cNvPr>
            <p:cNvSpPr/>
            <p:nvPr/>
          </p:nvSpPr>
          <p:spPr>
            <a:xfrm>
              <a:off x="3568980" y="1583614"/>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32" name="Rectangle 31">
              <a:extLst>
                <a:ext uri="{FF2B5EF4-FFF2-40B4-BE49-F238E27FC236}">
                  <a16:creationId xmlns:a16="http://schemas.microsoft.com/office/drawing/2014/main" id="{83D3EC61-0256-4C50-848A-AD1CFD2649C2}"/>
                </a:ext>
              </a:extLst>
            </p:cNvPr>
            <p:cNvSpPr/>
            <p:nvPr/>
          </p:nvSpPr>
          <p:spPr>
            <a:xfrm>
              <a:off x="4789760" y="1994332"/>
              <a:ext cx="810908" cy="274260"/>
            </a:xfrm>
            <a:prstGeom prst="rect">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err="1"/>
                <a:t>kubenet</a:t>
              </a:r>
              <a:endParaRPr lang="en-GB" sz="1200" dirty="0"/>
            </a:p>
          </p:txBody>
        </p:sp>
        <p:sp>
          <p:nvSpPr>
            <p:cNvPr id="33" name="Freeform: Shape 32">
              <a:extLst>
                <a:ext uri="{FF2B5EF4-FFF2-40B4-BE49-F238E27FC236}">
                  <a16:creationId xmlns:a16="http://schemas.microsoft.com/office/drawing/2014/main" id="{2B8D5A7A-F164-4355-A6AA-26D908744415}"/>
                </a:ext>
              </a:extLst>
            </p:cNvPr>
            <p:cNvSpPr/>
            <p:nvPr/>
          </p:nvSpPr>
          <p:spPr>
            <a:xfrm>
              <a:off x="3911117" y="1583614"/>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34" name="Freeform: Shape 33">
              <a:extLst>
                <a:ext uri="{FF2B5EF4-FFF2-40B4-BE49-F238E27FC236}">
                  <a16:creationId xmlns:a16="http://schemas.microsoft.com/office/drawing/2014/main" id="{62C19816-6046-4284-BFA3-224725473556}"/>
                </a:ext>
              </a:extLst>
            </p:cNvPr>
            <p:cNvSpPr/>
            <p:nvPr/>
          </p:nvSpPr>
          <p:spPr>
            <a:xfrm>
              <a:off x="4248796" y="1581184"/>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35" name="TextBox 34">
              <a:extLst>
                <a:ext uri="{FF2B5EF4-FFF2-40B4-BE49-F238E27FC236}">
                  <a16:creationId xmlns:a16="http://schemas.microsoft.com/office/drawing/2014/main" id="{54694525-9262-41C0-8B99-C6C4FA182F42}"/>
                </a:ext>
              </a:extLst>
            </p:cNvPr>
            <p:cNvSpPr txBox="1"/>
            <p:nvPr/>
          </p:nvSpPr>
          <p:spPr>
            <a:xfrm>
              <a:off x="4597481" y="1623678"/>
              <a:ext cx="1087542" cy="184666"/>
            </a:xfrm>
            <a:prstGeom prst="rect">
              <a:avLst/>
            </a:prstGeom>
          </p:spPr>
          <p:txBody>
            <a:bodyPr wrap="none" lIns="0" tIns="0" rIns="0" bIns="0" rtlCol="0" anchor="t" anchorCtr="0">
              <a:spAutoFit/>
            </a:bodyPr>
            <a:lstStyle/>
            <a:p>
              <a:r>
                <a:rPr lang="en-GB" sz="1200" dirty="0"/>
                <a:t>Pods: 10.244.2.0</a:t>
              </a:r>
            </a:p>
          </p:txBody>
        </p:sp>
        <p:sp>
          <p:nvSpPr>
            <p:cNvPr id="36" name="Arrow: Down 35">
              <a:extLst>
                <a:ext uri="{FF2B5EF4-FFF2-40B4-BE49-F238E27FC236}">
                  <a16:creationId xmlns:a16="http://schemas.microsoft.com/office/drawing/2014/main" id="{06139C3C-F96A-4B4C-BD37-F787AE835899}"/>
                </a:ext>
              </a:extLst>
            </p:cNvPr>
            <p:cNvSpPr/>
            <p:nvPr/>
          </p:nvSpPr>
          <p:spPr>
            <a:xfrm>
              <a:off x="3887915" y="2463724"/>
              <a:ext cx="245366" cy="414659"/>
            </a:xfrm>
            <a:prstGeom prst="downArrow">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9" name="Graphic 37">
              <a:extLst>
                <a:ext uri="{FF2B5EF4-FFF2-40B4-BE49-F238E27FC236}">
                  <a16:creationId xmlns:a16="http://schemas.microsoft.com/office/drawing/2014/main" id="{D3E1F0F4-4864-46D6-B0A8-0261FFA6D0B3}"/>
                </a:ext>
              </a:extLst>
            </p:cNvPr>
            <p:cNvGrpSpPr/>
            <p:nvPr/>
          </p:nvGrpSpPr>
          <p:grpSpPr>
            <a:xfrm>
              <a:off x="1838732" y="2681720"/>
              <a:ext cx="366946" cy="367437"/>
              <a:chOff x="106307" y="3575487"/>
              <a:chExt cx="590254" cy="591043"/>
            </a:xfrm>
          </p:grpSpPr>
          <p:sp>
            <p:nvSpPr>
              <p:cNvPr id="41" name="Freeform: Shape 40">
                <a:extLst>
                  <a:ext uri="{FF2B5EF4-FFF2-40B4-BE49-F238E27FC236}">
                    <a16:creationId xmlns:a16="http://schemas.microsoft.com/office/drawing/2014/main" id="{49178884-81FF-4250-A9D8-FE1DE6666D7E}"/>
                  </a:ext>
                </a:extLst>
              </p:cNvPr>
              <p:cNvSpPr/>
              <p:nvPr/>
            </p:nvSpPr>
            <p:spPr>
              <a:xfrm>
                <a:off x="106307" y="3575487"/>
                <a:ext cx="590254" cy="590254"/>
              </a:xfrm>
              <a:custGeom>
                <a:avLst/>
                <a:gdLst>
                  <a:gd name="connsiteX0" fmla="*/ 0 w 590254"/>
                  <a:gd name="connsiteY0" fmla="*/ 295207 h 590254"/>
                  <a:gd name="connsiteX1" fmla="*/ 295207 w 590254"/>
                  <a:gd name="connsiteY1" fmla="*/ 0 h 590254"/>
                  <a:gd name="connsiteX2" fmla="*/ 590413 w 590254"/>
                  <a:gd name="connsiteY2" fmla="*/ 295207 h 590254"/>
                  <a:gd name="connsiteX3" fmla="*/ 295207 w 590254"/>
                  <a:gd name="connsiteY3" fmla="*/ 590413 h 590254"/>
                </a:gdLst>
                <a:ahLst/>
                <a:cxnLst>
                  <a:cxn ang="0">
                    <a:pos x="connsiteX0" y="connsiteY0"/>
                  </a:cxn>
                  <a:cxn ang="0">
                    <a:pos x="connsiteX1" y="connsiteY1"/>
                  </a:cxn>
                  <a:cxn ang="0">
                    <a:pos x="connsiteX2" y="connsiteY2"/>
                  </a:cxn>
                  <a:cxn ang="0">
                    <a:pos x="connsiteX3" y="connsiteY3"/>
                  </a:cxn>
                </a:cxnLst>
                <a:rect l="l" t="t" r="r" b="b"/>
                <a:pathLst>
                  <a:path w="590254" h="590254">
                    <a:moveTo>
                      <a:pt x="0" y="295207"/>
                    </a:moveTo>
                    <a:lnTo>
                      <a:pt x="295207" y="0"/>
                    </a:lnTo>
                    <a:lnTo>
                      <a:pt x="590413" y="295207"/>
                    </a:lnTo>
                    <a:lnTo>
                      <a:pt x="295207" y="590413"/>
                    </a:lnTo>
                    <a:close/>
                  </a:path>
                </a:pathLst>
              </a:custGeom>
              <a:solidFill>
                <a:schemeClr val="bg2">
                  <a:lumMod val="65000"/>
                </a:schemeClr>
              </a:solidFill>
              <a:ln w="1028"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493E4F87-CA25-4260-B2D9-71003A06593F}"/>
                  </a:ext>
                </a:extLst>
              </p:cNvPr>
              <p:cNvSpPr/>
              <p:nvPr/>
            </p:nvSpPr>
            <p:spPr>
              <a:xfrm>
                <a:off x="476210" y="3848570"/>
                <a:ext cx="112628" cy="112628"/>
              </a:xfrm>
              <a:custGeom>
                <a:avLst/>
                <a:gdLst>
                  <a:gd name="connsiteX0" fmla="*/ 90554 w 112628"/>
                  <a:gd name="connsiteY0" fmla="*/ 0 h 112628"/>
                  <a:gd name="connsiteX1" fmla="*/ 112676 w 112628"/>
                  <a:gd name="connsiteY1" fmla="*/ 22122 h 112628"/>
                  <a:gd name="connsiteX2" fmla="*/ 22122 w 112628"/>
                  <a:gd name="connsiteY2" fmla="*/ 112676 h 112628"/>
                  <a:gd name="connsiteX3" fmla="*/ 0 w 112628"/>
                  <a:gd name="connsiteY3" fmla="*/ 90554 h 112628"/>
                </a:gdLst>
                <a:ahLst/>
                <a:cxnLst>
                  <a:cxn ang="0">
                    <a:pos x="connsiteX0" y="connsiteY0"/>
                  </a:cxn>
                  <a:cxn ang="0">
                    <a:pos x="connsiteX1" y="connsiteY1"/>
                  </a:cxn>
                  <a:cxn ang="0">
                    <a:pos x="connsiteX2" y="connsiteY2"/>
                  </a:cxn>
                  <a:cxn ang="0">
                    <a:pos x="connsiteX3" y="connsiteY3"/>
                  </a:cxn>
                </a:cxnLst>
                <a:rect l="l" t="t" r="r" b="b"/>
                <a:pathLst>
                  <a:path w="112628" h="112628">
                    <a:moveTo>
                      <a:pt x="90554" y="0"/>
                    </a:moveTo>
                    <a:lnTo>
                      <a:pt x="112676" y="22122"/>
                    </a:lnTo>
                    <a:lnTo>
                      <a:pt x="22122" y="112676"/>
                    </a:lnTo>
                    <a:lnTo>
                      <a:pt x="0" y="90554"/>
                    </a:lnTo>
                    <a:close/>
                  </a:path>
                </a:pathLst>
              </a:custGeom>
              <a:solidFill>
                <a:srgbClr val="000000"/>
              </a:solidFill>
              <a:ln w="1028"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56356BAA-7CAA-402A-AB10-36F06C66701B}"/>
                  </a:ext>
                </a:extLst>
              </p:cNvPr>
              <p:cNvSpPr/>
              <p:nvPr/>
            </p:nvSpPr>
            <p:spPr>
              <a:xfrm>
                <a:off x="473079" y="3777011"/>
                <a:ext cx="115757" cy="115757"/>
              </a:xfrm>
              <a:custGeom>
                <a:avLst/>
                <a:gdLst>
                  <a:gd name="connsiteX0" fmla="*/ 0 w 115756"/>
                  <a:gd name="connsiteY0" fmla="*/ 22122 h 115756"/>
                  <a:gd name="connsiteX1" fmla="*/ 22122 w 115756"/>
                  <a:gd name="connsiteY1" fmla="*/ 0 h 115756"/>
                  <a:gd name="connsiteX2" fmla="*/ 115803 w 115756"/>
                  <a:gd name="connsiteY2" fmla="*/ 93680 h 115756"/>
                  <a:gd name="connsiteX3" fmla="*/ 93680 w 115756"/>
                  <a:gd name="connsiteY3" fmla="*/ 115803 h 115756"/>
                </a:gdLst>
                <a:ahLst/>
                <a:cxnLst>
                  <a:cxn ang="0">
                    <a:pos x="connsiteX0" y="connsiteY0"/>
                  </a:cxn>
                  <a:cxn ang="0">
                    <a:pos x="connsiteX1" y="connsiteY1"/>
                  </a:cxn>
                  <a:cxn ang="0">
                    <a:pos x="connsiteX2" y="connsiteY2"/>
                  </a:cxn>
                  <a:cxn ang="0">
                    <a:pos x="connsiteX3" y="connsiteY3"/>
                  </a:cxn>
                </a:cxnLst>
                <a:rect l="l" t="t" r="r" b="b"/>
                <a:pathLst>
                  <a:path w="115756" h="115756">
                    <a:moveTo>
                      <a:pt x="0" y="22122"/>
                    </a:moveTo>
                    <a:lnTo>
                      <a:pt x="22122" y="0"/>
                    </a:lnTo>
                    <a:lnTo>
                      <a:pt x="115803" y="93680"/>
                    </a:lnTo>
                    <a:lnTo>
                      <a:pt x="93680" y="115803"/>
                    </a:lnTo>
                    <a:close/>
                  </a:path>
                </a:pathLst>
              </a:custGeom>
              <a:solidFill>
                <a:srgbClr val="000000"/>
              </a:solidFill>
              <a:ln w="1028"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433C3530-CE28-44CD-9833-3E3FDDC314F7}"/>
                  </a:ext>
                </a:extLst>
              </p:cNvPr>
              <p:cNvSpPr/>
              <p:nvPr/>
            </p:nvSpPr>
            <p:spPr>
              <a:xfrm>
                <a:off x="386308" y="3855072"/>
                <a:ext cx="173113" cy="31286"/>
              </a:xfrm>
              <a:custGeom>
                <a:avLst/>
                <a:gdLst>
                  <a:gd name="connsiteX0" fmla="*/ 0 w 173113"/>
                  <a:gd name="connsiteY0" fmla="*/ 31286 h 31285"/>
                  <a:gd name="connsiteX1" fmla="*/ 0 w 173113"/>
                  <a:gd name="connsiteY1" fmla="*/ 0 h 31285"/>
                  <a:gd name="connsiteX2" fmla="*/ 173687 w 173113"/>
                  <a:gd name="connsiteY2" fmla="*/ 0 h 31285"/>
                  <a:gd name="connsiteX3" fmla="*/ 173687 w 173113"/>
                  <a:gd name="connsiteY3" fmla="*/ 31286 h 31285"/>
                </a:gdLst>
                <a:ahLst/>
                <a:cxnLst>
                  <a:cxn ang="0">
                    <a:pos x="connsiteX0" y="connsiteY0"/>
                  </a:cxn>
                  <a:cxn ang="0">
                    <a:pos x="connsiteX1" y="connsiteY1"/>
                  </a:cxn>
                  <a:cxn ang="0">
                    <a:pos x="connsiteX2" y="connsiteY2"/>
                  </a:cxn>
                  <a:cxn ang="0">
                    <a:pos x="connsiteX3" y="connsiteY3"/>
                  </a:cxn>
                </a:cxnLst>
                <a:rect l="l" t="t" r="r" b="b"/>
                <a:pathLst>
                  <a:path w="173113" h="31285">
                    <a:moveTo>
                      <a:pt x="0" y="31286"/>
                    </a:moveTo>
                    <a:lnTo>
                      <a:pt x="0" y="0"/>
                    </a:lnTo>
                    <a:lnTo>
                      <a:pt x="173687" y="0"/>
                    </a:lnTo>
                    <a:lnTo>
                      <a:pt x="173687" y="31286"/>
                    </a:lnTo>
                    <a:close/>
                  </a:path>
                </a:pathLst>
              </a:custGeom>
              <a:solidFill>
                <a:srgbClr val="000000"/>
              </a:solidFill>
              <a:ln w="1028"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1FF16F2B-AFC0-49B3-AEA3-2AADCA3206E8}"/>
                  </a:ext>
                </a:extLst>
              </p:cNvPr>
              <p:cNvSpPr/>
              <p:nvPr/>
            </p:nvSpPr>
            <p:spPr>
              <a:xfrm>
                <a:off x="386048" y="3857846"/>
                <a:ext cx="31286" cy="308684"/>
              </a:xfrm>
              <a:custGeom>
                <a:avLst/>
                <a:gdLst>
                  <a:gd name="connsiteX0" fmla="*/ 31286 w 31285"/>
                  <a:gd name="connsiteY0" fmla="*/ 309018 h 308684"/>
                  <a:gd name="connsiteX1" fmla="*/ 0 w 31285"/>
                  <a:gd name="connsiteY1" fmla="*/ 309018 h 308684"/>
                  <a:gd name="connsiteX2" fmla="*/ 0 w 31285"/>
                  <a:gd name="connsiteY2" fmla="*/ 0 h 308684"/>
                  <a:gd name="connsiteX3" fmla="*/ 31286 w 31285"/>
                  <a:gd name="connsiteY3" fmla="*/ 0 h 308684"/>
                </a:gdLst>
                <a:ahLst/>
                <a:cxnLst>
                  <a:cxn ang="0">
                    <a:pos x="connsiteX0" y="connsiteY0"/>
                  </a:cxn>
                  <a:cxn ang="0">
                    <a:pos x="connsiteX1" y="connsiteY1"/>
                  </a:cxn>
                  <a:cxn ang="0">
                    <a:pos x="connsiteX2" y="connsiteY2"/>
                  </a:cxn>
                  <a:cxn ang="0">
                    <a:pos x="connsiteX3" y="connsiteY3"/>
                  </a:cxn>
                </a:cxnLst>
                <a:rect l="l" t="t" r="r" b="b"/>
                <a:pathLst>
                  <a:path w="31285" h="308684">
                    <a:moveTo>
                      <a:pt x="31286" y="309018"/>
                    </a:moveTo>
                    <a:lnTo>
                      <a:pt x="0" y="309018"/>
                    </a:lnTo>
                    <a:lnTo>
                      <a:pt x="0" y="0"/>
                    </a:lnTo>
                    <a:lnTo>
                      <a:pt x="31286" y="0"/>
                    </a:lnTo>
                    <a:close/>
                  </a:path>
                </a:pathLst>
              </a:custGeom>
              <a:solidFill>
                <a:srgbClr val="000000"/>
              </a:solidFill>
              <a:ln w="1028" cap="flat">
                <a:noFill/>
                <a:prstDash val="solid"/>
                <a:miter/>
              </a:ln>
            </p:spPr>
            <p:txBody>
              <a:bodyPr rtlCol="0" anchor="ctr"/>
              <a:lstStyle/>
              <a:p>
                <a:endParaRPr lang="en-GB"/>
              </a:p>
            </p:txBody>
          </p:sp>
        </p:grpSp>
        <p:sp>
          <p:nvSpPr>
            <p:cNvPr id="46" name="TextBox 45">
              <a:extLst>
                <a:ext uri="{FF2B5EF4-FFF2-40B4-BE49-F238E27FC236}">
                  <a16:creationId xmlns:a16="http://schemas.microsoft.com/office/drawing/2014/main" id="{EDEDC1EA-E55B-4DF3-962F-E027B06FFE7F}"/>
                </a:ext>
              </a:extLst>
            </p:cNvPr>
            <p:cNvSpPr txBox="1"/>
            <p:nvPr/>
          </p:nvSpPr>
          <p:spPr>
            <a:xfrm>
              <a:off x="2138708" y="2637597"/>
              <a:ext cx="1532471" cy="161583"/>
            </a:xfrm>
            <a:prstGeom prst="rect">
              <a:avLst/>
            </a:prstGeom>
          </p:spPr>
          <p:txBody>
            <a:bodyPr wrap="none" lIns="0" tIns="0" rIns="0" bIns="0" rtlCol="0" anchor="t" anchorCtr="0">
              <a:spAutoFit/>
            </a:bodyPr>
            <a:lstStyle/>
            <a:p>
              <a:r>
                <a:rPr lang="en-GB" sz="1050" dirty="0"/>
                <a:t>10.244.2.0 </a:t>
              </a:r>
              <a:r>
                <a:rPr lang="en-GB" sz="1050" dirty="0">
                  <a:sym typeface="Wingdings" panose="05000000000000000000" pitchFamily="2" charset="2"/>
                </a:rPr>
                <a:t></a:t>
              </a:r>
              <a:r>
                <a:rPr lang="en-GB" sz="1050" dirty="0"/>
                <a:t> 192.168.0.11</a:t>
              </a:r>
            </a:p>
          </p:txBody>
        </p:sp>
        <p:sp>
          <p:nvSpPr>
            <p:cNvPr id="47" name="TextBox 46">
              <a:extLst>
                <a:ext uri="{FF2B5EF4-FFF2-40B4-BE49-F238E27FC236}">
                  <a16:creationId xmlns:a16="http://schemas.microsoft.com/office/drawing/2014/main" id="{5D67F2D7-AC84-42C0-9327-51243BB6B166}"/>
                </a:ext>
              </a:extLst>
            </p:cNvPr>
            <p:cNvSpPr txBox="1"/>
            <p:nvPr/>
          </p:nvSpPr>
          <p:spPr>
            <a:xfrm>
              <a:off x="1684568" y="2913920"/>
              <a:ext cx="283473" cy="215444"/>
            </a:xfrm>
            <a:prstGeom prst="rect">
              <a:avLst/>
            </a:prstGeom>
          </p:spPr>
          <p:txBody>
            <a:bodyPr wrap="square" lIns="0" tIns="0" rIns="0" bIns="0" rtlCol="0" anchor="t" anchorCtr="0">
              <a:spAutoFit/>
            </a:bodyPr>
            <a:lstStyle/>
            <a:p>
              <a:r>
                <a:rPr lang="en-GB" sz="1400" dirty="0" err="1"/>
                <a:t>udr</a:t>
              </a:r>
              <a:endParaRPr lang="en-GB" sz="1400" dirty="0"/>
            </a:p>
          </p:txBody>
        </p:sp>
      </p:grpSp>
      <p:grpSp>
        <p:nvGrpSpPr>
          <p:cNvPr id="91" name="Group 90">
            <a:extLst>
              <a:ext uri="{FF2B5EF4-FFF2-40B4-BE49-F238E27FC236}">
                <a16:creationId xmlns:a16="http://schemas.microsoft.com/office/drawing/2014/main" id="{3A04D3F7-BE4A-45BB-8560-FA898AD2851B}"/>
              </a:ext>
            </a:extLst>
          </p:cNvPr>
          <p:cNvGrpSpPr/>
          <p:nvPr/>
        </p:nvGrpSpPr>
        <p:grpSpPr>
          <a:xfrm>
            <a:off x="6410504" y="1252737"/>
            <a:ext cx="5000017" cy="2029028"/>
            <a:chOff x="6410504" y="1252737"/>
            <a:chExt cx="5000017" cy="2029028"/>
          </a:xfrm>
        </p:grpSpPr>
        <p:sp>
          <p:nvSpPr>
            <p:cNvPr id="48" name="Rectangle 47">
              <a:extLst>
                <a:ext uri="{FF2B5EF4-FFF2-40B4-BE49-F238E27FC236}">
                  <a16:creationId xmlns:a16="http://schemas.microsoft.com/office/drawing/2014/main" id="{EABB51D2-9679-4984-BCEF-80E9A951BA9D}"/>
                </a:ext>
              </a:extLst>
            </p:cNvPr>
            <p:cNvSpPr/>
            <p:nvPr/>
          </p:nvSpPr>
          <p:spPr>
            <a:xfrm>
              <a:off x="6410505" y="1252737"/>
              <a:ext cx="2474976" cy="1216152"/>
            </a:xfrm>
            <a:prstGeom prst="rect">
              <a:avLst/>
            </a:prstGeom>
            <a:solidFill>
              <a:schemeClr val="bg2"/>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sz="1200" dirty="0"/>
                <a:t>Node: 192.168.0.10</a:t>
              </a:r>
            </a:p>
          </p:txBody>
        </p:sp>
        <p:sp>
          <p:nvSpPr>
            <p:cNvPr id="49" name="Rectangle 48">
              <a:extLst>
                <a:ext uri="{FF2B5EF4-FFF2-40B4-BE49-F238E27FC236}">
                  <a16:creationId xmlns:a16="http://schemas.microsoft.com/office/drawing/2014/main" id="{55F092E1-32F4-4ACA-8F48-F91AA2EC0708}"/>
                </a:ext>
              </a:extLst>
            </p:cNvPr>
            <p:cNvSpPr/>
            <p:nvPr/>
          </p:nvSpPr>
          <p:spPr>
            <a:xfrm>
              <a:off x="6410504" y="2592917"/>
              <a:ext cx="5000017" cy="688848"/>
            </a:xfrm>
            <a:prstGeom prst="rect">
              <a:avLst/>
            </a:prstGeom>
            <a:solidFill>
              <a:schemeClr val="bg2"/>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GB" sz="1200" dirty="0" err="1"/>
                <a:t>VNet</a:t>
              </a:r>
              <a:endParaRPr lang="en-GB" sz="1200" dirty="0"/>
            </a:p>
          </p:txBody>
        </p:sp>
        <p:sp>
          <p:nvSpPr>
            <p:cNvPr id="51" name="Rectangle 50">
              <a:extLst>
                <a:ext uri="{FF2B5EF4-FFF2-40B4-BE49-F238E27FC236}">
                  <a16:creationId xmlns:a16="http://schemas.microsoft.com/office/drawing/2014/main" id="{719196E6-090E-46DA-85BE-B689AE247E05}"/>
                </a:ext>
              </a:extLst>
            </p:cNvPr>
            <p:cNvSpPr/>
            <p:nvPr/>
          </p:nvSpPr>
          <p:spPr>
            <a:xfrm>
              <a:off x="6575012" y="2910027"/>
              <a:ext cx="4634537" cy="274260"/>
            </a:xfrm>
            <a:prstGeom prst="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t>Subnet: 192.168.0.0</a:t>
              </a:r>
            </a:p>
          </p:txBody>
        </p:sp>
        <p:sp>
          <p:nvSpPr>
            <p:cNvPr id="52" name="Arrow: Down 51">
              <a:extLst>
                <a:ext uri="{FF2B5EF4-FFF2-40B4-BE49-F238E27FC236}">
                  <a16:creationId xmlns:a16="http://schemas.microsoft.com/office/drawing/2014/main" id="{46F32A66-0ACF-421D-AD0E-229129654932}"/>
                </a:ext>
              </a:extLst>
            </p:cNvPr>
            <p:cNvSpPr/>
            <p:nvPr/>
          </p:nvSpPr>
          <p:spPr>
            <a:xfrm>
              <a:off x="8151327" y="2478335"/>
              <a:ext cx="245366" cy="351322"/>
            </a:xfrm>
            <a:prstGeom prst="downArrow">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3" name="Freeform: Shape 52">
              <a:extLst>
                <a:ext uri="{FF2B5EF4-FFF2-40B4-BE49-F238E27FC236}">
                  <a16:creationId xmlns:a16="http://schemas.microsoft.com/office/drawing/2014/main" id="{C263163B-6A8A-49B9-8259-7EB935BC7508}"/>
                </a:ext>
              </a:extLst>
            </p:cNvPr>
            <p:cNvSpPr/>
            <p:nvPr/>
          </p:nvSpPr>
          <p:spPr>
            <a:xfrm>
              <a:off x="6643120" y="2024271"/>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54" name="Rectangle 53">
              <a:extLst>
                <a:ext uri="{FF2B5EF4-FFF2-40B4-BE49-F238E27FC236}">
                  <a16:creationId xmlns:a16="http://schemas.microsoft.com/office/drawing/2014/main" id="{E96B9FDB-BA3F-4D81-99FA-249A8FFF987C}"/>
                </a:ext>
              </a:extLst>
            </p:cNvPr>
            <p:cNvSpPr/>
            <p:nvPr/>
          </p:nvSpPr>
          <p:spPr>
            <a:xfrm>
              <a:off x="8076720" y="1678577"/>
              <a:ext cx="699607" cy="369332"/>
            </a:xfrm>
            <a:prstGeom prst="rect">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t>Az CNI</a:t>
              </a:r>
            </a:p>
          </p:txBody>
        </p:sp>
        <p:sp>
          <p:nvSpPr>
            <p:cNvPr id="55" name="Freeform: Shape 54">
              <a:extLst>
                <a:ext uri="{FF2B5EF4-FFF2-40B4-BE49-F238E27FC236}">
                  <a16:creationId xmlns:a16="http://schemas.microsoft.com/office/drawing/2014/main" id="{1FB7395E-AB42-4512-96A9-B468B216DE8B}"/>
                </a:ext>
              </a:extLst>
            </p:cNvPr>
            <p:cNvSpPr/>
            <p:nvPr/>
          </p:nvSpPr>
          <p:spPr>
            <a:xfrm>
              <a:off x="6985257" y="2024271"/>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56" name="Freeform: Shape 55">
              <a:extLst>
                <a:ext uri="{FF2B5EF4-FFF2-40B4-BE49-F238E27FC236}">
                  <a16:creationId xmlns:a16="http://schemas.microsoft.com/office/drawing/2014/main" id="{61FF6A2F-2BBB-4226-A9F9-7B19909E0012}"/>
                </a:ext>
              </a:extLst>
            </p:cNvPr>
            <p:cNvSpPr/>
            <p:nvPr/>
          </p:nvSpPr>
          <p:spPr>
            <a:xfrm>
              <a:off x="7322936" y="2021841"/>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74" name="Arrow: Down 73">
              <a:extLst>
                <a:ext uri="{FF2B5EF4-FFF2-40B4-BE49-F238E27FC236}">
                  <a16:creationId xmlns:a16="http://schemas.microsoft.com/office/drawing/2014/main" id="{BC878A10-BE54-4B59-8A8D-AFC90AC61E0C}"/>
                </a:ext>
              </a:extLst>
            </p:cNvPr>
            <p:cNvSpPr/>
            <p:nvPr/>
          </p:nvSpPr>
          <p:spPr>
            <a:xfrm>
              <a:off x="6639054" y="2370632"/>
              <a:ext cx="245366" cy="483300"/>
            </a:xfrm>
            <a:prstGeom prst="downArrow">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5" name="Arrow: Down 74">
              <a:extLst>
                <a:ext uri="{FF2B5EF4-FFF2-40B4-BE49-F238E27FC236}">
                  <a16:creationId xmlns:a16="http://schemas.microsoft.com/office/drawing/2014/main" id="{56F6052B-EE08-4ECD-AC74-9CAE0CB65142}"/>
                </a:ext>
              </a:extLst>
            </p:cNvPr>
            <p:cNvSpPr/>
            <p:nvPr/>
          </p:nvSpPr>
          <p:spPr>
            <a:xfrm>
              <a:off x="6980940" y="2364463"/>
              <a:ext cx="245366" cy="483300"/>
            </a:xfrm>
            <a:prstGeom prst="downArrow">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6" name="Arrow: Down 75">
              <a:extLst>
                <a:ext uri="{FF2B5EF4-FFF2-40B4-BE49-F238E27FC236}">
                  <a16:creationId xmlns:a16="http://schemas.microsoft.com/office/drawing/2014/main" id="{BE924E9B-5839-41DD-A0F3-02DCD400CE5D}"/>
                </a:ext>
              </a:extLst>
            </p:cNvPr>
            <p:cNvSpPr/>
            <p:nvPr/>
          </p:nvSpPr>
          <p:spPr>
            <a:xfrm>
              <a:off x="7322826" y="2358294"/>
              <a:ext cx="245366" cy="483300"/>
            </a:xfrm>
            <a:prstGeom prst="downArrow">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8" name="TextBox 77">
              <a:extLst>
                <a:ext uri="{FF2B5EF4-FFF2-40B4-BE49-F238E27FC236}">
                  <a16:creationId xmlns:a16="http://schemas.microsoft.com/office/drawing/2014/main" id="{94232D8D-F020-4F85-BE9C-46B3537B875B}"/>
                </a:ext>
              </a:extLst>
            </p:cNvPr>
            <p:cNvSpPr txBox="1"/>
            <p:nvPr/>
          </p:nvSpPr>
          <p:spPr>
            <a:xfrm>
              <a:off x="6521331" y="1587176"/>
              <a:ext cx="1322617" cy="369332"/>
            </a:xfrm>
            <a:prstGeom prst="rect">
              <a:avLst/>
            </a:prstGeom>
          </p:spPr>
          <p:txBody>
            <a:bodyPr wrap="square" lIns="0" tIns="0" rIns="0" bIns="0" rtlCol="0" anchor="t" anchorCtr="0">
              <a:spAutoFit/>
            </a:bodyPr>
            <a:lstStyle/>
            <a:p>
              <a:r>
                <a:rPr lang="en-GB" sz="1200" dirty="0"/>
                <a:t>Pods: </a:t>
              </a:r>
            </a:p>
            <a:p>
              <a:r>
                <a:rPr lang="en-GB" sz="1200" dirty="0"/>
                <a:t>192.168.0.11, 12, 13</a:t>
              </a:r>
            </a:p>
          </p:txBody>
        </p:sp>
        <p:sp>
          <p:nvSpPr>
            <p:cNvPr id="79" name="Rectangle 78">
              <a:extLst>
                <a:ext uri="{FF2B5EF4-FFF2-40B4-BE49-F238E27FC236}">
                  <a16:creationId xmlns:a16="http://schemas.microsoft.com/office/drawing/2014/main" id="{56C2F3FC-1B81-42C3-AD84-966089649F14}"/>
                </a:ext>
              </a:extLst>
            </p:cNvPr>
            <p:cNvSpPr/>
            <p:nvPr/>
          </p:nvSpPr>
          <p:spPr>
            <a:xfrm>
              <a:off x="8935545" y="1252737"/>
              <a:ext cx="2474976" cy="1216152"/>
            </a:xfrm>
            <a:prstGeom prst="rect">
              <a:avLst/>
            </a:prstGeom>
            <a:solidFill>
              <a:schemeClr val="bg2"/>
            </a:solid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sz="1200" dirty="0"/>
                <a:t>Node: 192.168.0.20</a:t>
              </a:r>
            </a:p>
          </p:txBody>
        </p:sp>
        <p:sp>
          <p:nvSpPr>
            <p:cNvPr id="80" name="Arrow: Down 79">
              <a:extLst>
                <a:ext uri="{FF2B5EF4-FFF2-40B4-BE49-F238E27FC236}">
                  <a16:creationId xmlns:a16="http://schemas.microsoft.com/office/drawing/2014/main" id="{2BE59A4C-AF28-4195-B7DB-8E235320CD4F}"/>
                </a:ext>
              </a:extLst>
            </p:cNvPr>
            <p:cNvSpPr/>
            <p:nvPr/>
          </p:nvSpPr>
          <p:spPr>
            <a:xfrm>
              <a:off x="10592114" y="2478335"/>
              <a:ext cx="245366" cy="351322"/>
            </a:xfrm>
            <a:prstGeom prst="downArrow">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763DA41B-6795-40E7-90A0-FAD04A8EDDEF}"/>
                </a:ext>
              </a:extLst>
            </p:cNvPr>
            <p:cNvSpPr/>
            <p:nvPr/>
          </p:nvSpPr>
          <p:spPr>
            <a:xfrm>
              <a:off x="9168160" y="2024271"/>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82" name="Rectangle 81">
              <a:extLst>
                <a:ext uri="{FF2B5EF4-FFF2-40B4-BE49-F238E27FC236}">
                  <a16:creationId xmlns:a16="http://schemas.microsoft.com/office/drawing/2014/main" id="{606AF8CF-FA21-439F-83DD-99B708886D50}"/>
                </a:ext>
              </a:extLst>
            </p:cNvPr>
            <p:cNvSpPr/>
            <p:nvPr/>
          </p:nvSpPr>
          <p:spPr>
            <a:xfrm>
              <a:off x="10601760" y="1678577"/>
              <a:ext cx="699607" cy="369332"/>
            </a:xfrm>
            <a:prstGeom prst="rect">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t>Az CNI</a:t>
              </a:r>
            </a:p>
          </p:txBody>
        </p:sp>
        <p:sp>
          <p:nvSpPr>
            <p:cNvPr id="83" name="Freeform: Shape 82">
              <a:extLst>
                <a:ext uri="{FF2B5EF4-FFF2-40B4-BE49-F238E27FC236}">
                  <a16:creationId xmlns:a16="http://schemas.microsoft.com/office/drawing/2014/main" id="{C1E04B59-C313-4DB7-AC80-3FF1C208830F}"/>
                </a:ext>
              </a:extLst>
            </p:cNvPr>
            <p:cNvSpPr/>
            <p:nvPr/>
          </p:nvSpPr>
          <p:spPr>
            <a:xfrm>
              <a:off x="9510297" y="2024271"/>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84" name="Freeform: Shape 83">
              <a:extLst>
                <a:ext uri="{FF2B5EF4-FFF2-40B4-BE49-F238E27FC236}">
                  <a16:creationId xmlns:a16="http://schemas.microsoft.com/office/drawing/2014/main" id="{BED95B28-B8B0-4870-809B-4B01E4B41667}"/>
                </a:ext>
              </a:extLst>
            </p:cNvPr>
            <p:cNvSpPr/>
            <p:nvPr/>
          </p:nvSpPr>
          <p:spPr>
            <a:xfrm>
              <a:off x="9847976" y="2021841"/>
              <a:ext cx="255155" cy="27962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85" name="Arrow: Down 84">
              <a:extLst>
                <a:ext uri="{FF2B5EF4-FFF2-40B4-BE49-F238E27FC236}">
                  <a16:creationId xmlns:a16="http://schemas.microsoft.com/office/drawing/2014/main" id="{EF961995-85A6-40C4-A91A-931757CFB6A4}"/>
                </a:ext>
              </a:extLst>
            </p:cNvPr>
            <p:cNvSpPr/>
            <p:nvPr/>
          </p:nvSpPr>
          <p:spPr>
            <a:xfrm>
              <a:off x="9176794" y="2370632"/>
              <a:ext cx="245366" cy="483300"/>
            </a:xfrm>
            <a:prstGeom prst="downArrow">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6" name="Arrow: Down 85">
              <a:extLst>
                <a:ext uri="{FF2B5EF4-FFF2-40B4-BE49-F238E27FC236}">
                  <a16:creationId xmlns:a16="http://schemas.microsoft.com/office/drawing/2014/main" id="{D3B46A59-C47A-4341-B9DB-CE391A645F2D}"/>
                </a:ext>
              </a:extLst>
            </p:cNvPr>
            <p:cNvSpPr/>
            <p:nvPr/>
          </p:nvSpPr>
          <p:spPr>
            <a:xfrm>
              <a:off x="9512330" y="2364463"/>
              <a:ext cx="245366" cy="483300"/>
            </a:xfrm>
            <a:prstGeom prst="downArrow">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7" name="Arrow: Down 86">
              <a:extLst>
                <a:ext uri="{FF2B5EF4-FFF2-40B4-BE49-F238E27FC236}">
                  <a16:creationId xmlns:a16="http://schemas.microsoft.com/office/drawing/2014/main" id="{E16684AC-F8FB-45A7-94F2-13EBA00F8984}"/>
                </a:ext>
              </a:extLst>
            </p:cNvPr>
            <p:cNvSpPr/>
            <p:nvPr/>
          </p:nvSpPr>
          <p:spPr>
            <a:xfrm>
              <a:off x="9860566" y="2358294"/>
              <a:ext cx="245366" cy="483300"/>
            </a:xfrm>
            <a:prstGeom prst="downArrow">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8" name="TextBox 87">
              <a:extLst>
                <a:ext uri="{FF2B5EF4-FFF2-40B4-BE49-F238E27FC236}">
                  <a16:creationId xmlns:a16="http://schemas.microsoft.com/office/drawing/2014/main" id="{6602F261-C235-4BD9-8095-9AE2CC14F27D}"/>
                </a:ext>
              </a:extLst>
            </p:cNvPr>
            <p:cNvSpPr txBox="1"/>
            <p:nvPr/>
          </p:nvSpPr>
          <p:spPr>
            <a:xfrm>
              <a:off x="9046371" y="1587176"/>
              <a:ext cx="1322617" cy="369332"/>
            </a:xfrm>
            <a:prstGeom prst="rect">
              <a:avLst/>
            </a:prstGeom>
          </p:spPr>
          <p:txBody>
            <a:bodyPr wrap="square" lIns="0" tIns="0" rIns="0" bIns="0" rtlCol="0" anchor="t" anchorCtr="0">
              <a:spAutoFit/>
            </a:bodyPr>
            <a:lstStyle/>
            <a:p>
              <a:r>
                <a:rPr lang="en-GB" sz="1200" dirty="0"/>
                <a:t>Pods: </a:t>
              </a:r>
            </a:p>
            <a:p>
              <a:r>
                <a:rPr lang="en-GB" sz="1200" dirty="0"/>
                <a:t>192.168.0.21, 22, 23</a:t>
              </a:r>
            </a:p>
          </p:txBody>
        </p:sp>
      </p:grpSp>
    </p:spTree>
    <p:extLst>
      <p:ext uri="{BB962C8B-B14F-4D97-AF65-F5344CB8AC3E}">
        <p14:creationId xmlns:p14="http://schemas.microsoft.com/office/powerpoint/2010/main" val="199012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up)">
                                      <p:cBhvr>
                                        <p:cTn id="7" dur="500"/>
                                        <p:tgtEl>
                                          <p:spTgt spid="12">
                                            <p:txEl>
                                              <p:pRg st="0" end="0"/>
                                            </p:txEl>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animEffect transition="in" filter="wipe(up)">
                                      <p:cBhvr>
                                        <p:cTn id="11" dur="500"/>
                                        <p:tgtEl>
                                          <p:spTgt spid="12">
                                            <p:txEl>
                                              <p:pRg st="1" end="1"/>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animEffect transition="in" filter="wipe(up)">
                                      <p:cBhvr>
                                        <p:cTn id="15" dur="500"/>
                                        <p:tgtEl>
                                          <p:spTgt spid="12">
                                            <p:txEl>
                                              <p:pRg st="2" end="2"/>
                                            </p:txEl>
                                          </p:spTgt>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animEffect transition="in" filter="wipe(up)">
                                      <p:cBhvr>
                                        <p:cTn id="19" dur="500"/>
                                        <p:tgtEl>
                                          <p:spTgt spid="12">
                                            <p:txEl>
                                              <p:pRg st="3" end="3"/>
                                            </p:txEl>
                                          </p:spTgt>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animEffect transition="in" filter="wipe(up)">
                                      <p:cBhvr>
                                        <p:cTn id="23" dur="500"/>
                                        <p:tgtEl>
                                          <p:spTgt spid="1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0"/>
                                        </p:tgtEl>
                                        <p:attrNameLst>
                                          <p:attrName>style.visibility</p:attrName>
                                        </p:attrNameLst>
                                      </p:cBhvr>
                                      <p:to>
                                        <p:strVal val="visible"/>
                                      </p:to>
                                    </p:set>
                                    <p:animEffect transition="in" filter="fade">
                                      <p:cBhvr>
                                        <p:cTn id="28" dur="500"/>
                                        <p:tgtEl>
                                          <p:spTgt spid="9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animEffect transition="in" filter="wipe(up)">
                                      <p:cBhvr>
                                        <p:cTn id="33" dur="500"/>
                                        <p:tgtEl>
                                          <p:spTgt spid="8">
                                            <p:txEl>
                                              <p:pRg st="0" end="0"/>
                                            </p:txEl>
                                          </p:spTgt>
                                        </p:tgtEl>
                                      </p:cBhvr>
                                    </p:animEffect>
                                  </p:childTnLst>
                                </p:cTn>
                              </p:par>
                            </p:childTnLst>
                          </p:cTn>
                        </p:par>
                        <p:par>
                          <p:cTn id="34" fill="hold">
                            <p:stCondLst>
                              <p:cond delay="500"/>
                            </p:stCondLst>
                            <p:childTnLst>
                              <p:par>
                                <p:cTn id="35" presetID="22" presetClass="entr" presetSubtype="1" fill="hold" grpId="0" nodeType="afterEffect">
                                  <p:stCondLst>
                                    <p:cond delay="0"/>
                                  </p:stCondLst>
                                  <p:childTnLst>
                                    <p:set>
                                      <p:cBhvr>
                                        <p:cTn id="36" dur="1" fill="hold">
                                          <p:stCondLst>
                                            <p:cond delay="0"/>
                                          </p:stCondLst>
                                        </p:cTn>
                                        <p:tgtEl>
                                          <p:spTgt spid="8">
                                            <p:txEl>
                                              <p:pRg st="1" end="1"/>
                                            </p:txEl>
                                          </p:spTgt>
                                        </p:tgtEl>
                                        <p:attrNameLst>
                                          <p:attrName>style.visibility</p:attrName>
                                        </p:attrNameLst>
                                      </p:cBhvr>
                                      <p:to>
                                        <p:strVal val="visible"/>
                                      </p:to>
                                    </p:set>
                                    <p:animEffect transition="in" filter="wipe(up)">
                                      <p:cBhvr>
                                        <p:cTn id="37" dur="500"/>
                                        <p:tgtEl>
                                          <p:spTgt spid="8">
                                            <p:txEl>
                                              <p:pRg st="1" end="1"/>
                                            </p:txEl>
                                          </p:spTgt>
                                        </p:tgtEl>
                                      </p:cBhvr>
                                    </p:animEffect>
                                  </p:childTnLst>
                                </p:cTn>
                              </p:par>
                            </p:childTnLst>
                          </p:cTn>
                        </p:par>
                        <p:par>
                          <p:cTn id="38" fill="hold">
                            <p:stCondLst>
                              <p:cond delay="1000"/>
                            </p:stCondLst>
                            <p:childTnLst>
                              <p:par>
                                <p:cTn id="39" presetID="22" presetClass="entr" presetSubtype="1" fill="hold" grpId="0" nodeType="afterEffect">
                                  <p:stCondLst>
                                    <p:cond delay="0"/>
                                  </p:stCondLst>
                                  <p:childTnLst>
                                    <p:set>
                                      <p:cBhvr>
                                        <p:cTn id="40" dur="1" fill="hold">
                                          <p:stCondLst>
                                            <p:cond delay="0"/>
                                          </p:stCondLst>
                                        </p:cTn>
                                        <p:tgtEl>
                                          <p:spTgt spid="8">
                                            <p:txEl>
                                              <p:pRg st="2" end="2"/>
                                            </p:txEl>
                                          </p:spTgt>
                                        </p:tgtEl>
                                        <p:attrNameLst>
                                          <p:attrName>style.visibility</p:attrName>
                                        </p:attrNameLst>
                                      </p:cBhvr>
                                      <p:to>
                                        <p:strVal val="visible"/>
                                      </p:to>
                                    </p:set>
                                    <p:animEffect transition="in" filter="wipe(up)">
                                      <p:cBhvr>
                                        <p:cTn id="41" dur="500"/>
                                        <p:tgtEl>
                                          <p:spTgt spid="8">
                                            <p:txEl>
                                              <p:pRg st="2" end="2"/>
                                            </p:txEl>
                                          </p:spTgt>
                                        </p:tgtEl>
                                      </p:cBhvr>
                                    </p:animEffect>
                                  </p:childTnLst>
                                </p:cTn>
                              </p:par>
                            </p:childTnLst>
                          </p:cTn>
                        </p:par>
                        <p:par>
                          <p:cTn id="42" fill="hold">
                            <p:stCondLst>
                              <p:cond delay="1500"/>
                            </p:stCondLst>
                            <p:childTnLst>
                              <p:par>
                                <p:cTn id="43" presetID="22" presetClass="entr" presetSubtype="1" fill="hold" grpId="0" nodeType="afterEffect">
                                  <p:stCondLst>
                                    <p:cond delay="0"/>
                                  </p:stCondLst>
                                  <p:childTnLst>
                                    <p:set>
                                      <p:cBhvr>
                                        <p:cTn id="44" dur="1" fill="hold">
                                          <p:stCondLst>
                                            <p:cond delay="0"/>
                                          </p:stCondLst>
                                        </p:cTn>
                                        <p:tgtEl>
                                          <p:spTgt spid="8">
                                            <p:txEl>
                                              <p:pRg st="3" end="3"/>
                                            </p:txEl>
                                          </p:spTgt>
                                        </p:tgtEl>
                                        <p:attrNameLst>
                                          <p:attrName>style.visibility</p:attrName>
                                        </p:attrNameLst>
                                      </p:cBhvr>
                                      <p:to>
                                        <p:strVal val="visible"/>
                                      </p:to>
                                    </p:set>
                                    <p:animEffect transition="in" filter="wipe(up)">
                                      <p:cBhvr>
                                        <p:cTn id="45" dur="500"/>
                                        <p:tgtEl>
                                          <p:spTgt spid="8">
                                            <p:txEl>
                                              <p:pRg st="3" end="3"/>
                                            </p:txEl>
                                          </p:spTgt>
                                        </p:tgtEl>
                                      </p:cBhvr>
                                    </p:animEffect>
                                  </p:childTnLst>
                                </p:cTn>
                              </p:par>
                            </p:childTnLst>
                          </p:cTn>
                        </p:par>
                        <p:par>
                          <p:cTn id="46" fill="hold">
                            <p:stCondLst>
                              <p:cond delay="2000"/>
                            </p:stCondLst>
                            <p:childTnLst>
                              <p:par>
                                <p:cTn id="47" presetID="22" presetClass="entr" presetSubtype="1" fill="hold" grpId="0" nodeType="afterEffect">
                                  <p:stCondLst>
                                    <p:cond delay="0"/>
                                  </p:stCondLst>
                                  <p:childTnLst>
                                    <p:set>
                                      <p:cBhvr>
                                        <p:cTn id="48" dur="1" fill="hold">
                                          <p:stCondLst>
                                            <p:cond delay="0"/>
                                          </p:stCondLst>
                                        </p:cTn>
                                        <p:tgtEl>
                                          <p:spTgt spid="8">
                                            <p:txEl>
                                              <p:pRg st="4" end="4"/>
                                            </p:txEl>
                                          </p:spTgt>
                                        </p:tgtEl>
                                        <p:attrNameLst>
                                          <p:attrName>style.visibility</p:attrName>
                                        </p:attrNameLst>
                                      </p:cBhvr>
                                      <p:to>
                                        <p:strVal val="visible"/>
                                      </p:to>
                                    </p:set>
                                    <p:animEffect transition="in" filter="wipe(up)">
                                      <p:cBhvr>
                                        <p:cTn id="49" dur="500"/>
                                        <p:tgtEl>
                                          <p:spTgt spid="8">
                                            <p:txEl>
                                              <p:pRg st="4" end="4"/>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91"/>
                                        </p:tgtEl>
                                        <p:attrNameLst>
                                          <p:attrName>style.visibility</p:attrName>
                                        </p:attrNameLst>
                                      </p:cBhvr>
                                      <p:to>
                                        <p:strVal val="visible"/>
                                      </p:to>
                                    </p:set>
                                    <p:animEffect transition="in" filter="fade">
                                      <p:cBhvr>
                                        <p:cTn id="54"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12"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p:txBody>
          <a:bodyPr>
            <a:normAutofit/>
          </a:bodyPr>
          <a:lstStyle/>
          <a:p>
            <a:r>
              <a:rPr lang="en-US" dirty="0"/>
              <a:t>AKS Advanced Networking</a:t>
            </a:r>
          </a:p>
        </p:txBody>
      </p:sp>
      <p:cxnSp>
        <p:nvCxnSpPr>
          <p:cNvPr id="17" name="Straight Connector 16">
            <a:extLst>
              <a:ext uri="{FF2B5EF4-FFF2-40B4-BE49-F238E27FC236}">
                <a16:creationId xmlns:a16="http://schemas.microsoft.com/office/drawing/2014/main" id="{9A5265E0-846A-43AF-A315-862BC65D5FB5}"/>
              </a:ext>
            </a:extLst>
          </p:cNvPr>
          <p:cNvCxnSpPr>
            <a:cxnSpLocks/>
          </p:cNvCxnSpPr>
          <p:nvPr/>
        </p:nvCxnSpPr>
        <p:spPr>
          <a:xfrm>
            <a:off x="4354713" y="1755983"/>
            <a:ext cx="0" cy="4714531"/>
          </a:xfrm>
          <a:prstGeom prst="line">
            <a:avLst/>
          </a:prstGeom>
          <a:ln>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4" name="Title 16">
            <a:extLst>
              <a:ext uri="{FF2B5EF4-FFF2-40B4-BE49-F238E27FC236}">
                <a16:creationId xmlns:a16="http://schemas.microsoft.com/office/drawing/2014/main" id="{466F067A-A147-4230-8D3E-8E6F87370E3B}"/>
              </a:ext>
            </a:extLst>
          </p:cNvPr>
          <p:cNvSpPr txBox="1">
            <a:spLocks/>
          </p:cNvSpPr>
          <p:nvPr/>
        </p:nvSpPr>
        <p:spPr>
          <a:xfrm>
            <a:off x="559897" y="1824991"/>
            <a:ext cx="326139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marR="0" lvl="0" indent="-268916"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18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Uses Azure subnet for both your pods and cluster VMs</a:t>
            </a:r>
          </a:p>
        </p:txBody>
      </p:sp>
      <p:sp>
        <p:nvSpPr>
          <p:cNvPr id="205" name="Title 16">
            <a:extLst>
              <a:ext uri="{FF2B5EF4-FFF2-40B4-BE49-F238E27FC236}">
                <a16:creationId xmlns:a16="http://schemas.microsoft.com/office/drawing/2014/main" id="{F7267445-BC44-477A-A6C5-DA15DD422BA1}"/>
              </a:ext>
            </a:extLst>
          </p:cNvPr>
          <p:cNvSpPr txBox="1">
            <a:spLocks/>
          </p:cNvSpPr>
          <p:nvPr/>
        </p:nvSpPr>
        <p:spPr>
          <a:xfrm>
            <a:off x="559897" y="2626359"/>
            <a:ext cx="3261391" cy="83099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marR="0" lvl="0" indent="-268916" algn="l" defTabSz="932742" rtl="0" eaLnBrk="1" fontAlgn="auto" latinLnBrk="0" hangingPunct="1">
              <a:lnSpc>
                <a:spcPct val="100000"/>
              </a:lnSpc>
              <a:spcBef>
                <a:spcPct val="0"/>
              </a:spcBef>
              <a:spcAft>
                <a:spcPts val="0"/>
              </a:spcAft>
              <a:buClrTx/>
              <a:buSzTx/>
              <a:buFont typeface="+mj-lt"/>
              <a:buAutoNum type="arabicPeriod" startAt="2"/>
              <a:tabLst/>
              <a:defRPr/>
            </a:pPr>
            <a:r>
              <a:rPr kumimoji="0" lang="en-US" sz="18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Allows for connectivity to existing Azure IaaS/VMs in the same </a:t>
            </a:r>
            <a:r>
              <a:rPr kumimoji="0" lang="en-US" sz="1800" b="0" i="0" u="none" strike="noStrike" kern="1200" cap="none" spc="0" normalizeH="0" baseline="0" noProof="0" dirty="0" err="1">
                <a:ln w="3175">
                  <a:noFill/>
                </a:ln>
                <a:solidFill>
                  <a:srgbClr val="0078D4"/>
                </a:solidFill>
                <a:effectLst/>
                <a:uLnTx/>
                <a:uFillTx/>
                <a:latin typeface="Segoe UI" panose="020B0502040204020203" pitchFamily="34" charset="0"/>
                <a:ea typeface="+mn-ea"/>
                <a:cs typeface="Segoe UI" pitchFamily="34" charset="0"/>
              </a:rPr>
              <a:t>VNet</a:t>
            </a:r>
            <a:endParaRPr kumimoji="0" lang="en-US" sz="18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endParaRPr>
          </a:p>
        </p:txBody>
      </p:sp>
      <p:sp>
        <p:nvSpPr>
          <p:cNvPr id="211" name="Title 16">
            <a:extLst>
              <a:ext uri="{FF2B5EF4-FFF2-40B4-BE49-F238E27FC236}">
                <a16:creationId xmlns:a16="http://schemas.microsoft.com/office/drawing/2014/main" id="{80C22964-04DB-4AE9-9EA8-5D66ABFFDA3E}"/>
              </a:ext>
            </a:extLst>
          </p:cNvPr>
          <p:cNvSpPr txBox="1">
            <a:spLocks/>
          </p:cNvSpPr>
          <p:nvPr/>
        </p:nvSpPr>
        <p:spPr>
          <a:xfrm>
            <a:off x="559897" y="3704726"/>
            <a:ext cx="326139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marR="0" lvl="0" indent="-268916" algn="l" defTabSz="932742" rtl="0" eaLnBrk="1" fontAlgn="auto" latinLnBrk="0" hangingPunct="1">
              <a:lnSpc>
                <a:spcPct val="100000"/>
              </a:lnSpc>
              <a:spcBef>
                <a:spcPct val="0"/>
              </a:spcBef>
              <a:spcAft>
                <a:spcPts val="0"/>
              </a:spcAft>
              <a:buClrTx/>
              <a:buSzTx/>
              <a:buFont typeface="+mj-lt"/>
              <a:buAutoNum type="arabicPeriod" startAt="3"/>
              <a:tabLst/>
              <a:defRPr/>
            </a:pPr>
            <a:r>
              <a:rPr kumimoji="0" lang="en-US" sz="18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Use ExpressRoute to connect to on-premises infrastructure</a:t>
            </a:r>
          </a:p>
        </p:txBody>
      </p:sp>
      <p:sp>
        <p:nvSpPr>
          <p:cNvPr id="96" name="Title 16">
            <a:extLst>
              <a:ext uri="{FF2B5EF4-FFF2-40B4-BE49-F238E27FC236}">
                <a16:creationId xmlns:a16="http://schemas.microsoft.com/office/drawing/2014/main" id="{9F88ACC6-1F2A-4F9A-8870-C6F49C3F4C91}"/>
              </a:ext>
            </a:extLst>
          </p:cNvPr>
          <p:cNvSpPr txBox="1">
            <a:spLocks/>
          </p:cNvSpPr>
          <p:nvPr/>
        </p:nvSpPr>
        <p:spPr>
          <a:xfrm>
            <a:off x="559897" y="4506094"/>
            <a:ext cx="326139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marR="0" lvl="0" indent="-268916" algn="l" defTabSz="932742" rtl="0" eaLnBrk="1" fontAlgn="auto" latinLnBrk="0" hangingPunct="1">
              <a:lnSpc>
                <a:spcPct val="100000"/>
              </a:lnSpc>
              <a:spcBef>
                <a:spcPct val="0"/>
              </a:spcBef>
              <a:spcAft>
                <a:spcPts val="0"/>
              </a:spcAft>
              <a:buClrTx/>
              <a:buSzTx/>
              <a:buFont typeface="+mj-lt"/>
              <a:buAutoNum type="arabicPeriod" startAt="4"/>
              <a:tabLst/>
              <a:defRPr/>
            </a:pPr>
            <a:r>
              <a:rPr kumimoji="0" lang="en-US" sz="18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Use </a:t>
            </a:r>
            <a:r>
              <a:rPr kumimoji="0" lang="en-US" sz="1800" b="0" i="0" u="none" strike="noStrike" kern="1200" cap="none" spc="0" normalizeH="0" baseline="0" noProof="0" err="1">
                <a:ln w="3175">
                  <a:noFill/>
                </a:ln>
                <a:solidFill>
                  <a:srgbClr val="0078D4"/>
                </a:solidFill>
                <a:effectLst/>
                <a:uLnTx/>
                <a:uFillTx/>
                <a:latin typeface="Segoe UI" panose="020B0502040204020203" pitchFamily="34" charset="0"/>
                <a:ea typeface="+mn-ea"/>
                <a:cs typeface="Segoe UI" pitchFamily="34" charset="0"/>
              </a:rPr>
              <a:t>VNet</a:t>
            </a:r>
            <a:r>
              <a:rPr kumimoji="0" lang="en-US" sz="18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 peering to connect to other </a:t>
            </a:r>
            <a:r>
              <a:rPr kumimoji="0" lang="en-US" sz="1800" b="0" i="0" u="none" strike="noStrike" kern="1200" cap="none" spc="0" normalizeH="0" baseline="0" noProof="0" err="1">
                <a:ln w="3175">
                  <a:noFill/>
                </a:ln>
                <a:solidFill>
                  <a:srgbClr val="0078D4"/>
                </a:solidFill>
                <a:effectLst/>
                <a:uLnTx/>
                <a:uFillTx/>
                <a:latin typeface="Segoe UI" panose="020B0502040204020203" pitchFamily="34" charset="0"/>
                <a:ea typeface="+mn-ea"/>
                <a:cs typeface="Segoe UI" pitchFamily="34" charset="0"/>
              </a:rPr>
              <a:t>VNets</a:t>
            </a:r>
            <a:endParaRPr kumimoji="0" lang="en-US" sz="18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endParaRPr>
          </a:p>
        </p:txBody>
      </p:sp>
      <p:grpSp>
        <p:nvGrpSpPr>
          <p:cNvPr id="2" name="Group 1">
            <a:extLst>
              <a:ext uri="{FF2B5EF4-FFF2-40B4-BE49-F238E27FC236}">
                <a16:creationId xmlns:a16="http://schemas.microsoft.com/office/drawing/2014/main" id="{52A2569B-B7D4-42CB-9EFF-D0CA1E274AF7}"/>
              </a:ext>
            </a:extLst>
          </p:cNvPr>
          <p:cNvGrpSpPr/>
          <p:nvPr/>
        </p:nvGrpSpPr>
        <p:grpSpPr>
          <a:xfrm>
            <a:off x="5238763" y="1570994"/>
            <a:ext cx="5966530" cy="5153655"/>
            <a:chOff x="5568021" y="1855395"/>
            <a:chExt cx="5024515" cy="4339979"/>
          </a:xfrm>
        </p:grpSpPr>
        <p:grpSp>
          <p:nvGrpSpPr>
            <p:cNvPr id="70" name="Group 69">
              <a:extLst>
                <a:ext uri="{FF2B5EF4-FFF2-40B4-BE49-F238E27FC236}">
                  <a16:creationId xmlns:a16="http://schemas.microsoft.com/office/drawing/2014/main" id="{C7EF81FE-2F54-452C-9741-16377A3BE4EA}"/>
                </a:ext>
              </a:extLst>
            </p:cNvPr>
            <p:cNvGrpSpPr/>
            <p:nvPr/>
          </p:nvGrpSpPr>
          <p:grpSpPr>
            <a:xfrm>
              <a:off x="5737388" y="2710965"/>
              <a:ext cx="1618248" cy="1552273"/>
              <a:chOff x="5738130" y="2564797"/>
              <a:chExt cx="1650697" cy="1583399"/>
            </a:xfrm>
          </p:grpSpPr>
          <p:sp>
            <p:nvSpPr>
              <p:cNvPr id="71" name="Rectangle: Rounded Corners 70">
                <a:extLst>
                  <a:ext uri="{FF2B5EF4-FFF2-40B4-BE49-F238E27FC236}">
                    <a16:creationId xmlns:a16="http://schemas.microsoft.com/office/drawing/2014/main" id="{3CDE4276-1DD9-47CE-B67D-47C8486808A7}"/>
                  </a:ext>
                </a:extLst>
              </p:cNvPr>
              <p:cNvSpPr/>
              <p:nvPr/>
            </p:nvSpPr>
            <p:spPr bwMode="auto">
              <a:xfrm>
                <a:off x="5738130" y="2764880"/>
                <a:ext cx="1650697" cy="1383316"/>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2" name="Title 1">
                <a:extLst>
                  <a:ext uri="{FF2B5EF4-FFF2-40B4-BE49-F238E27FC236}">
                    <a16:creationId xmlns:a16="http://schemas.microsoft.com/office/drawing/2014/main" id="{737C3003-E124-4DCB-A9FD-15941958483B}"/>
                  </a:ext>
                </a:extLst>
              </p:cNvPr>
              <p:cNvSpPr txBox="1">
                <a:spLocks/>
              </p:cNvSpPr>
              <p:nvPr/>
            </p:nvSpPr>
            <p:spPr>
              <a:xfrm>
                <a:off x="5738130" y="2564797"/>
                <a:ext cx="74596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subnet</a:t>
                </a:r>
              </a:p>
            </p:txBody>
          </p:sp>
        </p:grpSp>
        <p:grpSp>
          <p:nvGrpSpPr>
            <p:cNvPr id="73" name="Group 72">
              <a:extLst>
                <a:ext uri="{FF2B5EF4-FFF2-40B4-BE49-F238E27FC236}">
                  <a16:creationId xmlns:a16="http://schemas.microsoft.com/office/drawing/2014/main" id="{5F325C31-2B12-4311-926D-BD3DE717797D}"/>
                </a:ext>
              </a:extLst>
            </p:cNvPr>
            <p:cNvGrpSpPr/>
            <p:nvPr/>
          </p:nvGrpSpPr>
          <p:grpSpPr>
            <a:xfrm>
              <a:off x="7724517" y="2556027"/>
              <a:ext cx="889576" cy="1377528"/>
              <a:chOff x="7765105" y="2406752"/>
              <a:chExt cx="907414" cy="1405150"/>
            </a:xfrm>
          </p:grpSpPr>
          <p:sp>
            <p:nvSpPr>
              <p:cNvPr id="74" name="Rectangle: Rounded Corners 73">
                <a:extLst>
                  <a:ext uri="{FF2B5EF4-FFF2-40B4-BE49-F238E27FC236}">
                    <a16:creationId xmlns:a16="http://schemas.microsoft.com/office/drawing/2014/main" id="{4E7112C9-F70E-4CA8-951F-FDCBAB1EB548}"/>
                  </a:ext>
                </a:extLst>
              </p:cNvPr>
              <p:cNvSpPr/>
              <p:nvPr/>
            </p:nvSpPr>
            <p:spPr bwMode="auto">
              <a:xfrm>
                <a:off x="7765105" y="2764882"/>
                <a:ext cx="907414" cy="104702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5" name="Title 1">
                <a:extLst>
                  <a:ext uri="{FF2B5EF4-FFF2-40B4-BE49-F238E27FC236}">
                    <a16:creationId xmlns:a16="http://schemas.microsoft.com/office/drawing/2014/main" id="{A085F70F-D544-4179-B230-8E2C5CA1A2D0}"/>
                  </a:ext>
                </a:extLst>
              </p:cNvPr>
              <p:cNvSpPr txBox="1">
                <a:spLocks/>
              </p:cNvSpPr>
              <p:nvPr/>
            </p:nvSpPr>
            <p:spPr>
              <a:xfrm>
                <a:off x="7765105" y="2406752"/>
                <a:ext cx="907414"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Backend </a:t>
                </a:r>
                <a:b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services subnet</a:t>
                </a:r>
              </a:p>
            </p:txBody>
          </p:sp>
        </p:grpSp>
        <p:cxnSp>
          <p:nvCxnSpPr>
            <p:cNvPr id="76" name="Straight Arrow Connector 75">
              <a:extLst>
                <a:ext uri="{FF2B5EF4-FFF2-40B4-BE49-F238E27FC236}">
                  <a16:creationId xmlns:a16="http://schemas.microsoft.com/office/drawing/2014/main" id="{286FBB6F-A933-46C5-BF54-AA74901C1A90}"/>
                </a:ext>
              </a:extLst>
            </p:cNvPr>
            <p:cNvCxnSpPr>
              <a:cxnSpLocks/>
              <a:stCxn id="144" idx="3"/>
              <a:endCxn id="74" idx="1"/>
            </p:cNvCxnSpPr>
            <p:nvPr/>
          </p:nvCxnSpPr>
          <p:spPr>
            <a:xfrm>
              <a:off x="6934606" y="3420336"/>
              <a:ext cx="789911" cy="0"/>
            </a:xfrm>
            <a:prstGeom prst="straightConnector1">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B6E6EF79-0F38-473A-882D-28B8B9222B70}"/>
                </a:ext>
              </a:extLst>
            </p:cNvPr>
            <p:cNvGrpSpPr/>
            <p:nvPr/>
          </p:nvGrpSpPr>
          <p:grpSpPr>
            <a:xfrm>
              <a:off x="5568021" y="2251694"/>
              <a:ext cx="3215439" cy="2240738"/>
              <a:chOff x="5565367" y="2096316"/>
              <a:chExt cx="3279915" cy="2285669"/>
            </a:xfrm>
          </p:grpSpPr>
          <p:sp>
            <p:nvSpPr>
              <p:cNvPr id="78" name="Rectangle: Rounded Corners 77">
                <a:extLst>
                  <a:ext uri="{FF2B5EF4-FFF2-40B4-BE49-F238E27FC236}">
                    <a16:creationId xmlns:a16="http://schemas.microsoft.com/office/drawing/2014/main" id="{BD152532-17A0-4D90-ABB8-323555913B52}"/>
                  </a:ext>
                </a:extLst>
              </p:cNvPr>
              <p:cNvSpPr/>
              <p:nvPr/>
            </p:nvSpPr>
            <p:spPr bwMode="auto">
              <a:xfrm>
                <a:off x="5565367" y="2299247"/>
                <a:ext cx="3279915" cy="208273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9" name="Title 1">
                <a:extLst>
                  <a:ext uri="{FF2B5EF4-FFF2-40B4-BE49-F238E27FC236}">
                    <a16:creationId xmlns:a16="http://schemas.microsoft.com/office/drawing/2014/main" id="{9BA2D7FC-0C22-45FF-B8BE-A6F67AF9FB8E}"/>
                  </a:ext>
                </a:extLst>
              </p:cNvPr>
              <p:cNvSpPr txBox="1">
                <a:spLocks/>
              </p:cNvSpPr>
              <p:nvPr/>
            </p:nvSpPr>
            <p:spPr>
              <a:xfrm>
                <a:off x="5565367" y="2096316"/>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VNet A</a:t>
                </a:r>
              </a:p>
            </p:txBody>
          </p:sp>
        </p:grpSp>
        <p:cxnSp>
          <p:nvCxnSpPr>
            <p:cNvPr id="80" name="Straight Arrow Connector 79">
              <a:extLst>
                <a:ext uri="{FF2B5EF4-FFF2-40B4-BE49-F238E27FC236}">
                  <a16:creationId xmlns:a16="http://schemas.microsoft.com/office/drawing/2014/main" id="{3B846BF2-08E4-4592-A9A4-1A7E45C1E106}"/>
                </a:ext>
              </a:extLst>
            </p:cNvPr>
            <p:cNvCxnSpPr>
              <a:cxnSpLocks/>
            </p:cNvCxnSpPr>
            <p:nvPr/>
          </p:nvCxnSpPr>
          <p:spPr>
            <a:xfrm>
              <a:off x="8783460" y="2650929"/>
              <a:ext cx="959899" cy="0"/>
            </a:xfrm>
            <a:prstGeom prst="straightConnector1">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E40CCC29-15B1-433E-A8BC-EC56D6024AB3}"/>
                </a:ext>
              </a:extLst>
            </p:cNvPr>
            <p:cNvGrpSpPr/>
            <p:nvPr/>
          </p:nvGrpSpPr>
          <p:grpSpPr>
            <a:xfrm>
              <a:off x="9743359" y="1855395"/>
              <a:ext cx="849177" cy="1208735"/>
              <a:chOff x="9824429" y="3256914"/>
              <a:chExt cx="866205" cy="1232973"/>
            </a:xfrm>
          </p:grpSpPr>
          <p:sp>
            <p:nvSpPr>
              <p:cNvPr id="82" name="Rectangle: Rounded Corners 81">
                <a:extLst>
                  <a:ext uri="{FF2B5EF4-FFF2-40B4-BE49-F238E27FC236}">
                    <a16:creationId xmlns:a16="http://schemas.microsoft.com/office/drawing/2014/main" id="{41333DCB-B902-4783-8F08-FE8E24221EA6}"/>
                  </a:ext>
                </a:extLst>
              </p:cNvPr>
              <p:cNvSpPr/>
              <p:nvPr/>
            </p:nvSpPr>
            <p:spPr bwMode="auto">
              <a:xfrm>
                <a:off x="9824429" y="3609211"/>
                <a:ext cx="866205" cy="88067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3" name="Title 1">
                <a:extLst>
                  <a:ext uri="{FF2B5EF4-FFF2-40B4-BE49-F238E27FC236}">
                    <a16:creationId xmlns:a16="http://schemas.microsoft.com/office/drawing/2014/main" id="{FDFCF768-BDEC-496B-BB11-A00E4739C009}"/>
                  </a:ext>
                </a:extLst>
              </p:cNvPr>
              <p:cNvSpPr txBox="1">
                <a:spLocks/>
              </p:cNvSpPr>
              <p:nvPr/>
            </p:nvSpPr>
            <p:spPr>
              <a:xfrm>
                <a:off x="9824429" y="3256914"/>
                <a:ext cx="8662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On-premises infrastructure</a:t>
                </a:r>
              </a:p>
            </p:txBody>
          </p:sp>
        </p:grpSp>
        <p:grpSp>
          <p:nvGrpSpPr>
            <p:cNvPr id="84" name="Group 83">
              <a:extLst>
                <a:ext uri="{FF2B5EF4-FFF2-40B4-BE49-F238E27FC236}">
                  <a16:creationId xmlns:a16="http://schemas.microsoft.com/office/drawing/2014/main" id="{F4ABB565-FE26-4B76-B10C-9916F58378E0}"/>
                </a:ext>
              </a:extLst>
            </p:cNvPr>
            <p:cNvGrpSpPr/>
            <p:nvPr/>
          </p:nvGrpSpPr>
          <p:grpSpPr>
            <a:xfrm>
              <a:off x="9918309" y="2295149"/>
              <a:ext cx="499276" cy="681682"/>
              <a:chOff x="10002887" y="3686634"/>
              <a:chExt cx="509288" cy="695351"/>
            </a:xfrm>
          </p:grpSpPr>
          <p:sp>
            <p:nvSpPr>
              <p:cNvPr id="85" name="Rectangle: Rounded Corners 84">
                <a:extLst>
                  <a:ext uri="{FF2B5EF4-FFF2-40B4-BE49-F238E27FC236}">
                    <a16:creationId xmlns:a16="http://schemas.microsoft.com/office/drawing/2014/main" id="{BCFB909C-C7E6-42EE-BC12-CD7A212E5C33}"/>
                  </a:ext>
                </a:extLst>
              </p:cNvPr>
              <p:cNvSpPr/>
              <p:nvPr/>
            </p:nvSpPr>
            <p:spPr bwMode="auto">
              <a:xfrm>
                <a:off x="10056363" y="3979649"/>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86" name="Group 85">
                <a:extLst>
                  <a:ext uri="{FF2B5EF4-FFF2-40B4-BE49-F238E27FC236}">
                    <a16:creationId xmlns:a16="http://schemas.microsoft.com/office/drawing/2014/main" id="{7B9ECC66-8EDF-4B53-83EC-83E750163792}"/>
                  </a:ext>
                </a:extLst>
              </p:cNvPr>
              <p:cNvGrpSpPr/>
              <p:nvPr/>
            </p:nvGrpSpPr>
            <p:grpSpPr>
              <a:xfrm>
                <a:off x="10002887" y="3686634"/>
                <a:ext cx="509288" cy="622525"/>
                <a:chOff x="10002887" y="3686634"/>
                <a:chExt cx="509288" cy="622525"/>
              </a:xfrm>
            </p:grpSpPr>
            <p:sp>
              <p:nvSpPr>
                <p:cNvPr id="87" name="Title 1">
                  <a:extLst>
                    <a:ext uri="{FF2B5EF4-FFF2-40B4-BE49-F238E27FC236}">
                      <a16:creationId xmlns:a16="http://schemas.microsoft.com/office/drawing/2014/main" id="{99E351A8-7416-436B-9804-323B93DC3D4A}"/>
                    </a:ext>
                  </a:extLst>
                </p:cNvPr>
                <p:cNvSpPr txBox="1">
                  <a:spLocks/>
                </p:cNvSpPr>
                <p:nvPr/>
              </p:nvSpPr>
              <p:spPr>
                <a:xfrm>
                  <a:off x="10002887" y="3686634"/>
                  <a:ext cx="509288"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Enterprise system</a:t>
                  </a:r>
                </a:p>
              </p:txBody>
            </p:sp>
            <p:sp>
              <p:nvSpPr>
                <p:cNvPr id="88" name="Freeform 9">
                  <a:extLst>
                    <a:ext uri="{FF2B5EF4-FFF2-40B4-BE49-F238E27FC236}">
                      <a16:creationId xmlns:a16="http://schemas.microsoft.com/office/drawing/2014/main" id="{B7F2FE3B-906B-4B5D-AE58-F435846BCABE}"/>
                    </a:ext>
                  </a:extLst>
                </p:cNvPr>
                <p:cNvSpPr>
                  <a:spLocks noChangeAspect="1" noEditPoints="1"/>
                </p:cNvSpPr>
                <p:nvPr/>
              </p:nvSpPr>
              <p:spPr bwMode="black">
                <a:xfrm>
                  <a:off x="10099248" y="4052476"/>
                  <a:ext cx="316567" cy="256683"/>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000000"/>
                </a:solidFill>
                <a:ln>
                  <a:noFill/>
                </a:ln>
              </p:spPr>
              <p:txBody>
                <a:bodyPr vert="horz" wrap="square" lIns="67226" tIns="33613" rIns="67226" bIns="336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89" name="Straight Arrow Connector 88">
              <a:extLst>
                <a:ext uri="{FF2B5EF4-FFF2-40B4-BE49-F238E27FC236}">
                  <a16:creationId xmlns:a16="http://schemas.microsoft.com/office/drawing/2014/main" id="{9A8A5448-773D-4670-B8DA-93FC7C83161D}"/>
                </a:ext>
              </a:extLst>
            </p:cNvPr>
            <p:cNvCxnSpPr>
              <a:cxnSpLocks/>
            </p:cNvCxnSpPr>
            <p:nvPr/>
          </p:nvCxnSpPr>
          <p:spPr>
            <a:xfrm>
              <a:off x="7170154" y="4499871"/>
              <a:ext cx="0" cy="563640"/>
            </a:xfrm>
            <a:prstGeom prst="straightConnector1">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8013952E-F0D4-4DE3-A3E9-556B0572D03C}"/>
                </a:ext>
              </a:extLst>
            </p:cNvPr>
            <p:cNvGrpSpPr/>
            <p:nvPr/>
          </p:nvGrpSpPr>
          <p:grpSpPr>
            <a:xfrm>
              <a:off x="6336613" y="5307917"/>
              <a:ext cx="519926" cy="519926"/>
              <a:chOff x="6507724" y="5231968"/>
              <a:chExt cx="402336" cy="402336"/>
            </a:xfrm>
          </p:grpSpPr>
          <p:pic>
            <p:nvPicPr>
              <p:cNvPr id="91" name="Graphic 90">
                <a:extLst>
                  <a:ext uri="{FF2B5EF4-FFF2-40B4-BE49-F238E27FC236}">
                    <a16:creationId xmlns:a16="http://schemas.microsoft.com/office/drawing/2014/main" id="{6F3ECF46-5F91-4368-B307-D334997E8D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66621" y="5290865"/>
                <a:ext cx="284542" cy="284542"/>
              </a:xfrm>
              <a:prstGeom prst="rect">
                <a:avLst/>
              </a:prstGeom>
            </p:spPr>
          </p:pic>
          <p:sp>
            <p:nvSpPr>
              <p:cNvPr id="92" name="Rectangle: Rounded Corners 91">
                <a:extLst>
                  <a:ext uri="{FF2B5EF4-FFF2-40B4-BE49-F238E27FC236}">
                    <a16:creationId xmlns:a16="http://schemas.microsoft.com/office/drawing/2014/main" id="{32C600C7-D4D1-4197-BDC3-A412F46AE376}"/>
                  </a:ext>
                </a:extLst>
              </p:cNvPr>
              <p:cNvSpPr/>
              <p:nvPr/>
            </p:nvSpPr>
            <p:spPr bwMode="auto">
              <a:xfrm>
                <a:off x="6507724"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grpSp>
          <p:nvGrpSpPr>
            <p:cNvPr id="93" name="Group 92">
              <a:extLst>
                <a:ext uri="{FF2B5EF4-FFF2-40B4-BE49-F238E27FC236}">
                  <a16:creationId xmlns:a16="http://schemas.microsoft.com/office/drawing/2014/main" id="{80AD472E-6FF7-479B-86D4-75BA8FBD7E86}"/>
                </a:ext>
              </a:extLst>
            </p:cNvPr>
            <p:cNvGrpSpPr/>
            <p:nvPr/>
          </p:nvGrpSpPr>
          <p:grpSpPr>
            <a:xfrm>
              <a:off x="6915777" y="5307917"/>
              <a:ext cx="519926" cy="519926"/>
              <a:chOff x="7004156" y="5231968"/>
              <a:chExt cx="402336" cy="402336"/>
            </a:xfrm>
          </p:grpSpPr>
          <p:sp>
            <p:nvSpPr>
              <p:cNvPr id="94" name="Rectangle: Rounded Corners 93">
                <a:extLst>
                  <a:ext uri="{FF2B5EF4-FFF2-40B4-BE49-F238E27FC236}">
                    <a16:creationId xmlns:a16="http://schemas.microsoft.com/office/drawing/2014/main" id="{1F4275D3-0A6C-4126-B23F-21597946D3EF}"/>
                  </a:ext>
                </a:extLst>
              </p:cNvPr>
              <p:cNvSpPr/>
              <p:nvPr/>
            </p:nvSpPr>
            <p:spPr bwMode="auto">
              <a:xfrm>
                <a:off x="7004156"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95" name="Graphic 94">
                <a:extLst>
                  <a:ext uri="{FF2B5EF4-FFF2-40B4-BE49-F238E27FC236}">
                    <a16:creationId xmlns:a16="http://schemas.microsoft.com/office/drawing/2014/main" id="{B4B3497B-E624-4E87-9104-AE984B99F9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3053" y="5290865"/>
                <a:ext cx="284542" cy="284542"/>
              </a:xfrm>
              <a:prstGeom prst="rect">
                <a:avLst/>
              </a:prstGeom>
            </p:spPr>
          </p:pic>
        </p:grpSp>
        <p:grpSp>
          <p:nvGrpSpPr>
            <p:cNvPr id="97" name="Group 96">
              <a:extLst>
                <a:ext uri="{FF2B5EF4-FFF2-40B4-BE49-F238E27FC236}">
                  <a16:creationId xmlns:a16="http://schemas.microsoft.com/office/drawing/2014/main" id="{1169E9C3-2F59-4128-82D6-975726F2C2F0}"/>
                </a:ext>
              </a:extLst>
            </p:cNvPr>
            <p:cNvGrpSpPr/>
            <p:nvPr/>
          </p:nvGrpSpPr>
          <p:grpSpPr>
            <a:xfrm>
              <a:off x="7494941" y="5307917"/>
              <a:ext cx="519926" cy="519926"/>
              <a:chOff x="7500588" y="5231968"/>
              <a:chExt cx="402336" cy="402336"/>
            </a:xfrm>
          </p:grpSpPr>
          <p:sp>
            <p:nvSpPr>
              <p:cNvPr id="99" name="Rectangle: Rounded Corners 98">
                <a:extLst>
                  <a:ext uri="{FF2B5EF4-FFF2-40B4-BE49-F238E27FC236}">
                    <a16:creationId xmlns:a16="http://schemas.microsoft.com/office/drawing/2014/main" id="{0209CF79-A92F-402A-9FF6-C88A1719A74E}"/>
                  </a:ext>
                </a:extLst>
              </p:cNvPr>
              <p:cNvSpPr/>
              <p:nvPr/>
            </p:nvSpPr>
            <p:spPr bwMode="auto">
              <a:xfrm>
                <a:off x="7500588"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100" name="Graphic 99">
                <a:extLst>
                  <a:ext uri="{FF2B5EF4-FFF2-40B4-BE49-F238E27FC236}">
                    <a16:creationId xmlns:a16="http://schemas.microsoft.com/office/drawing/2014/main" id="{F3B4DBBB-944A-4623-AC1A-ACEEEB58DB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59485" y="5290865"/>
                <a:ext cx="284542" cy="284542"/>
              </a:xfrm>
              <a:prstGeom prst="rect">
                <a:avLst/>
              </a:prstGeom>
            </p:spPr>
          </p:pic>
        </p:grpSp>
        <p:sp>
          <p:nvSpPr>
            <p:cNvPr id="101" name="Title 1">
              <a:extLst>
                <a:ext uri="{FF2B5EF4-FFF2-40B4-BE49-F238E27FC236}">
                  <a16:creationId xmlns:a16="http://schemas.microsoft.com/office/drawing/2014/main" id="{53E94CA0-FEA1-4AC1-91F0-585A47A404C2}"/>
                </a:ext>
              </a:extLst>
            </p:cNvPr>
            <p:cNvSpPr txBox="1">
              <a:spLocks/>
            </p:cNvSpPr>
            <p:nvPr/>
          </p:nvSpPr>
          <p:spPr>
            <a:xfrm>
              <a:off x="6576974" y="5112425"/>
              <a:ext cx="1197534"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Other peered </a:t>
              </a:r>
              <a:r>
                <a:rPr kumimoji="0" lang="en-US" sz="98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VNets</a:t>
              </a:r>
              <a:endPar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05" name="Rectangle 104">
              <a:extLst>
                <a:ext uri="{FF2B5EF4-FFF2-40B4-BE49-F238E27FC236}">
                  <a16:creationId xmlns:a16="http://schemas.microsoft.com/office/drawing/2014/main" id="{83B82BE3-61A1-4260-950B-7A7338956F09}"/>
                </a:ext>
              </a:extLst>
            </p:cNvPr>
            <p:cNvSpPr/>
            <p:nvPr/>
          </p:nvSpPr>
          <p:spPr bwMode="auto">
            <a:xfrm>
              <a:off x="7031955" y="4622859"/>
              <a:ext cx="276398" cy="3176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6" name="Group 105">
              <a:extLst>
                <a:ext uri="{FF2B5EF4-FFF2-40B4-BE49-F238E27FC236}">
                  <a16:creationId xmlns:a16="http://schemas.microsoft.com/office/drawing/2014/main" id="{26E67678-26EB-4BED-9B5E-583814DFB292}"/>
                </a:ext>
              </a:extLst>
            </p:cNvPr>
            <p:cNvGrpSpPr/>
            <p:nvPr/>
          </p:nvGrpSpPr>
          <p:grpSpPr>
            <a:xfrm>
              <a:off x="7057298" y="4666984"/>
              <a:ext cx="1177359" cy="229414"/>
              <a:chOff x="7084507" y="4560038"/>
              <a:chExt cx="1200968" cy="234014"/>
            </a:xfrm>
          </p:grpSpPr>
          <p:sp>
            <p:nvSpPr>
              <p:cNvPr id="107" name="Title 1">
                <a:extLst>
                  <a:ext uri="{FF2B5EF4-FFF2-40B4-BE49-F238E27FC236}">
                    <a16:creationId xmlns:a16="http://schemas.microsoft.com/office/drawing/2014/main" id="{2AD9558C-4762-4E96-B22D-A15705329D71}"/>
                  </a:ext>
                </a:extLst>
              </p:cNvPr>
              <p:cNvSpPr txBox="1">
                <a:spLocks/>
              </p:cNvSpPr>
              <p:nvPr/>
            </p:nvSpPr>
            <p:spPr>
              <a:xfrm>
                <a:off x="7378756" y="4600101"/>
                <a:ext cx="90671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 peering</a:t>
                </a:r>
              </a:p>
            </p:txBody>
          </p:sp>
          <p:pic>
            <p:nvPicPr>
              <p:cNvPr id="108" name="Graphic 107">
                <a:extLst>
                  <a:ext uri="{FF2B5EF4-FFF2-40B4-BE49-F238E27FC236}">
                    <a16:creationId xmlns:a16="http://schemas.microsoft.com/office/drawing/2014/main" id="{896C0047-DC65-4A7D-BEEC-772DC69ACB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4507" y="4560038"/>
                <a:ext cx="234014" cy="234014"/>
              </a:xfrm>
              <a:prstGeom prst="rect">
                <a:avLst/>
              </a:prstGeom>
            </p:spPr>
          </p:pic>
        </p:grpSp>
        <p:grpSp>
          <p:nvGrpSpPr>
            <p:cNvPr id="109" name="Group 108">
              <a:extLst>
                <a:ext uri="{FF2B5EF4-FFF2-40B4-BE49-F238E27FC236}">
                  <a16:creationId xmlns:a16="http://schemas.microsoft.com/office/drawing/2014/main" id="{8C52CF51-E7FC-44C1-8EA8-7788A8F04307}"/>
                </a:ext>
              </a:extLst>
            </p:cNvPr>
            <p:cNvGrpSpPr/>
            <p:nvPr/>
          </p:nvGrpSpPr>
          <p:grpSpPr>
            <a:xfrm>
              <a:off x="8978738" y="2476259"/>
              <a:ext cx="569342" cy="723967"/>
              <a:chOff x="9044476" y="3871377"/>
              <a:chExt cx="580758" cy="738484"/>
            </a:xfrm>
          </p:grpSpPr>
          <p:sp>
            <p:nvSpPr>
              <p:cNvPr id="110" name="Rectangle 109">
                <a:extLst>
                  <a:ext uri="{FF2B5EF4-FFF2-40B4-BE49-F238E27FC236}">
                    <a16:creationId xmlns:a16="http://schemas.microsoft.com/office/drawing/2014/main" id="{57E2C3F4-A440-4751-A72B-972349F19610}"/>
                  </a:ext>
                </a:extLst>
              </p:cNvPr>
              <p:cNvSpPr/>
              <p:nvPr/>
            </p:nvSpPr>
            <p:spPr bwMode="auto">
              <a:xfrm>
                <a:off x="9100540" y="3966873"/>
                <a:ext cx="468630" cy="1752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1" name="Group 110">
                <a:extLst>
                  <a:ext uri="{FF2B5EF4-FFF2-40B4-BE49-F238E27FC236}">
                    <a16:creationId xmlns:a16="http://schemas.microsoft.com/office/drawing/2014/main" id="{60BAA79D-83CB-4771-902D-B4259643F25B}"/>
                  </a:ext>
                </a:extLst>
              </p:cNvPr>
              <p:cNvGrpSpPr/>
              <p:nvPr/>
            </p:nvGrpSpPr>
            <p:grpSpPr>
              <a:xfrm>
                <a:off x="9044476" y="3871377"/>
                <a:ext cx="580758" cy="738484"/>
                <a:chOff x="9044476" y="3871377"/>
                <a:chExt cx="580758" cy="738484"/>
              </a:xfrm>
            </p:grpSpPr>
            <p:sp>
              <p:nvSpPr>
                <p:cNvPr id="112" name="Title 1">
                  <a:extLst>
                    <a:ext uri="{FF2B5EF4-FFF2-40B4-BE49-F238E27FC236}">
                      <a16:creationId xmlns:a16="http://schemas.microsoft.com/office/drawing/2014/main" id="{48AD4153-B449-4576-8BAA-1AEBE0669B05}"/>
                    </a:ext>
                  </a:extLst>
                </p:cNvPr>
                <p:cNvSpPr txBox="1">
                  <a:spLocks/>
                </p:cNvSpPr>
                <p:nvPr/>
              </p:nvSpPr>
              <p:spPr>
                <a:xfrm>
                  <a:off x="9044476" y="4148196"/>
                  <a:ext cx="580758"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t>
                  </a:r>
                  <a:b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Express </a:t>
                  </a:r>
                  <a:b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Route </a:t>
                  </a:r>
                </a:p>
              </p:txBody>
            </p:sp>
            <p:sp>
              <p:nvSpPr>
                <p:cNvPr id="116" name="Freeform: Shape 115">
                  <a:extLst>
                    <a:ext uri="{FF2B5EF4-FFF2-40B4-BE49-F238E27FC236}">
                      <a16:creationId xmlns:a16="http://schemas.microsoft.com/office/drawing/2014/main" id="{4FF757C4-5719-4536-BF37-FCE672AA6601}"/>
                    </a:ext>
                  </a:extLst>
                </p:cNvPr>
                <p:cNvSpPr/>
                <p:nvPr/>
              </p:nvSpPr>
              <p:spPr>
                <a:xfrm>
                  <a:off x="9157504" y="3871377"/>
                  <a:ext cx="354702" cy="218278"/>
                </a:xfrm>
                <a:custGeom>
                  <a:avLst/>
                  <a:gdLst>
                    <a:gd name="connsiteX0" fmla="*/ 437674 w 495300"/>
                    <a:gd name="connsiteY0" fmla="*/ 195739 h 304800"/>
                    <a:gd name="connsiteX1" fmla="*/ 414814 w 495300"/>
                    <a:gd name="connsiteY1" fmla="*/ 200501 h 304800"/>
                    <a:gd name="connsiteX2" fmla="*/ 298609 w 495300"/>
                    <a:gd name="connsiteY2" fmla="*/ 84296 h 304800"/>
                    <a:gd name="connsiteX3" fmla="*/ 303371 w 495300"/>
                    <a:gd name="connsiteY3" fmla="*/ 61436 h 304800"/>
                    <a:gd name="connsiteX4" fmla="*/ 249079 w 495300"/>
                    <a:gd name="connsiteY4" fmla="*/ 7144 h 304800"/>
                    <a:gd name="connsiteX5" fmla="*/ 194786 w 495300"/>
                    <a:gd name="connsiteY5" fmla="*/ 61436 h 304800"/>
                    <a:gd name="connsiteX6" fmla="*/ 199549 w 495300"/>
                    <a:gd name="connsiteY6" fmla="*/ 84296 h 304800"/>
                    <a:gd name="connsiteX7" fmla="*/ 84296 w 495300"/>
                    <a:gd name="connsiteY7" fmla="*/ 201454 h 304800"/>
                    <a:gd name="connsiteX8" fmla="*/ 61436 w 495300"/>
                    <a:gd name="connsiteY8" fmla="*/ 196691 h 304800"/>
                    <a:gd name="connsiteX9" fmla="*/ 7144 w 495300"/>
                    <a:gd name="connsiteY9" fmla="*/ 250984 h 304800"/>
                    <a:gd name="connsiteX10" fmla="*/ 61436 w 495300"/>
                    <a:gd name="connsiteY10" fmla="*/ 305276 h 304800"/>
                    <a:gd name="connsiteX11" fmla="*/ 111919 w 495300"/>
                    <a:gd name="connsiteY11" fmla="*/ 270034 h 304800"/>
                    <a:gd name="connsiteX12" fmla="*/ 386239 w 495300"/>
                    <a:gd name="connsiteY12" fmla="*/ 270034 h 304800"/>
                    <a:gd name="connsiteX13" fmla="*/ 436721 w 495300"/>
                    <a:gd name="connsiteY13" fmla="*/ 305276 h 304800"/>
                    <a:gd name="connsiteX14" fmla="*/ 491014 w 495300"/>
                    <a:gd name="connsiteY14" fmla="*/ 250984 h 304800"/>
                    <a:gd name="connsiteX15" fmla="*/ 437674 w 495300"/>
                    <a:gd name="connsiteY15" fmla="*/ 195739 h 304800"/>
                    <a:gd name="connsiteX16" fmla="*/ 60484 w 495300"/>
                    <a:gd name="connsiteY16" fmla="*/ 268129 h 304800"/>
                    <a:gd name="connsiteX17" fmla="*/ 42386 w 495300"/>
                    <a:gd name="connsiteY17" fmla="*/ 250031 h 304800"/>
                    <a:gd name="connsiteX18" fmla="*/ 60484 w 495300"/>
                    <a:gd name="connsiteY18" fmla="*/ 231934 h 304800"/>
                    <a:gd name="connsiteX19" fmla="*/ 78581 w 495300"/>
                    <a:gd name="connsiteY19" fmla="*/ 250031 h 304800"/>
                    <a:gd name="connsiteX20" fmla="*/ 60484 w 495300"/>
                    <a:gd name="connsiteY20" fmla="*/ 268129 h 304800"/>
                    <a:gd name="connsiteX21" fmla="*/ 249079 w 495300"/>
                    <a:gd name="connsiteY21" fmla="*/ 44291 h 304800"/>
                    <a:gd name="connsiteX22" fmla="*/ 267176 w 495300"/>
                    <a:gd name="connsiteY22" fmla="*/ 62389 h 304800"/>
                    <a:gd name="connsiteX23" fmla="*/ 249079 w 495300"/>
                    <a:gd name="connsiteY23" fmla="*/ 80486 h 304800"/>
                    <a:gd name="connsiteX24" fmla="*/ 230981 w 495300"/>
                    <a:gd name="connsiteY24" fmla="*/ 62389 h 304800"/>
                    <a:gd name="connsiteX25" fmla="*/ 249079 w 495300"/>
                    <a:gd name="connsiteY25" fmla="*/ 44291 h 304800"/>
                    <a:gd name="connsiteX26" fmla="*/ 386239 w 495300"/>
                    <a:gd name="connsiteY26" fmla="*/ 231934 h 304800"/>
                    <a:gd name="connsiteX27" fmla="*/ 111919 w 495300"/>
                    <a:gd name="connsiteY27" fmla="*/ 231934 h 304800"/>
                    <a:gd name="connsiteX28" fmla="*/ 110014 w 495300"/>
                    <a:gd name="connsiteY28" fmla="*/ 228124 h 304800"/>
                    <a:gd name="connsiteX29" fmla="*/ 226219 w 495300"/>
                    <a:gd name="connsiteY29" fmla="*/ 110966 h 304800"/>
                    <a:gd name="connsiteX30" fmla="*/ 249079 w 495300"/>
                    <a:gd name="connsiteY30" fmla="*/ 115729 h 304800"/>
                    <a:gd name="connsiteX31" fmla="*/ 271939 w 495300"/>
                    <a:gd name="connsiteY31" fmla="*/ 110966 h 304800"/>
                    <a:gd name="connsiteX32" fmla="*/ 388144 w 495300"/>
                    <a:gd name="connsiteY32" fmla="*/ 227171 h 304800"/>
                    <a:gd name="connsiteX33" fmla="*/ 386239 w 495300"/>
                    <a:gd name="connsiteY33" fmla="*/ 231934 h 304800"/>
                    <a:gd name="connsiteX34" fmla="*/ 437674 w 495300"/>
                    <a:gd name="connsiteY34" fmla="*/ 267176 h 304800"/>
                    <a:gd name="connsiteX35" fmla="*/ 419576 w 495300"/>
                    <a:gd name="connsiteY35" fmla="*/ 249079 h 304800"/>
                    <a:gd name="connsiteX36" fmla="*/ 437674 w 495300"/>
                    <a:gd name="connsiteY36" fmla="*/ 230981 h 304800"/>
                    <a:gd name="connsiteX37" fmla="*/ 455771 w 495300"/>
                    <a:gd name="connsiteY37" fmla="*/ 249079 h 304800"/>
                    <a:gd name="connsiteX38" fmla="*/ 437674 w 495300"/>
                    <a:gd name="connsiteY38" fmla="*/ 26717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95300" h="304800">
                      <a:moveTo>
                        <a:pt x="437674" y="195739"/>
                      </a:moveTo>
                      <a:cubicBezTo>
                        <a:pt x="429101" y="195739"/>
                        <a:pt x="421481" y="197644"/>
                        <a:pt x="414814" y="200501"/>
                      </a:cubicBezTo>
                      <a:lnTo>
                        <a:pt x="298609" y="84296"/>
                      </a:lnTo>
                      <a:cubicBezTo>
                        <a:pt x="301466" y="77629"/>
                        <a:pt x="303371" y="70009"/>
                        <a:pt x="303371" y="61436"/>
                      </a:cubicBezTo>
                      <a:cubicBezTo>
                        <a:pt x="303371" y="30956"/>
                        <a:pt x="278606" y="7144"/>
                        <a:pt x="249079" y="7144"/>
                      </a:cubicBezTo>
                      <a:cubicBezTo>
                        <a:pt x="219551" y="7144"/>
                        <a:pt x="194786" y="31909"/>
                        <a:pt x="194786" y="61436"/>
                      </a:cubicBezTo>
                      <a:cubicBezTo>
                        <a:pt x="194786" y="70009"/>
                        <a:pt x="196691" y="77629"/>
                        <a:pt x="199549" y="84296"/>
                      </a:cubicBezTo>
                      <a:lnTo>
                        <a:pt x="84296" y="201454"/>
                      </a:lnTo>
                      <a:cubicBezTo>
                        <a:pt x="77629" y="198596"/>
                        <a:pt x="70009" y="196691"/>
                        <a:pt x="61436" y="196691"/>
                      </a:cubicBezTo>
                      <a:cubicBezTo>
                        <a:pt x="30956" y="196691"/>
                        <a:pt x="7144" y="221456"/>
                        <a:pt x="7144" y="250984"/>
                      </a:cubicBezTo>
                      <a:cubicBezTo>
                        <a:pt x="7144" y="280511"/>
                        <a:pt x="31909" y="305276"/>
                        <a:pt x="61436" y="305276"/>
                      </a:cubicBezTo>
                      <a:cubicBezTo>
                        <a:pt x="85249" y="305276"/>
                        <a:pt x="104299" y="290036"/>
                        <a:pt x="111919" y="270034"/>
                      </a:cubicBezTo>
                      <a:lnTo>
                        <a:pt x="386239" y="270034"/>
                      </a:lnTo>
                      <a:cubicBezTo>
                        <a:pt x="393859" y="290036"/>
                        <a:pt x="413861" y="305276"/>
                        <a:pt x="436721" y="305276"/>
                      </a:cubicBezTo>
                      <a:cubicBezTo>
                        <a:pt x="467201" y="305276"/>
                        <a:pt x="491014" y="280511"/>
                        <a:pt x="491014" y="250984"/>
                      </a:cubicBezTo>
                      <a:cubicBezTo>
                        <a:pt x="491014" y="221456"/>
                        <a:pt x="467201" y="195739"/>
                        <a:pt x="437674" y="195739"/>
                      </a:cubicBezTo>
                      <a:close/>
                      <a:moveTo>
                        <a:pt x="60484" y="268129"/>
                      </a:moveTo>
                      <a:cubicBezTo>
                        <a:pt x="50959" y="268129"/>
                        <a:pt x="42386" y="260509"/>
                        <a:pt x="42386" y="250031"/>
                      </a:cubicBezTo>
                      <a:cubicBezTo>
                        <a:pt x="42386" y="240506"/>
                        <a:pt x="50006" y="231934"/>
                        <a:pt x="60484" y="231934"/>
                      </a:cubicBezTo>
                      <a:cubicBezTo>
                        <a:pt x="70009" y="231934"/>
                        <a:pt x="78581" y="239554"/>
                        <a:pt x="78581" y="250031"/>
                      </a:cubicBezTo>
                      <a:cubicBezTo>
                        <a:pt x="78581" y="260509"/>
                        <a:pt x="70961" y="268129"/>
                        <a:pt x="60484" y="268129"/>
                      </a:cubicBezTo>
                      <a:close/>
                      <a:moveTo>
                        <a:pt x="249079" y="44291"/>
                      </a:moveTo>
                      <a:cubicBezTo>
                        <a:pt x="258604" y="44291"/>
                        <a:pt x="267176" y="51911"/>
                        <a:pt x="267176" y="62389"/>
                      </a:cubicBezTo>
                      <a:cubicBezTo>
                        <a:pt x="267176" y="71914"/>
                        <a:pt x="259556" y="80486"/>
                        <a:pt x="249079" y="80486"/>
                      </a:cubicBezTo>
                      <a:cubicBezTo>
                        <a:pt x="239554" y="80486"/>
                        <a:pt x="230981" y="72866"/>
                        <a:pt x="230981" y="62389"/>
                      </a:cubicBezTo>
                      <a:cubicBezTo>
                        <a:pt x="231934" y="51911"/>
                        <a:pt x="239554" y="44291"/>
                        <a:pt x="249079" y="44291"/>
                      </a:cubicBezTo>
                      <a:close/>
                      <a:moveTo>
                        <a:pt x="386239" y="231934"/>
                      </a:moveTo>
                      <a:lnTo>
                        <a:pt x="111919" y="231934"/>
                      </a:lnTo>
                      <a:cubicBezTo>
                        <a:pt x="110966" y="230029"/>
                        <a:pt x="110966" y="229076"/>
                        <a:pt x="110014" y="228124"/>
                      </a:cubicBezTo>
                      <a:lnTo>
                        <a:pt x="226219" y="110966"/>
                      </a:lnTo>
                      <a:cubicBezTo>
                        <a:pt x="232886" y="113824"/>
                        <a:pt x="240506" y="115729"/>
                        <a:pt x="249079" y="115729"/>
                      </a:cubicBezTo>
                      <a:cubicBezTo>
                        <a:pt x="257651" y="115729"/>
                        <a:pt x="265271" y="113824"/>
                        <a:pt x="271939" y="110966"/>
                      </a:cubicBezTo>
                      <a:lnTo>
                        <a:pt x="388144" y="227171"/>
                      </a:lnTo>
                      <a:cubicBezTo>
                        <a:pt x="387191" y="228124"/>
                        <a:pt x="386239" y="230029"/>
                        <a:pt x="386239" y="231934"/>
                      </a:cubicBezTo>
                      <a:close/>
                      <a:moveTo>
                        <a:pt x="437674" y="267176"/>
                      </a:moveTo>
                      <a:cubicBezTo>
                        <a:pt x="428149" y="267176"/>
                        <a:pt x="419576" y="259556"/>
                        <a:pt x="419576" y="249079"/>
                      </a:cubicBezTo>
                      <a:cubicBezTo>
                        <a:pt x="419576" y="239554"/>
                        <a:pt x="427196" y="230981"/>
                        <a:pt x="437674" y="230981"/>
                      </a:cubicBezTo>
                      <a:cubicBezTo>
                        <a:pt x="447199" y="230981"/>
                        <a:pt x="455771" y="238601"/>
                        <a:pt x="455771" y="249079"/>
                      </a:cubicBezTo>
                      <a:cubicBezTo>
                        <a:pt x="454819" y="259556"/>
                        <a:pt x="447199" y="267176"/>
                        <a:pt x="437674" y="267176"/>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123" name="Title 1">
              <a:extLst>
                <a:ext uri="{FF2B5EF4-FFF2-40B4-BE49-F238E27FC236}">
                  <a16:creationId xmlns:a16="http://schemas.microsoft.com/office/drawing/2014/main" id="{F48AEF77-88EE-40E1-B960-E05E394B3F6E}"/>
                </a:ext>
              </a:extLst>
            </p:cNvPr>
            <p:cNvSpPr txBox="1">
              <a:spLocks/>
            </p:cNvSpPr>
            <p:nvPr/>
          </p:nvSpPr>
          <p:spPr>
            <a:xfrm>
              <a:off x="6094821" y="3055398"/>
              <a:ext cx="589663" cy="12069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cluster</a:t>
              </a:r>
            </a:p>
          </p:txBody>
        </p:sp>
        <p:grpSp>
          <p:nvGrpSpPr>
            <p:cNvPr id="124" name="Group 123">
              <a:extLst>
                <a:ext uri="{FF2B5EF4-FFF2-40B4-BE49-F238E27FC236}">
                  <a16:creationId xmlns:a16="http://schemas.microsoft.com/office/drawing/2014/main" id="{53E21268-C9ED-495F-8E3A-FEC3CA3C3954}"/>
                </a:ext>
              </a:extLst>
            </p:cNvPr>
            <p:cNvGrpSpPr/>
            <p:nvPr/>
          </p:nvGrpSpPr>
          <p:grpSpPr>
            <a:xfrm>
              <a:off x="6094821" y="3223122"/>
              <a:ext cx="394427" cy="394427"/>
              <a:chOff x="6102730" y="3087224"/>
              <a:chExt cx="402336" cy="402336"/>
            </a:xfrm>
          </p:grpSpPr>
          <p:sp>
            <p:nvSpPr>
              <p:cNvPr id="130" name="Rectangle: Rounded Corners 129">
                <a:extLst>
                  <a:ext uri="{FF2B5EF4-FFF2-40B4-BE49-F238E27FC236}">
                    <a16:creationId xmlns:a16="http://schemas.microsoft.com/office/drawing/2014/main" id="{D0B97EEE-ED64-4239-B8CA-FFEFB588077F}"/>
                  </a:ext>
                </a:extLst>
              </p:cNvPr>
              <p:cNvSpPr/>
              <p:nvPr/>
            </p:nvSpPr>
            <p:spPr bwMode="auto">
              <a:xfrm>
                <a:off x="6102730" y="3087224"/>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6" name="Freeform: Shape 135">
                <a:extLst>
                  <a:ext uri="{FF2B5EF4-FFF2-40B4-BE49-F238E27FC236}">
                    <a16:creationId xmlns:a16="http://schemas.microsoft.com/office/drawing/2014/main" id="{D3C1A2C6-09EB-48EF-AB80-8379C9B49A88}"/>
                  </a:ext>
                </a:extLst>
              </p:cNvPr>
              <p:cNvSpPr/>
              <p:nvPr/>
            </p:nvSpPr>
            <p:spPr>
              <a:xfrm>
                <a:off x="6194815" y="3168847"/>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8" name="Group 137">
              <a:extLst>
                <a:ext uri="{FF2B5EF4-FFF2-40B4-BE49-F238E27FC236}">
                  <a16:creationId xmlns:a16="http://schemas.microsoft.com/office/drawing/2014/main" id="{4A1DBD85-7D71-4653-89E1-32156975DDE4}"/>
                </a:ext>
              </a:extLst>
            </p:cNvPr>
            <p:cNvGrpSpPr/>
            <p:nvPr/>
          </p:nvGrpSpPr>
          <p:grpSpPr>
            <a:xfrm>
              <a:off x="6540179" y="3223122"/>
              <a:ext cx="394427" cy="394427"/>
              <a:chOff x="6557019" y="3087224"/>
              <a:chExt cx="402336" cy="402336"/>
            </a:xfrm>
          </p:grpSpPr>
          <p:sp>
            <p:nvSpPr>
              <p:cNvPr id="144" name="Rectangle: Rounded Corners 143">
                <a:extLst>
                  <a:ext uri="{FF2B5EF4-FFF2-40B4-BE49-F238E27FC236}">
                    <a16:creationId xmlns:a16="http://schemas.microsoft.com/office/drawing/2014/main" id="{6DCBA1BC-AE9A-4C2B-BB23-17A820B7C5A1}"/>
                  </a:ext>
                </a:extLst>
              </p:cNvPr>
              <p:cNvSpPr/>
              <p:nvPr/>
            </p:nvSpPr>
            <p:spPr bwMode="auto">
              <a:xfrm>
                <a:off x="6557019" y="3087224"/>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47" name="Freeform: Shape 146">
                <a:extLst>
                  <a:ext uri="{FF2B5EF4-FFF2-40B4-BE49-F238E27FC236}">
                    <a16:creationId xmlns:a16="http://schemas.microsoft.com/office/drawing/2014/main" id="{C5440E64-EBB1-4410-A783-3E1CCF845AE8}"/>
                  </a:ext>
                </a:extLst>
              </p:cNvPr>
              <p:cNvSpPr/>
              <p:nvPr/>
            </p:nvSpPr>
            <p:spPr>
              <a:xfrm>
                <a:off x="6649104" y="3168847"/>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52" name="Group 151">
              <a:extLst>
                <a:ext uri="{FF2B5EF4-FFF2-40B4-BE49-F238E27FC236}">
                  <a16:creationId xmlns:a16="http://schemas.microsoft.com/office/drawing/2014/main" id="{5852C91E-1D31-4A80-AC95-10329BD80E90}"/>
                </a:ext>
              </a:extLst>
            </p:cNvPr>
            <p:cNvGrpSpPr/>
            <p:nvPr/>
          </p:nvGrpSpPr>
          <p:grpSpPr>
            <a:xfrm>
              <a:off x="6094821" y="3667997"/>
              <a:ext cx="394427" cy="394427"/>
              <a:chOff x="6102730" y="3541019"/>
              <a:chExt cx="402336" cy="402336"/>
            </a:xfrm>
          </p:grpSpPr>
          <p:sp>
            <p:nvSpPr>
              <p:cNvPr id="153" name="Rectangle: Rounded Corners 152">
                <a:extLst>
                  <a:ext uri="{FF2B5EF4-FFF2-40B4-BE49-F238E27FC236}">
                    <a16:creationId xmlns:a16="http://schemas.microsoft.com/office/drawing/2014/main" id="{33431A9B-2587-4CF5-90B7-FF4803ECED1D}"/>
                  </a:ext>
                </a:extLst>
              </p:cNvPr>
              <p:cNvSpPr/>
              <p:nvPr/>
            </p:nvSpPr>
            <p:spPr bwMode="auto">
              <a:xfrm>
                <a:off x="6102730" y="3541019"/>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5" name="Freeform: Shape 154">
                <a:extLst>
                  <a:ext uri="{FF2B5EF4-FFF2-40B4-BE49-F238E27FC236}">
                    <a16:creationId xmlns:a16="http://schemas.microsoft.com/office/drawing/2014/main" id="{94A7961B-E977-479A-BC9C-A5824BA3236C}"/>
                  </a:ext>
                </a:extLst>
              </p:cNvPr>
              <p:cNvSpPr/>
              <p:nvPr/>
            </p:nvSpPr>
            <p:spPr>
              <a:xfrm>
                <a:off x="6194815" y="3622642"/>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56" name="Group 155">
              <a:extLst>
                <a:ext uri="{FF2B5EF4-FFF2-40B4-BE49-F238E27FC236}">
                  <a16:creationId xmlns:a16="http://schemas.microsoft.com/office/drawing/2014/main" id="{1ACC93ED-3863-464E-B223-252DAFD52E19}"/>
                </a:ext>
              </a:extLst>
            </p:cNvPr>
            <p:cNvGrpSpPr/>
            <p:nvPr/>
          </p:nvGrpSpPr>
          <p:grpSpPr>
            <a:xfrm>
              <a:off x="6540179" y="3667997"/>
              <a:ext cx="394427" cy="394427"/>
              <a:chOff x="6557019" y="3541019"/>
              <a:chExt cx="402336" cy="402336"/>
            </a:xfrm>
          </p:grpSpPr>
          <p:sp>
            <p:nvSpPr>
              <p:cNvPr id="157" name="Rectangle: Rounded Corners 156">
                <a:extLst>
                  <a:ext uri="{FF2B5EF4-FFF2-40B4-BE49-F238E27FC236}">
                    <a16:creationId xmlns:a16="http://schemas.microsoft.com/office/drawing/2014/main" id="{A43B6AE8-B463-4D07-B3F7-04C156994522}"/>
                  </a:ext>
                </a:extLst>
              </p:cNvPr>
              <p:cNvSpPr/>
              <p:nvPr/>
            </p:nvSpPr>
            <p:spPr bwMode="auto">
              <a:xfrm>
                <a:off x="6557019" y="3541019"/>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9" name="Freeform: Shape 158">
                <a:extLst>
                  <a:ext uri="{FF2B5EF4-FFF2-40B4-BE49-F238E27FC236}">
                    <a16:creationId xmlns:a16="http://schemas.microsoft.com/office/drawing/2014/main" id="{76F9ECAA-95F8-4433-895A-B28EC8C3BA6E}"/>
                  </a:ext>
                </a:extLst>
              </p:cNvPr>
              <p:cNvSpPr/>
              <p:nvPr/>
            </p:nvSpPr>
            <p:spPr>
              <a:xfrm>
                <a:off x="6649104" y="3622642"/>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60" name="Group 159">
              <a:extLst>
                <a:ext uri="{FF2B5EF4-FFF2-40B4-BE49-F238E27FC236}">
                  <a16:creationId xmlns:a16="http://schemas.microsoft.com/office/drawing/2014/main" id="{390F0A55-7BBE-4E19-B2FD-19DDD87EE4F7}"/>
                </a:ext>
              </a:extLst>
            </p:cNvPr>
            <p:cNvGrpSpPr/>
            <p:nvPr/>
          </p:nvGrpSpPr>
          <p:grpSpPr>
            <a:xfrm>
              <a:off x="7835827" y="3097600"/>
              <a:ext cx="666956" cy="664539"/>
              <a:chOff x="7878647" y="2959186"/>
              <a:chExt cx="680330" cy="677865"/>
            </a:xfrm>
          </p:grpSpPr>
          <p:sp>
            <p:nvSpPr>
              <p:cNvPr id="163" name="Title 1">
                <a:extLst>
                  <a:ext uri="{FF2B5EF4-FFF2-40B4-BE49-F238E27FC236}">
                    <a16:creationId xmlns:a16="http://schemas.microsoft.com/office/drawing/2014/main" id="{0CEBCAC5-6454-4E62-A0D5-B7E6BA9C9C1F}"/>
                  </a:ext>
                </a:extLst>
              </p:cNvPr>
              <p:cNvSpPr txBox="1">
                <a:spLocks/>
              </p:cNvSpPr>
              <p:nvPr/>
            </p:nvSpPr>
            <p:spPr>
              <a:xfrm>
                <a:off x="7878647" y="2959186"/>
                <a:ext cx="680330" cy="103659"/>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SQL Server VM</a:t>
                </a:r>
              </a:p>
            </p:txBody>
          </p:sp>
          <p:sp>
            <p:nvSpPr>
              <p:cNvPr id="166" name="Rectangle: Rounded Corners 165">
                <a:extLst>
                  <a:ext uri="{FF2B5EF4-FFF2-40B4-BE49-F238E27FC236}">
                    <a16:creationId xmlns:a16="http://schemas.microsoft.com/office/drawing/2014/main" id="{371E9B29-511B-46E6-BEA4-A5F09C6C3119}"/>
                  </a:ext>
                </a:extLst>
              </p:cNvPr>
              <p:cNvSpPr/>
              <p:nvPr/>
            </p:nvSpPr>
            <p:spPr bwMode="auto">
              <a:xfrm>
                <a:off x="7953636" y="3106699"/>
                <a:ext cx="530352" cy="530352"/>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67" name="Graphic 5">
                <a:extLst>
                  <a:ext uri="{FF2B5EF4-FFF2-40B4-BE49-F238E27FC236}">
                    <a16:creationId xmlns:a16="http://schemas.microsoft.com/office/drawing/2014/main" id="{6000BE58-B396-429C-A7EE-EFCFED33B8EF}"/>
                  </a:ext>
                </a:extLst>
              </p:cNvPr>
              <p:cNvGrpSpPr/>
              <p:nvPr/>
            </p:nvGrpSpPr>
            <p:grpSpPr>
              <a:xfrm>
                <a:off x="8047765" y="3200828"/>
                <a:ext cx="342095" cy="342095"/>
                <a:chOff x="4450494" y="3276832"/>
                <a:chExt cx="476250" cy="476250"/>
              </a:xfrm>
            </p:grpSpPr>
            <p:sp>
              <p:nvSpPr>
                <p:cNvPr id="195" name="Freeform: Shape 194">
                  <a:extLst>
                    <a:ext uri="{FF2B5EF4-FFF2-40B4-BE49-F238E27FC236}">
                      <a16:creationId xmlns:a16="http://schemas.microsoft.com/office/drawing/2014/main" id="{D86EAD7E-9BF3-43D4-8D9A-E85722FB83C4}"/>
                    </a:ext>
                  </a:extLst>
                </p:cNvPr>
                <p:cNvSpPr/>
                <p:nvPr/>
              </p:nvSpPr>
              <p:spPr>
                <a:xfrm>
                  <a:off x="4498186" y="3339106"/>
                  <a:ext cx="190500" cy="419100"/>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49188C9C-A6DB-49B5-8161-A1C494608E60}"/>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73812169-75DE-41B0-B2F7-534E6CDA4504}"/>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2DB56AFF-E636-4A7A-87C5-9BEA4862E5DC}"/>
                    </a:ext>
                  </a:extLst>
                </p:cNvPr>
                <p:cNvSpPr/>
                <p:nvPr/>
              </p:nvSpPr>
              <p:spPr>
                <a:xfrm>
                  <a:off x="4498186" y="3274451"/>
                  <a:ext cx="361950" cy="142875"/>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15C70736-9E7C-472E-99B8-D2DE077DE0E0}"/>
                    </a:ext>
                  </a:extLst>
                </p:cNvPr>
                <p:cNvSpPr/>
                <p:nvPr/>
              </p:nvSpPr>
              <p:spPr>
                <a:xfrm>
                  <a:off x="4534676" y="3292720"/>
                  <a:ext cx="295275" cy="95250"/>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56A7A4EC-F347-4D8C-8D98-2B917B733D48}"/>
                    </a:ext>
                  </a:extLst>
                </p:cNvPr>
                <p:cNvSpPr/>
                <p:nvPr/>
              </p:nvSpPr>
              <p:spPr>
                <a:xfrm>
                  <a:off x="4534685" y="3292729"/>
                  <a:ext cx="295275" cy="76200"/>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04D8DB72-E0DE-46B2-87A1-EA60529EE36E}"/>
                    </a:ext>
                  </a:extLst>
                </p:cNvPr>
                <p:cNvSpPr/>
                <p:nvPr/>
              </p:nvSpPr>
              <p:spPr>
                <a:xfrm>
                  <a:off x="4546630" y="3494974"/>
                  <a:ext cx="85725" cy="12382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E57459AA-0CD0-4678-B3F5-F99E69480403}"/>
                    </a:ext>
                  </a:extLst>
                </p:cNvPr>
                <p:cNvSpPr/>
                <p:nvPr/>
              </p:nvSpPr>
              <p:spPr>
                <a:xfrm>
                  <a:off x="4630840" y="3494974"/>
                  <a:ext cx="123825" cy="15240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5DF67E81-C498-439C-BBCF-BCC9406B9687}"/>
                    </a:ext>
                  </a:extLst>
                </p:cNvPr>
                <p:cNvSpPr/>
                <p:nvPr/>
              </p:nvSpPr>
              <p:spPr>
                <a:xfrm>
                  <a:off x="4759856" y="3496869"/>
                  <a:ext cx="76200" cy="12382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207" name="Oval 206">
              <a:extLst>
                <a:ext uri="{FF2B5EF4-FFF2-40B4-BE49-F238E27FC236}">
                  <a16:creationId xmlns:a16="http://schemas.microsoft.com/office/drawing/2014/main" id="{1C411F0F-6846-471E-902A-660834C5DBB8}"/>
                </a:ext>
              </a:extLst>
            </p:cNvPr>
            <p:cNvSpPr/>
            <p:nvPr/>
          </p:nvSpPr>
          <p:spPr bwMode="auto">
            <a:xfrm>
              <a:off x="5570248" y="1912646"/>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208" name="Oval 207">
              <a:extLst>
                <a:ext uri="{FF2B5EF4-FFF2-40B4-BE49-F238E27FC236}">
                  <a16:creationId xmlns:a16="http://schemas.microsoft.com/office/drawing/2014/main" id="{BD19AED2-BEE9-4634-9968-E01A41001909}"/>
                </a:ext>
              </a:extLst>
            </p:cNvPr>
            <p:cNvSpPr/>
            <p:nvPr/>
          </p:nvSpPr>
          <p:spPr bwMode="auto">
            <a:xfrm>
              <a:off x="8034841" y="4015312"/>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209" name="Oval 208">
              <a:extLst>
                <a:ext uri="{FF2B5EF4-FFF2-40B4-BE49-F238E27FC236}">
                  <a16:creationId xmlns:a16="http://schemas.microsoft.com/office/drawing/2014/main" id="{C8C37047-0E11-4F74-8B30-D86C3135B114}"/>
                </a:ext>
              </a:extLst>
            </p:cNvPr>
            <p:cNvSpPr/>
            <p:nvPr/>
          </p:nvSpPr>
          <p:spPr bwMode="auto">
            <a:xfrm>
              <a:off x="9128945" y="2094800"/>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210" name="Oval 209">
              <a:extLst>
                <a:ext uri="{FF2B5EF4-FFF2-40B4-BE49-F238E27FC236}">
                  <a16:creationId xmlns:a16="http://schemas.microsoft.com/office/drawing/2014/main" id="{77B50537-A610-4309-AA20-F3C03725412A}"/>
                </a:ext>
              </a:extLst>
            </p:cNvPr>
            <p:cNvSpPr/>
            <p:nvPr/>
          </p:nvSpPr>
          <p:spPr bwMode="auto">
            <a:xfrm>
              <a:off x="7041276" y="5926447"/>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4</a:t>
              </a:r>
            </a:p>
          </p:txBody>
        </p:sp>
        <p:cxnSp>
          <p:nvCxnSpPr>
            <p:cNvPr id="98" name="Straight Arrow Connector 97">
              <a:extLst>
                <a:ext uri="{FF2B5EF4-FFF2-40B4-BE49-F238E27FC236}">
                  <a16:creationId xmlns:a16="http://schemas.microsoft.com/office/drawing/2014/main" id="{4FDDB61A-CA78-4614-91C3-52CA151424B6}"/>
                </a:ext>
              </a:extLst>
            </p:cNvPr>
            <p:cNvCxnSpPr>
              <a:cxnSpLocks/>
            </p:cNvCxnSpPr>
            <p:nvPr/>
          </p:nvCxnSpPr>
          <p:spPr>
            <a:xfrm>
              <a:off x="8783460" y="4297461"/>
              <a:ext cx="959899" cy="0"/>
            </a:xfrm>
            <a:prstGeom prst="straightConnector1">
              <a:avLst/>
            </a:prstGeom>
            <a:ln>
              <a:solidFill>
                <a:srgbClr val="0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2" name="Title 1">
              <a:extLst>
                <a:ext uri="{FF2B5EF4-FFF2-40B4-BE49-F238E27FC236}">
                  <a16:creationId xmlns:a16="http://schemas.microsoft.com/office/drawing/2014/main" id="{88F6B0EF-A0F8-4F45-A3EF-4091E5DF231A}"/>
                </a:ext>
              </a:extLst>
            </p:cNvPr>
            <p:cNvSpPr txBox="1">
              <a:spLocks/>
            </p:cNvSpPr>
            <p:nvPr/>
          </p:nvSpPr>
          <p:spPr>
            <a:xfrm>
              <a:off x="8978738" y="4429511"/>
              <a:ext cx="569342" cy="30172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Service Endpoint</a:t>
              </a:r>
            </a:p>
          </p:txBody>
        </p:sp>
        <p:sp>
          <p:nvSpPr>
            <p:cNvPr id="126" name="Oval 125">
              <a:extLst>
                <a:ext uri="{FF2B5EF4-FFF2-40B4-BE49-F238E27FC236}">
                  <a16:creationId xmlns:a16="http://schemas.microsoft.com/office/drawing/2014/main" id="{B9935394-2301-4383-A5C1-0CA427D2D7F1}"/>
                </a:ext>
              </a:extLst>
            </p:cNvPr>
            <p:cNvSpPr/>
            <p:nvPr/>
          </p:nvSpPr>
          <p:spPr bwMode="auto">
            <a:xfrm>
              <a:off x="9128945" y="3868151"/>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5</a:t>
              </a:r>
            </a:p>
          </p:txBody>
        </p:sp>
        <p:grpSp>
          <p:nvGrpSpPr>
            <p:cNvPr id="28" name="Group 27">
              <a:extLst>
                <a:ext uri="{FF2B5EF4-FFF2-40B4-BE49-F238E27FC236}">
                  <a16:creationId xmlns:a16="http://schemas.microsoft.com/office/drawing/2014/main" id="{056AFE44-5206-4A0E-B94B-94A6BD075FB9}"/>
                </a:ext>
              </a:extLst>
            </p:cNvPr>
            <p:cNvGrpSpPr/>
            <p:nvPr/>
          </p:nvGrpSpPr>
          <p:grpSpPr>
            <a:xfrm>
              <a:off x="9033700" y="4216410"/>
              <a:ext cx="459418" cy="171815"/>
              <a:chOff x="9214844" y="4300461"/>
              <a:chExt cx="468630" cy="175260"/>
            </a:xfrm>
          </p:grpSpPr>
          <p:sp>
            <p:nvSpPr>
              <p:cNvPr id="120" name="Rectangle 119">
                <a:extLst>
                  <a:ext uri="{FF2B5EF4-FFF2-40B4-BE49-F238E27FC236}">
                    <a16:creationId xmlns:a16="http://schemas.microsoft.com/office/drawing/2014/main" id="{649ADDBB-93D5-4189-8F08-8A66031F9229}"/>
                  </a:ext>
                </a:extLst>
              </p:cNvPr>
              <p:cNvSpPr/>
              <p:nvPr/>
            </p:nvSpPr>
            <p:spPr bwMode="auto">
              <a:xfrm>
                <a:off x="9214844" y="4300461"/>
                <a:ext cx="468630" cy="1752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Freeform: Shape 8">
                <a:extLst>
                  <a:ext uri="{FF2B5EF4-FFF2-40B4-BE49-F238E27FC236}">
                    <a16:creationId xmlns:a16="http://schemas.microsoft.com/office/drawing/2014/main" id="{C51DB8A0-FF2E-4E2E-ACD3-22F77B9A3163}"/>
                  </a:ext>
                </a:extLst>
              </p:cNvPr>
              <p:cNvSpPr/>
              <p:nvPr/>
            </p:nvSpPr>
            <p:spPr>
              <a:xfrm>
                <a:off x="9279097" y="4322015"/>
                <a:ext cx="314325" cy="123825"/>
              </a:xfrm>
              <a:custGeom>
                <a:avLst/>
                <a:gdLst>
                  <a:gd name="connsiteX0" fmla="*/ 114777 w 314325"/>
                  <a:gd name="connsiteY0" fmla="*/ 45244 h 123825"/>
                  <a:gd name="connsiteX1" fmla="*/ 62389 w 314325"/>
                  <a:gd name="connsiteY1" fmla="*/ 7144 h 123825"/>
                  <a:gd name="connsiteX2" fmla="*/ 7144 w 314325"/>
                  <a:gd name="connsiteY2" fmla="*/ 62387 h 123825"/>
                  <a:gd name="connsiteX3" fmla="*/ 62389 w 314325"/>
                  <a:gd name="connsiteY3" fmla="*/ 117632 h 123825"/>
                  <a:gd name="connsiteX4" fmla="*/ 114777 w 314325"/>
                  <a:gd name="connsiteY4" fmla="*/ 79532 h 123825"/>
                  <a:gd name="connsiteX5" fmla="*/ 311944 w 314325"/>
                  <a:gd name="connsiteY5" fmla="*/ 79532 h 123825"/>
                  <a:gd name="connsiteX6" fmla="*/ 311944 w 314325"/>
                  <a:gd name="connsiteY6" fmla="*/ 44290 h 123825"/>
                  <a:gd name="connsiteX7" fmla="*/ 114777 w 314325"/>
                  <a:gd name="connsiteY7" fmla="*/ 44290 h 123825"/>
                  <a:gd name="connsiteX8" fmla="*/ 114777 w 314325"/>
                  <a:gd name="connsiteY8" fmla="*/ 452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325" h="123825">
                    <a:moveTo>
                      <a:pt x="114777" y="45244"/>
                    </a:moveTo>
                    <a:cubicBezTo>
                      <a:pt x="107156" y="23336"/>
                      <a:pt x="87154" y="7144"/>
                      <a:pt x="62389" y="7144"/>
                    </a:cubicBezTo>
                    <a:cubicBezTo>
                      <a:pt x="31909" y="7144"/>
                      <a:pt x="7144" y="31907"/>
                      <a:pt x="7144" y="62387"/>
                    </a:cubicBezTo>
                    <a:cubicBezTo>
                      <a:pt x="7144" y="92869"/>
                      <a:pt x="31909" y="117632"/>
                      <a:pt x="62389" y="117632"/>
                    </a:cubicBezTo>
                    <a:cubicBezTo>
                      <a:pt x="87154" y="117632"/>
                      <a:pt x="107156" y="101440"/>
                      <a:pt x="114777" y="79532"/>
                    </a:cubicBezTo>
                    <a:lnTo>
                      <a:pt x="311944" y="79532"/>
                    </a:lnTo>
                    <a:lnTo>
                      <a:pt x="311944" y="44290"/>
                    </a:lnTo>
                    <a:lnTo>
                      <a:pt x="114777" y="44290"/>
                    </a:lnTo>
                    <a:lnTo>
                      <a:pt x="114777" y="45244"/>
                    </a:lnTo>
                    <a:close/>
                  </a:path>
                </a:pathLst>
              </a:custGeom>
              <a:solidFill>
                <a:srgbClr val="0078D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4FD3FE9F-E341-4FEC-A90D-93D73DE9A6A9}"/>
                </a:ext>
              </a:extLst>
            </p:cNvPr>
            <p:cNvGrpSpPr/>
            <p:nvPr/>
          </p:nvGrpSpPr>
          <p:grpSpPr>
            <a:xfrm>
              <a:off x="9669844" y="3676920"/>
              <a:ext cx="666956" cy="872290"/>
              <a:chOff x="9863744" y="3750153"/>
              <a:chExt cx="680330" cy="889781"/>
            </a:xfrm>
          </p:grpSpPr>
          <p:sp>
            <p:nvSpPr>
              <p:cNvPr id="132" name="Title 1">
                <a:extLst>
                  <a:ext uri="{FF2B5EF4-FFF2-40B4-BE49-F238E27FC236}">
                    <a16:creationId xmlns:a16="http://schemas.microsoft.com/office/drawing/2014/main" id="{9D84D353-6156-41AC-BA30-1C556CAB9C62}"/>
                  </a:ext>
                </a:extLst>
              </p:cNvPr>
              <p:cNvSpPr txBox="1">
                <a:spLocks/>
              </p:cNvSpPr>
              <p:nvPr/>
            </p:nvSpPr>
            <p:spPr>
              <a:xfrm>
                <a:off x="9863744" y="3750153"/>
                <a:ext cx="680330" cy="307777"/>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SQL PaaS DB</a:t>
                </a:r>
              </a:p>
            </p:txBody>
          </p:sp>
          <p:grpSp>
            <p:nvGrpSpPr>
              <p:cNvPr id="26" name="Group 25">
                <a:extLst>
                  <a:ext uri="{FF2B5EF4-FFF2-40B4-BE49-F238E27FC236}">
                    <a16:creationId xmlns:a16="http://schemas.microsoft.com/office/drawing/2014/main" id="{E59FFCF6-8065-48A9-AADE-200FA32A7B2C}"/>
                  </a:ext>
                </a:extLst>
              </p:cNvPr>
              <p:cNvGrpSpPr/>
              <p:nvPr/>
            </p:nvGrpSpPr>
            <p:grpSpPr>
              <a:xfrm>
                <a:off x="9938733" y="4109582"/>
                <a:ext cx="530352" cy="530352"/>
                <a:chOff x="9983153" y="4109582"/>
                <a:chExt cx="530352" cy="530352"/>
              </a:xfrm>
            </p:grpSpPr>
            <p:sp>
              <p:nvSpPr>
                <p:cNvPr id="133" name="Rectangle: Rounded Corners 132">
                  <a:extLst>
                    <a:ext uri="{FF2B5EF4-FFF2-40B4-BE49-F238E27FC236}">
                      <a16:creationId xmlns:a16="http://schemas.microsoft.com/office/drawing/2014/main" id="{966A962A-1E79-49A0-89BE-EB209D45D960}"/>
                    </a:ext>
                  </a:extLst>
                </p:cNvPr>
                <p:cNvSpPr/>
                <p:nvPr/>
              </p:nvSpPr>
              <p:spPr bwMode="auto">
                <a:xfrm>
                  <a:off x="9983153" y="4109582"/>
                  <a:ext cx="530352" cy="530352"/>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34" name="Graphic 5">
                  <a:extLst>
                    <a:ext uri="{FF2B5EF4-FFF2-40B4-BE49-F238E27FC236}">
                      <a16:creationId xmlns:a16="http://schemas.microsoft.com/office/drawing/2014/main" id="{6DF286B2-91DE-4C5E-842F-FF1EFE00924D}"/>
                    </a:ext>
                  </a:extLst>
                </p:cNvPr>
                <p:cNvGrpSpPr/>
                <p:nvPr/>
              </p:nvGrpSpPr>
              <p:grpSpPr>
                <a:xfrm>
                  <a:off x="10077282" y="4203711"/>
                  <a:ext cx="342095" cy="342095"/>
                  <a:chOff x="4450494" y="3276832"/>
                  <a:chExt cx="476250" cy="476250"/>
                </a:xfrm>
              </p:grpSpPr>
              <p:sp>
                <p:nvSpPr>
                  <p:cNvPr id="135" name="Freeform: Shape 134">
                    <a:extLst>
                      <a:ext uri="{FF2B5EF4-FFF2-40B4-BE49-F238E27FC236}">
                        <a16:creationId xmlns:a16="http://schemas.microsoft.com/office/drawing/2014/main" id="{53935243-4613-4874-909F-9BDAEC1C8CA4}"/>
                      </a:ext>
                    </a:extLst>
                  </p:cNvPr>
                  <p:cNvSpPr/>
                  <p:nvPr/>
                </p:nvSpPr>
                <p:spPr>
                  <a:xfrm>
                    <a:off x="4498186" y="3339106"/>
                    <a:ext cx="190500" cy="419100"/>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FC7C2C4A-2597-472E-BD68-CC7E43C5266D}"/>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1EC443BB-00A1-44A6-8232-E90F899DDE60}"/>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5581D925-ED4E-40C2-AEB9-A59CB0B43AE5}"/>
                      </a:ext>
                    </a:extLst>
                  </p:cNvPr>
                  <p:cNvSpPr/>
                  <p:nvPr/>
                </p:nvSpPr>
                <p:spPr>
                  <a:xfrm>
                    <a:off x="4498186" y="3274451"/>
                    <a:ext cx="361950" cy="142875"/>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4C792A26-C4EF-4305-9C55-80A114B67ABD}"/>
                      </a:ext>
                    </a:extLst>
                  </p:cNvPr>
                  <p:cNvSpPr/>
                  <p:nvPr/>
                </p:nvSpPr>
                <p:spPr>
                  <a:xfrm>
                    <a:off x="4534676" y="3292720"/>
                    <a:ext cx="295275" cy="95250"/>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BDC16520-21DE-470B-A29B-B632426360F0}"/>
                      </a:ext>
                    </a:extLst>
                  </p:cNvPr>
                  <p:cNvSpPr/>
                  <p:nvPr/>
                </p:nvSpPr>
                <p:spPr>
                  <a:xfrm>
                    <a:off x="4534685" y="3292729"/>
                    <a:ext cx="295275" cy="76200"/>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A3C03F4B-0833-494B-8112-EF2F95641510}"/>
                      </a:ext>
                    </a:extLst>
                  </p:cNvPr>
                  <p:cNvSpPr/>
                  <p:nvPr/>
                </p:nvSpPr>
                <p:spPr>
                  <a:xfrm>
                    <a:off x="4546630" y="3494974"/>
                    <a:ext cx="85725" cy="12382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983D3E48-649C-49FF-ADF5-51ADCBCF41D2}"/>
                      </a:ext>
                    </a:extLst>
                  </p:cNvPr>
                  <p:cNvSpPr/>
                  <p:nvPr/>
                </p:nvSpPr>
                <p:spPr>
                  <a:xfrm>
                    <a:off x="4630840" y="3494974"/>
                    <a:ext cx="123825" cy="15240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DEDEC087-7599-4BE0-8B59-4A69A39B8E91}"/>
                      </a:ext>
                    </a:extLst>
                  </p:cNvPr>
                  <p:cNvSpPr/>
                  <p:nvPr/>
                </p:nvSpPr>
                <p:spPr>
                  <a:xfrm>
                    <a:off x="4759856" y="3496869"/>
                    <a:ext cx="76200" cy="12382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grpSp>
      <p:sp>
        <p:nvSpPr>
          <p:cNvPr id="148" name="Title 16">
            <a:extLst>
              <a:ext uri="{FF2B5EF4-FFF2-40B4-BE49-F238E27FC236}">
                <a16:creationId xmlns:a16="http://schemas.microsoft.com/office/drawing/2014/main" id="{351D8574-0374-48BF-A136-60FF7588A95E}"/>
              </a:ext>
            </a:extLst>
          </p:cNvPr>
          <p:cNvSpPr txBox="1">
            <a:spLocks/>
          </p:cNvSpPr>
          <p:nvPr/>
        </p:nvSpPr>
        <p:spPr>
          <a:xfrm>
            <a:off x="534548" y="5307463"/>
            <a:ext cx="3261391" cy="83099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marR="0" lvl="0" indent="-268916" algn="l" defTabSz="932742" rtl="0" eaLnBrk="1" fontAlgn="auto" latinLnBrk="0" hangingPunct="1">
              <a:lnSpc>
                <a:spcPct val="100000"/>
              </a:lnSpc>
              <a:spcBef>
                <a:spcPct val="0"/>
              </a:spcBef>
              <a:spcAft>
                <a:spcPts val="0"/>
              </a:spcAft>
              <a:buClrTx/>
              <a:buSzTx/>
              <a:buFont typeface="+mj-lt"/>
              <a:buAutoNum type="arabicPeriod" startAt="5"/>
              <a:tabLst/>
              <a:defRPr/>
            </a:pPr>
            <a:r>
              <a:rPr kumimoji="0" lang="en-US" sz="18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Connect AKS cluster securely and privately to Azure PaaS using </a:t>
            </a:r>
            <a:r>
              <a:rPr kumimoji="0" lang="en-US" sz="1800" b="0" i="0" u="none" strike="noStrike" kern="1200" cap="none" spc="0" normalizeH="0" baseline="0" noProof="0" dirty="0" err="1">
                <a:ln w="3175">
                  <a:noFill/>
                </a:ln>
                <a:solidFill>
                  <a:srgbClr val="0078D4"/>
                </a:solidFill>
                <a:effectLst/>
                <a:uLnTx/>
                <a:uFillTx/>
                <a:latin typeface="Segoe UI" panose="020B0502040204020203" pitchFamily="34" charset="0"/>
                <a:ea typeface="+mn-ea"/>
                <a:cs typeface="Segoe UI" pitchFamily="34" charset="0"/>
              </a:rPr>
              <a:t>VNet</a:t>
            </a:r>
            <a:r>
              <a:rPr kumimoji="0" lang="en-US" sz="18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 endpoints</a:t>
            </a:r>
          </a:p>
        </p:txBody>
      </p:sp>
    </p:spTree>
    <p:extLst>
      <p:ext uri="{BB962C8B-B14F-4D97-AF65-F5344CB8AC3E}">
        <p14:creationId xmlns:p14="http://schemas.microsoft.com/office/powerpoint/2010/main" val="153044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asvg="http://schemas.microsoft.com/office/drawing/2016/SVG/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500"/>
                                        <p:tgtEl>
                                          <p:spTgt spid="2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5"/>
                                        </p:tgtEl>
                                        <p:attrNameLst>
                                          <p:attrName>style.visibility</p:attrName>
                                        </p:attrNameLst>
                                      </p:cBhvr>
                                      <p:to>
                                        <p:strVal val="visible"/>
                                      </p:to>
                                    </p:set>
                                    <p:animEffect transition="in" filter="fade">
                                      <p:cBhvr>
                                        <p:cTn id="12" dur="500"/>
                                        <p:tgtEl>
                                          <p:spTgt spid="20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1"/>
                                        </p:tgtEl>
                                        <p:attrNameLst>
                                          <p:attrName>style.visibility</p:attrName>
                                        </p:attrNameLst>
                                      </p:cBhvr>
                                      <p:to>
                                        <p:strVal val="visible"/>
                                      </p:to>
                                    </p:set>
                                    <p:animEffect transition="in" filter="fade">
                                      <p:cBhvr>
                                        <p:cTn id="17" dur="500"/>
                                        <p:tgtEl>
                                          <p:spTgt spid="2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6"/>
                                        </p:tgtEl>
                                        <p:attrNameLst>
                                          <p:attrName>style.visibility</p:attrName>
                                        </p:attrNameLst>
                                      </p:cBhvr>
                                      <p:to>
                                        <p:strVal val="visible"/>
                                      </p:to>
                                    </p:set>
                                    <p:animEffect transition="in" filter="fade">
                                      <p:cBhvr>
                                        <p:cTn id="22" dur="500"/>
                                        <p:tgtEl>
                                          <p:spTgt spid="9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8"/>
                                        </p:tgtEl>
                                        <p:attrNameLst>
                                          <p:attrName>style.visibility</p:attrName>
                                        </p:attrNameLst>
                                      </p:cBhvr>
                                      <p:to>
                                        <p:strVal val="visible"/>
                                      </p:to>
                                    </p:set>
                                    <p:animEffect transition="in" filter="fade">
                                      <p:cBhvr>
                                        <p:cTn id="27"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p:bldP spid="205" grpId="0"/>
      <p:bldP spid="211" grpId="0"/>
      <p:bldP spid="96" grpId="0"/>
      <p:bldP spid="14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4F9EBF23-3325-4CB7-8CDE-DBE2229ADEF4}"/>
              </a:ext>
            </a:extLst>
          </p:cNvPr>
          <p:cNvSpPr/>
          <p:nvPr/>
        </p:nvSpPr>
        <p:spPr>
          <a:xfrm>
            <a:off x="782649" y="5173331"/>
            <a:ext cx="4724400" cy="1311131"/>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97FB9A06-4D98-4916-AA0B-1F16CA40B292}"/>
              </a:ext>
            </a:extLst>
          </p:cNvPr>
          <p:cNvSpPr>
            <a:spLocks noGrp="1"/>
          </p:cNvSpPr>
          <p:nvPr>
            <p:ph type="title"/>
          </p:nvPr>
        </p:nvSpPr>
        <p:spPr/>
        <p:txBody>
          <a:bodyPr/>
          <a:lstStyle/>
          <a:p>
            <a:r>
              <a:rPr lang="en-GB" dirty="0"/>
              <a:t>Azure Active Directory</a:t>
            </a:r>
          </a:p>
        </p:txBody>
      </p:sp>
      <p:sp>
        <p:nvSpPr>
          <p:cNvPr id="3" name="Text Placeholder 2">
            <a:extLst>
              <a:ext uri="{FF2B5EF4-FFF2-40B4-BE49-F238E27FC236}">
                <a16:creationId xmlns:a16="http://schemas.microsoft.com/office/drawing/2014/main" id="{AAF9BC06-62A0-4F8D-8A67-E538CC6778A7}"/>
              </a:ext>
            </a:extLst>
          </p:cNvPr>
          <p:cNvSpPr>
            <a:spLocks noGrp="1"/>
          </p:cNvSpPr>
          <p:nvPr>
            <p:ph type="body" sz="quarter" idx="10"/>
          </p:nvPr>
        </p:nvSpPr>
        <p:spPr>
          <a:xfrm>
            <a:off x="533189" y="1666705"/>
            <a:ext cx="5768271" cy="2867388"/>
          </a:xfrm>
        </p:spPr>
        <p:txBody>
          <a:bodyPr/>
          <a:lstStyle/>
          <a:p>
            <a:r>
              <a:rPr lang="en-GB" sz="2400" b="0" dirty="0">
                <a:latin typeface="Segoe UI Light" panose="020B0502040204020203" pitchFamily="34" charset="0"/>
                <a:cs typeface="Segoe UI Light" panose="020B0502040204020203" pitchFamily="34" charset="0"/>
              </a:rPr>
              <a:t>Use Azure Active Directory to authenticate AKS users</a:t>
            </a:r>
          </a:p>
          <a:p>
            <a:r>
              <a:rPr lang="en-GB" sz="2400" b="0" dirty="0">
                <a:latin typeface="Segoe UI Light" panose="020B0502040204020203" pitchFamily="34" charset="0"/>
                <a:cs typeface="Segoe UI Light" panose="020B0502040204020203" pitchFamily="34" charset="0"/>
              </a:rPr>
              <a:t>Assign roles &amp; permissions in Kubernetes RBAC, based on AAD users &amp; groups </a:t>
            </a:r>
          </a:p>
          <a:p>
            <a:r>
              <a:rPr lang="en-GB" sz="2400" b="0" dirty="0">
                <a:latin typeface="Segoe UI Light" panose="020B0502040204020203" pitchFamily="34" charset="0"/>
                <a:cs typeface="Segoe UI Light" panose="020B0502040204020203" pitchFamily="34" charset="0"/>
              </a:rPr>
              <a:t>Roles in AAD define who has access to the cluster</a:t>
            </a:r>
          </a:p>
        </p:txBody>
      </p:sp>
      <p:sp>
        <p:nvSpPr>
          <p:cNvPr id="4" name="Rectangle 3">
            <a:hlinkClick r:id="rId2"/>
            <a:extLst>
              <a:ext uri="{FF2B5EF4-FFF2-40B4-BE49-F238E27FC236}">
                <a16:creationId xmlns:a16="http://schemas.microsoft.com/office/drawing/2014/main" id="{E3826CBC-E1E3-44DC-8FBB-7437C5927507}"/>
              </a:ext>
            </a:extLst>
          </p:cNvPr>
          <p:cNvSpPr/>
          <p:nvPr/>
        </p:nvSpPr>
        <p:spPr>
          <a:xfrm>
            <a:off x="8597366" y="392294"/>
            <a:ext cx="3323716" cy="646331"/>
          </a:xfrm>
          <a:prstGeom prst="rect">
            <a:avLst/>
          </a:prstGeom>
        </p:spPr>
        <p:txBody>
          <a:bodyPr wrap="square">
            <a:spAutoFit/>
          </a:bodyPr>
          <a:lstStyle/>
          <a:p>
            <a:r>
              <a:rPr lang="en-GB" dirty="0"/>
              <a:t>docs.microsoft.com/azure/aks/aad-integration</a:t>
            </a:r>
          </a:p>
        </p:txBody>
      </p:sp>
      <p:grpSp>
        <p:nvGrpSpPr>
          <p:cNvPr id="45" name="Group 44">
            <a:extLst>
              <a:ext uri="{FF2B5EF4-FFF2-40B4-BE49-F238E27FC236}">
                <a16:creationId xmlns:a16="http://schemas.microsoft.com/office/drawing/2014/main" id="{4C6DFC0D-D178-4448-B047-8F1BDED568AA}"/>
              </a:ext>
            </a:extLst>
          </p:cNvPr>
          <p:cNvGrpSpPr/>
          <p:nvPr/>
        </p:nvGrpSpPr>
        <p:grpSpPr>
          <a:xfrm>
            <a:off x="6379117" y="1995803"/>
            <a:ext cx="5812883" cy="2744484"/>
            <a:chOff x="6413322" y="2134437"/>
            <a:chExt cx="5321477" cy="2512473"/>
          </a:xfrm>
        </p:grpSpPr>
        <p:grpSp>
          <p:nvGrpSpPr>
            <p:cNvPr id="5" name="Group 4">
              <a:extLst>
                <a:ext uri="{FF2B5EF4-FFF2-40B4-BE49-F238E27FC236}">
                  <a16:creationId xmlns:a16="http://schemas.microsoft.com/office/drawing/2014/main" id="{AE64A4AE-9A38-4CB5-93F2-3D9464918E45}"/>
                </a:ext>
              </a:extLst>
            </p:cNvPr>
            <p:cNvGrpSpPr/>
            <p:nvPr/>
          </p:nvGrpSpPr>
          <p:grpSpPr>
            <a:xfrm>
              <a:off x="10346216" y="3823949"/>
              <a:ext cx="1388583" cy="822960"/>
              <a:chOff x="7524488" y="4573762"/>
              <a:chExt cx="1388583" cy="822960"/>
            </a:xfrm>
          </p:grpSpPr>
          <p:sp>
            <p:nvSpPr>
              <p:cNvPr id="31" name="Rectangle: Rounded Corners 30">
                <a:extLst>
                  <a:ext uri="{FF2B5EF4-FFF2-40B4-BE49-F238E27FC236}">
                    <a16:creationId xmlns:a16="http://schemas.microsoft.com/office/drawing/2014/main" id="{06CA9A62-10CB-4974-B2F5-6E8EB2B69CF6}"/>
                  </a:ext>
                </a:extLst>
              </p:cNvPr>
              <p:cNvSpPr/>
              <p:nvPr/>
            </p:nvSpPr>
            <p:spPr bwMode="auto">
              <a:xfrm>
                <a:off x="7524488" y="4573762"/>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2" name="Title 1">
                <a:extLst>
                  <a:ext uri="{FF2B5EF4-FFF2-40B4-BE49-F238E27FC236}">
                    <a16:creationId xmlns:a16="http://schemas.microsoft.com/office/drawing/2014/main" id="{B3FB5A9B-9190-4BD6-9005-A13151CEBF20}"/>
                  </a:ext>
                </a:extLst>
              </p:cNvPr>
              <p:cNvSpPr txBox="1">
                <a:spLocks/>
              </p:cNvSpPr>
              <p:nvPr/>
            </p:nvSpPr>
            <p:spPr>
              <a:xfrm>
                <a:off x="8195490" y="4884552"/>
                <a:ext cx="717581" cy="153888"/>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a:t>
                </a:r>
              </a:p>
            </p:txBody>
          </p:sp>
          <p:grpSp>
            <p:nvGrpSpPr>
              <p:cNvPr id="33" name="Group 32">
                <a:extLst>
                  <a:ext uri="{FF2B5EF4-FFF2-40B4-BE49-F238E27FC236}">
                    <a16:creationId xmlns:a16="http://schemas.microsoft.com/office/drawing/2014/main" id="{4C43CA10-B68A-4113-BCED-283553AF0448}"/>
                  </a:ext>
                </a:extLst>
              </p:cNvPr>
              <p:cNvGrpSpPr/>
              <p:nvPr/>
            </p:nvGrpSpPr>
            <p:grpSpPr>
              <a:xfrm>
                <a:off x="7624016" y="4690525"/>
                <a:ext cx="623905" cy="589436"/>
                <a:chOff x="2613694" y="3600725"/>
                <a:chExt cx="355417" cy="335781"/>
              </a:xfrm>
            </p:grpSpPr>
            <p:sp>
              <p:nvSpPr>
                <p:cNvPr id="34" name="Freeform: Shape 33">
                  <a:extLst>
                    <a:ext uri="{FF2B5EF4-FFF2-40B4-BE49-F238E27FC236}">
                      <a16:creationId xmlns:a16="http://schemas.microsoft.com/office/drawing/2014/main" id="{5AFEADAD-37AB-4020-927F-E10344F14B1C}"/>
                    </a:ext>
                  </a:extLst>
                </p:cNvPr>
                <p:cNvSpPr/>
                <p:nvPr/>
              </p:nvSpPr>
              <p:spPr>
                <a:xfrm>
                  <a:off x="2674822"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FC21CFB7-4AE2-4E87-9316-55E73D28190D}"/>
                    </a:ext>
                  </a:extLst>
                </p:cNvPr>
                <p:cNvSpPr/>
                <p:nvPr/>
              </p:nvSpPr>
              <p:spPr>
                <a:xfrm>
                  <a:off x="2807125"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3715E0C5-5601-4EA5-B02C-87E4E0BF14F5}"/>
                    </a:ext>
                  </a:extLst>
                </p:cNvPr>
                <p:cNvSpPr/>
                <p:nvPr/>
              </p:nvSpPr>
              <p:spPr>
                <a:xfrm>
                  <a:off x="261369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592F6537-6746-4AAD-9949-0542B13F7E66}"/>
                    </a:ext>
                  </a:extLst>
                </p:cNvPr>
                <p:cNvSpPr/>
                <p:nvPr/>
              </p:nvSpPr>
              <p:spPr>
                <a:xfrm>
                  <a:off x="274097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3A7D8A45-5963-4947-B50D-7B4D957E2461}"/>
                    </a:ext>
                  </a:extLst>
                </p:cNvPr>
                <p:cNvSpPr/>
                <p:nvPr/>
              </p:nvSpPr>
              <p:spPr>
                <a:xfrm>
                  <a:off x="286825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72A230E9-8E63-412D-964E-6AB27D6E4849}"/>
                    </a:ext>
                  </a:extLst>
                </p:cNvPr>
                <p:cNvSpPr/>
                <p:nvPr/>
              </p:nvSpPr>
              <p:spPr>
                <a:xfrm>
                  <a:off x="2674822"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4B09B3CE-169F-49C4-96FC-821A8ACAAE29}"/>
                    </a:ext>
                  </a:extLst>
                </p:cNvPr>
                <p:cNvSpPr/>
                <p:nvPr/>
              </p:nvSpPr>
              <p:spPr>
                <a:xfrm>
                  <a:off x="2807125"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 name="Group 5">
              <a:extLst>
                <a:ext uri="{FF2B5EF4-FFF2-40B4-BE49-F238E27FC236}">
                  <a16:creationId xmlns:a16="http://schemas.microsoft.com/office/drawing/2014/main" id="{DE1BCA4C-A89F-48F7-80B6-C378BA88FD08}"/>
                </a:ext>
              </a:extLst>
            </p:cNvPr>
            <p:cNvGrpSpPr/>
            <p:nvPr/>
          </p:nvGrpSpPr>
          <p:grpSpPr>
            <a:xfrm>
              <a:off x="8762757" y="2134437"/>
              <a:ext cx="822960" cy="1184981"/>
              <a:chOff x="5769351" y="2455575"/>
              <a:chExt cx="822960" cy="1184981"/>
            </a:xfrm>
          </p:grpSpPr>
          <p:sp>
            <p:nvSpPr>
              <p:cNvPr id="28" name="Title 1">
                <a:extLst>
                  <a:ext uri="{FF2B5EF4-FFF2-40B4-BE49-F238E27FC236}">
                    <a16:creationId xmlns:a16="http://schemas.microsoft.com/office/drawing/2014/main" id="{FFAA61E3-01BA-44F0-AB7E-8BDA8DB52FCF}"/>
                  </a:ext>
                </a:extLst>
              </p:cNvPr>
              <p:cNvSpPr txBox="1">
                <a:spLocks/>
              </p:cNvSpPr>
              <p:nvPr/>
            </p:nvSpPr>
            <p:spPr>
              <a:xfrm>
                <a:off x="5795696" y="2455575"/>
                <a:ext cx="770270" cy="307777"/>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Active Directory</a:t>
                </a:r>
              </a:p>
            </p:txBody>
          </p:sp>
          <p:sp>
            <p:nvSpPr>
              <p:cNvPr id="29" name="Rectangle: Rounded Corners 28">
                <a:extLst>
                  <a:ext uri="{FF2B5EF4-FFF2-40B4-BE49-F238E27FC236}">
                    <a16:creationId xmlns:a16="http://schemas.microsoft.com/office/drawing/2014/main" id="{77B5DB4C-88EC-42C5-9580-C1F3ED7F9CC1}"/>
                  </a:ext>
                </a:extLst>
              </p:cNvPr>
              <p:cNvSpPr/>
              <p:nvPr/>
            </p:nvSpPr>
            <p:spPr bwMode="auto">
              <a:xfrm>
                <a:off x="5769351" y="2817596"/>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30" name="Picture 29" descr="A picture containing object&#10;&#10;Description generated with high confidence">
                <a:extLst>
                  <a:ext uri="{FF2B5EF4-FFF2-40B4-BE49-F238E27FC236}">
                    <a16:creationId xmlns:a16="http://schemas.microsoft.com/office/drawing/2014/main" id="{F949B0F1-82B4-42F9-A301-F6CB210787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1725" y="2939970"/>
                <a:ext cx="578213" cy="578213"/>
              </a:xfrm>
              <a:prstGeom prst="rect">
                <a:avLst/>
              </a:prstGeom>
            </p:spPr>
          </p:pic>
        </p:grpSp>
        <p:cxnSp>
          <p:nvCxnSpPr>
            <p:cNvPr id="7" name="Connector: Elbow 6">
              <a:extLst>
                <a:ext uri="{FF2B5EF4-FFF2-40B4-BE49-F238E27FC236}">
                  <a16:creationId xmlns:a16="http://schemas.microsoft.com/office/drawing/2014/main" id="{0054B52B-401B-45E1-8BC0-A3E31B0DCFFD}"/>
                </a:ext>
              </a:extLst>
            </p:cNvPr>
            <p:cNvCxnSpPr>
              <a:cxnSpLocks/>
              <a:stCxn id="23" idx="0"/>
            </p:cNvCxnSpPr>
            <p:nvPr/>
          </p:nvCxnSpPr>
          <p:spPr>
            <a:xfrm rot="5400000" flipH="1" flipV="1">
              <a:off x="7883371" y="2575447"/>
              <a:ext cx="546894" cy="1211879"/>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6A9B3FDA-20DE-47EF-8E47-FD37D0685842}"/>
                </a:ext>
              </a:extLst>
            </p:cNvPr>
            <p:cNvCxnSpPr>
              <a:cxnSpLocks/>
              <a:stCxn id="29" idx="2"/>
            </p:cNvCxnSpPr>
            <p:nvPr/>
          </p:nvCxnSpPr>
          <p:spPr>
            <a:xfrm rot="5400000">
              <a:off x="8285024" y="3036653"/>
              <a:ext cx="606449" cy="1171979"/>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1FEDD945-A7BD-415C-8273-5D186942B68C}"/>
                </a:ext>
              </a:extLst>
            </p:cNvPr>
            <p:cNvCxnSpPr>
              <a:cxnSpLocks/>
              <a:stCxn id="31" idx="2"/>
              <a:endCxn id="23" idx="2"/>
            </p:cNvCxnSpPr>
            <p:nvPr/>
          </p:nvCxnSpPr>
          <p:spPr>
            <a:xfrm rot="5400000" flipH="1">
              <a:off x="8969730" y="2858943"/>
              <a:ext cx="369116" cy="3206817"/>
            </a:xfrm>
            <a:prstGeom prst="bentConnector3">
              <a:avLst>
                <a:gd name="adj1" fmla="val -6193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6432BE7-D110-41BF-AE44-7B289E937ADF}"/>
                </a:ext>
              </a:extLst>
            </p:cNvPr>
            <p:cNvCxnSpPr>
              <a:stCxn id="31" idx="1"/>
            </p:cNvCxnSpPr>
            <p:nvPr/>
          </p:nvCxnSpPr>
          <p:spPr>
            <a:xfrm flipH="1" flipV="1">
              <a:off x="8002259" y="4225561"/>
              <a:ext cx="2343957" cy="9868"/>
            </a:xfrm>
            <a:prstGeom prst="straightConnector1">
              <a:avLst/>
            </a:prstGeom>
            <a:ln>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ECC952A6-CE2B-4276-8012-FEF7989F1CB7}"/>
                </a:ext>
              </a:extLst>
            </p:cNvPr>
            <p:cNvGrpSpPr/>
            <p:nvPr/>
          </p:nvGrpSpPr>
          <p:grpSpPr>
            <a:xfrm>
              <a:off x="8369251" y="3553445"/>
              <a:ext cx="417207" cy="570971"/>
              <a:chOff x="6619731" y="5063333"/>
              <a:chExt cx="417207" cy="570971"/>
            </a:xfrm>
          </p:grpSpPr>
          <p:sp>
            <p:nvSpPr>
              <p:cNvPr id="25" name="Rectangle: Rounded Corners 24">
                <a:extLst>
                  <a:ext uri="{FF2B5EF4-FFF2-40B4-BE49-F238E27FC236}">
                    <a16:creationId xmlns:a16="http://schemas.microsoft.com/office/drawing/2014/main" id="{CDB97AFB-E517-4910-B565-582ED97F3148}"/>
                  </a:ext>
                </a:extLst>
              </p:cNvPr>
              <p:cNvSpPr/>
              <p:nvPr/>
            </p:nvSpPr>
            <p:spPr bwMode="auto">
              <a:xfrm>
                <a:off x="6627166" y="5231968"/>
                <a:ext cx="402336" cy="402336"/>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26" name="TagLegacy_E1CB" title="Icon of a shopping tag">
                <a:extLst>
                  <a:ext uri="{FF2B5EF4-FFF2-40B4-BE49-F238E27FC236}">
                    <a16:creationId xmlns:a16="http://schemas.microsoft.com/office/drawing/2014/main" id="{64074B25-A48A-472E-A01A-5AE51EE6960C}"/>
                  </a:ext>
                </a:extLst>
              </p:cNvPr>
              <p:cNvSpPr>
                <a:spLocks noChangeAspect="1" noEditPoints="1"/>
              </p:cNvSpPr>
              <p:nvPr/>
            </p:nvSpPr>
            <p:spPr bwMode="auto">
              <a:xfrm>
                <a:off x="6694526" y="5330022"/>
                <a:ext cx="267616" cy="213613"/>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 name="Title 1">
                <a:extLst>
                  <a:ext uri="{FF2B5EF4-FFF2-40B4-BE49-F238E27FC236}">
                    <a16:creationId xmlns:a16="http://schemas.microsoft.com/office/drawing/2014/main" id="{FC5AE4D7-1600-4F38-80D5-6567399D4B42}"/>
                  </a:ext>
                </a:extLst>
              </p:cNvPr>
              <p:cNvSpPr txBox="1">
                <a:spLocks/>
              </p:cNvSpPr>
              <p:nvPr/>
            </p:nvSpPr>
            <p:spPr>
              <a:xfrm>
                <a:off x="6619731" y="5063333"/>
                <a:ext cx="417207" cy="123111"/>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Token</a:t>
                </a:r>
              </a:p>
            </p:txBody>
          </p:sp>
        </p:grpSp>
        <p:grpSp>
          <p:nvGrpSpPr>
            <p:cNvPr id="16" name="Group 15">
              <a:extLst>
                <a:ext uri="{FF2B5EF4-FFF2-40B4-BE49-F238E27FC236}">
                  <a16:creationId xmlns:a16="http://schemas.microsoft.com/office/drawing/2014/main" id="{BB6228CF-C815-4186-AEF3-8158ABE4FC66}"/>
                </a:ext>
              </a:extLst>
            </p:cNvPr>
            <p:cNvGrpSpPr/>
            <p:nvPr/>
          </p:nvGrpSpPr>
          <p:grpSpPr>
            <a:xfrm>
              <a:off x="6413322" y="3454833"/>
              <a:ext cx="1549037" cy="822960"/>
              <a:chOff x="5367085" y="3977826"/>
              <a:chExt cx="1549037" cy="822960"/>
            </a:xfrm>
          </p:grpSpPr>
          <p:grpSp>
            <p:nvGrpSpPr>
              <p:cNvPr id="20" name="Group 19">
                <a:extLst>
                  <a:ext uri="{FF2B5EF4-FFF2-40B4-BE49-F238E27FC236}">
                    <a16:creationId xmlns:a16="http://schemas.microsoft.com/office/drawing/2014/main" id="{DDFCC1C8-D6D4-4205-ABDE-DC194BB8366A}"/>
                  </a:ext>
                </a:extLst>
              </p:cNvPr>
              <p:cNvGrpSpPr/>
              <p:nvPr/>
            </p:nvGrpSpPr>
            <p:grpSpPr>
              <a:xfrm>
                <a:off x="5367085" y="3977826"/>
                <a:ext cx="1549037" cy="822960"/>
                <a:chOff x="3838315" y="2457617"/>
                <a:chExt cx="1549037" cy="822960"/>
              </a:xfrm>
            </p:grpSpPr>
            <p:sp>
              <p:nvSpPr>
                <p:cNvPr id="22" name="Title 1">
                  <a:extLst>
                    <a:ext uri="{FF2B5EF4-FFF2-40B4-BE49-F238E27FC236}">
                      <a16:creationId xmlns:a16="http://schemas.microsoft.com/office/drawing/2014/main" id="{9AEE2E1E-A6F4-4004-A623-763F3713B940}"/>
                    </a:ext>
                  </a:extLst>
                </p:cNvPr>
                <p:cNvSpPr txBox="1">
                  <a:spLocks/>
                </p:cNvSpPr>
                <p:nvPr/>
              </p:nvSpPr>
              <p:spPr>
                <a:xfrm>
                  <a:off x="3838315" y="2789607"/>
                  <a:ext cx="717581" cy="153888"/>
                </a:xfrm>
                <a:prstGeom prst="rect">
                  <a:avLst/>
                </a:prstGeom>
              </p:spPr>
              <p:txBody>
                <a:bodyPr vert="horz" wrap="square" lIns="0" tIns="0" rIns="0"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 </a:t>
                  </a:r>
                </a:p>
              </p:txBody>
            </p:sp>
            <p:sp>
              <p:nvSpPr>
                <p:cNvPr id="23" name="Rectangle: Rounded Corners 22">
                  <a:extLst>
                    <a:ext uri="{FF2B5EF4-FFF2-40B4-BE49-F238E27FC236}">
                      <a16:creationId xmlns:a16="http://schemas.microsoft.com/office/drawing/2014/main" id="{1B212169-3E6D-4A35-9053-0B0AB395C1E7}"/>
                    </a:ext>
                  </a:extLst>
                </p:cNvPr>
                <p:cNvSpPr/>
                <p:nvPr/>
              </p:nvSpPr>
              <p:spPr bwMode="auto">
                <a:xfrm>
                  <a:off x="4564392" y="2457617"/>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4" name="people_4" title="Icon of a person">
                  <a:extLst>
                    <a:ext uri="{FF2B5EF4-FFF2-40B4-BE49-F238E27FC236}">
                      <a16:creationId xmlns:a16="http://schemas.microsoft.com/office/drawing/2014/main" id="{00CA01DD-7D97-4464-A25F-03D8E9B3E72C}"/>
                    </a:ext>
                  </a:extLst>
                </p:cNvPr>
                <p:cNvSpPr>
                  <a:spLocks noChangeAspect="1" noEditPoints="1"/>
                </p:cNvSpPr>
                <p:nvPr/>
              </p:nvSpPr>
              <p:spPr bwMode="auto">
                <a:xfrm>
                  <a:off x="4735102" y="2599921"/>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21" name="TextBox 51">
                <a:extLst>
                  <a:ext uri="{FF2B5EF4-FFF2-40B4-BE49-F238E27FC236}">
                    <a16:creationId xmlns:a16="http://schemas.microsoft.com/office/drawing/2014/main" id="{C3C59CC6-8208-43A1-A4C4-CEB469EACFEE}"/>
                  </a:ext>
                </a:extLst>
              </p:cNvPr>
              <p:cNvSpPr txBox="1"/>
              <p:nvPr/>
            </p:nvSpPr>
            <p:spPr>
              <a:xfrm>
                <a:off x="6206953" y="4065064"/>
                <a:ext cx="638077" cy="440890"/>
              </a:xfrm>
              <a:prstGeom prst="rect">
                <a:avLst/>
              </a:prstGeom>
              <a:noFill/>
            </p:spPr>
            <p:txBody>
              <a:bodyPr wrap="square" lIns="182880" tIns="146304" rIns="182880" bIns="146304"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0078D4"/>
                    </a:solidFill>
                    <a:effectLst/>
                    <a:uLnTx/>
                    <a:uFillTx/>
                    <a:latin typeface="Segoe UI"/>
                    <a:ea typeface="+mn-ea"/>
                    <a:cs typeface="+mn-cs"/>
                  </a:rPr>
                  <a:t>&lt;\&gt;</a:t>
                </a:r>
              </a:p>
            </p:txBody>
          </p:sp>
        </p:grpSp>
        <p:cxnSp>
          <p:nvCxnSpPr>
            <p:cNvPr id="17" name="Connector: Elbow 16">
              <a:extLst>
                <a:ext uri="{FF2B5EF4-FFF2-40B4-BE49-F238E27FC236}">
                  <a16:creationId xmlns:a16="http://schemas.microsoft.com/office/drawing/2014/main" id="{A4EB9934-7B00-475B-A2F0-BA2919949541}"/>
                </a:ext>
              </a:extLst>
            </p:cNvPr>
            <p:cNvCxnSpPr>
              <a:cxnSpLocks/>
              <a:stCxn id="31" idx="0"/>
              <a:endCxn id="29" idx="3"/>
            </p:cNvCxnSpPr>
            <p:nvPr/>
          </p:nvCxnSpPr>
          <p:spPr>
            <a:xfrm rot="16200000" flipV="1">
              <a:off x="9713702" y="2779954"/>
              <a:ext cx="916011" cy="1171979"/>
            </a:xfrm>
            <a:prstGeom prst="bentConnector2">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41" name="Picture 40">
            <a:extLst>
              <a:ext uri="{FF2B5EF4-FFF2-40B4-BE49-F238E27FC236}">
                <a16:creationId xmlns:a16="http://schemas.microsoft.com/office/drawing/2014/main" id="{86E43FB5-23E0-42F6-A48D-42D0A53AB7BD}"/>
              </a:ext>
            </a:extLst>
          </p:cNvPr>
          <p:cNvPicPr>
            <a:picLocks noChangeAspect="1"/>
          </p:cNvPicPr>
          <p:nvPr/>
        </p:nvPicPr>
        <p:blipFill>
          <a:blip r:embed="rId4"/>
          <a:stretch>
            <a:fillRect/>
          </a:stretch>
        </p:blipFill>
        <p:spPr>
          <a:xfrm>
            <a:off x="1038930" y="5412883"/>
            <a:ext cx="4206162" cy="432341"/>
          </a:xfrm>
          <a:prstGeom prst="rect">
            <a:avLst/>
          </a:prstGeom>
        </p:spPr>
      </p:pic>
      <p:pic>
        <p:nvPicPr>
          <p:cNvPr id="42" name="Picture 41">
            <a:extLst>
              <a:ext uri="{FF2B5EF4-FFF2-40B4-BE49-F238E27FC236}">
                <a16:creationId xmlns:a16="http://schemas.microsoft.com/office/drawing/2014/main" id="{08CFE71D-89C1-4051-9951-59DBD9848DBF}"/>
              </a:ext>
            </a:extLst>
          </p:cNvPr>
          <p:cNvPicPr>
            <a:picLocks noChangeAspect="1"/>
          </p:cNvPicPr>
          <p:nvPr/>
        </p:nvPicPr>
        <p:blipFill>
          <a:blip r:embed="rId5"/>
          <a:stretch>
            <a:fillRect/>
          </a:stretch>
        </p:blipFill>
        <p:spPr>
          <a:xfrm>
            <a:off x="1035664" y="5895950"/>
            <a:ext cx="3966494" cy="383621"/>
          </a:xfrm>
          <a:prstGeom prst="rect">
            <a:avLst/>
          </a:prstGeom>
        </p:spPr>
      </p:pic>
      <p:pic>
        <p:nvPicPr>
          <p:cNvPr id="44" name="Graphic 43" descr="Open Book">
            <a:extLst>
              <a:ext uri="{FF2B5EF4-FFF2-40B4-BE49-F238E27FC236}">
                <a16:creationId xmlns:a16="http://schemas.microsoft.com/office/drawing/2014/main" id="{2C2DA9CD-DF6F-473A-A649-20F05D530A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13580" y="476000"/>
            <a:ext cx="540068" cy="540068"/>
          </a:xfrm>
          <a:prstGeom prst="rect">
            <a:avLst/>
          </a:prstGeom>
        </p:spPr>
      </p:pic>
      <p:sp>
        <p:nvSpPr>
          <p:cNvPr id="46" name="TextBox 45">
            <a:extLst>
              <a:ext uri="{FF2B5EF4-FFF2-40B4-BE49-F238E27FC236}">
                <a16:creationId xmlns:a16="http://schemas.microsoft.com/office/drawing/2014/main" id="{E8C00509-DC76-49ED-B10F-A5457C15D1C1}"/>
              </a:ext>
            </a:extLst>
          </p:cNvPr>
          <p:cNvSpPr txBox="1"/>
          <p:nvPr/>
        </p:nvSpPr>
        <p:spPr>
          <a:xfrm>
            <a:off x="8626243" y="6024452"/>
            <a:ext cx="3145591" cy="553998"/>
          </a:xfrm>
          <a:prstGeom prst="rect">
            <a:avLst/>
          </a:prstGeom>
        </p:spPr>
        <p:txBody>
          <a:bodyPr wrap="square" lIns="0" tIns="0" rIns="0" bIns="0" rtlCol="0" anchor="t" anchorCtr="0">
            <a:spAutoFit/>
          </a:bodyPr>
          <a:lstStyle/>
          <a:p>
            <a:pPr algn="r"/>
            <a:r>
              <a:rPr lang="en-GB" dirty="0">
                <a:solidFill>
                  <a:schemeClr val="tx1">
                    <a:lumMod val="75000"/>
                    <a:lumOff val="25000"/>
                  </a:schemeClr>
                </a:solidFill>
              </a:rPr>
              <a:t>Note. Can only be enabled at cluster creation time</a:t>
            </a:r>
          </a:p>
        </p:txBody>
      </p:sp>
    </p:spTree>
    <p:extLst>
      <p:ext uri="{BB962C8B-B14F-4D97-AF65-F5344CB8AC3E}">
        <p14:creationId xmlns:p14="http://schemas.microsoft.com/office/powerpoint/2010/main" val="298148893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B9A06-4D98-4916-AA0B-1F16CA40B292}"/>
              </a:ext>
            </a:extLst>
          </p:cNvPr>
          <p:cNvSpPr>
            <a:spLocks noGrp="1"/>
          </p:cNvSpPr>
          <p:nvPr>
            <p:ph type="title"/>
          </p:nvPr>
        </p:nvSpPr>
        <p:spPr>
          <a:xfrm>
            <a:off x="457201" y="457199"/>
            <a:ext cx="6652053" cy="897045"/>
          </a:xfrm>
        </p:spPr>
        <p:txBody>
          <a:bodyPr>
            <a:normAutofit fontScale="90000"/>
          </a:bodyPr>
          <a:lstStyle/>
          <a:p>
            <a:r>
              <a:rPr lang="en-GB" dirty="0"/>
              <a:t>‘HTTP application routing’ Add-On</a:t>
            </a:r>
          </a:p>
        </p:txBody>
      </p:sp>
      <p:sp>
        <p:nvSpPr>
          <p:cNvPr id="3" name="Text Placeholder 2">
            <a:extLst>
              <a:ext uri="{FF2B5EF4-FFF2-40B4-BE49-F238E27FC236}">
                <a16:creationId xmlns:a16="http://schemas.microsoft.com/office/drawing/2014/main" id="{AAF9BC06-62A0-4F8D-8A67-E538CC6778A7}"/>
              </a:ext>
            </a:extLst>
          </p:cNvPr>
          <p:cNvSpPr>
            <a:spLocks noGrp="1"/>
          </p:cNvSpPr>
          <p:nvPr>
            <p:ph type="body" sz="quarter" idx="10"/>
          </p:nvPr>
        </p:nvSpPr>
        <p:spPr>
          <a:xfrm>
            <a:off x="533189" y="1876811"/>
            <a:ext cx="5768271" cy="3078647"/>
          </a:xfrm>
        </p:spPr>
        <p:txBody>
          <a:bodyPr/>
          <a:lstStyle/>
          <a:p>
            <a:r>
              <a:rPr lang="en-GB" sz="2400" b="0" dirty="0">
                <a:latin typeface="Segoe UI Light" panose="020B0502040204020203" pitchFamily="34" charset="0"/>
                <a:cs typeface="Segoe UI Light" panose="020B0502040204020203" pitchFamily="34" charset="0"/>
              </a:rPr>
              <a:t>Simplifies Ingress and DNS for external access to HTTP services in cluster</a:t>
            </a:r>
          </a:p>
          <a:p>
            <a:r>
              <a:rPr lang="en-GB" sz="2400" b="0" dirty="0">
                <a:latin typeface="Segoe UI Light" panose="020B0502040204020203" pitchFamily="34" charset="0"/>
                <a:cs typeface="Segoe UI Light" panose="020B0502040204020203" pitchFamily="34" charset="0"/>
              </a:rPr>
              <a:t>Creates:</a:t>
            </a:r>
            <a:br>
              <a:rPr lang="en-GB" sz="2400" b="0" dirty="0">
                <a:latin typeface="Segoe UI Light" panose="020B0502040204020203" pitchFamily="34" charset="0"/>
                <a:cs typeface="Segoe UI Light" panose="020B0502040204020203" pitchFamily="34" charset="0"/>
              </a:rPr>
            </a:br>
            <a:r>
              <a:rPr lang="en-GB" sz="2400" b="0" dirty="0">
                <a:latin typeface="Segoe UI Light" panose="020B0502040204020203" pitchFamily="34" charset="0"/>
                <a:cs typeface="Segoe UI Light" panose="020B0502040204020203" pitchFamily="34" charset="0"/>
              </a:rPr>
              <a:t>- NGINX Ingress controller (in cluster)</a:t>
            </a:r>
            <a:br>
              <a:rPr lang="en-GB" sz="2400" b="0" dirty="0">
                <a:latin typeface="Segoe UI Light" panose="020B0502040204020203" pitchFamily="34" charset="0"/>
                <a:cs typeface="Segoe UI Light" panose="020B0502040204020203" pitchFamily="34" charset="0"/>
              </a:rPr>
            </a:br>
            <a:r>
              <a:rPr lang="en-GB" sz="2400" b="0" dirty="0">
                <a:latin typeface="Segoe UI Light" panose="020B0502040204020203" pitchFamily="34" charset="0"/>
                <a:cs typeface="Segoe UI Light" panose="020B0502040204020203" pitchFamily="34" charset="0"/>
              </a:rPr>
              <a:t>- External DNS helper (in cluster)</a:t>
            </a:r>
            <a:br>
              <a:rPr lang="en-GB" sz="2400" b="0" dirty="0">
                <a:latin typeface="Segoe UI Light" panose="020B0502040204020203" pitchFamily="34" charset="0"/>
                <a:cs typeface="Segoe UI Light" panose="020B0502040204020203" pitchFamily="34" charset="0"/>
              </a:rPr>
            </a:br>
            <a:r>
              <a:rPr lang="en-GB" sz="2400" b="0" dirty="0">
                <a:latin typeface="Segoe UI Light" panose="020B0502040204020203" pitchFamily="34" charset="0"/>
                <a:cs typeface="Segoe UI Light" panose="020B0502040204020203" pitchFamily="34" charset="0"/>
              </a:rPr>
              <a:t>- aksapp.io DNS Zone (in Azure)</a:t>
            </a:r>
          </a:p>
        </p:txBody>
      </p:sp>
      <p:sp>
        <p:nvSpPr>
          <p:cNvPr id="4" name="Rectangle 3">
            <a:hlinkClick r:id="rId2"/>
            <a:extLst>
              <a:ext uri="{FF2B5EF4-FFF2-40B4-BE49-F238E27FC236}">
                <a16:creationId xmlns:a16="http://schemas.microsoft.com/office/drawing/2014/main" id="{E3826CBC-E1E3-44DC-8FBB-7437C5927507}"/>
              </a:ext>
            </a:extLst>
          </p:cNvPr>
          <p:cNvSpPr/>
          <p:nvPr/>
        </p:nvSpPr>
        <p:spPr>
          <a:xfrm>
            <a:off x="8597739" y="413237"/>
            <a:ext cx="3323716" cy="646331"/>
          </a:xfrm>
          <a:prstGeom prst="rect">
            <a:avLst/>
          </a:prstGeom>
        </p:spPr>
        <p:txBody>
          <a:bodyPr wrap="square">
            <a:spAutoFit/>
          </a:bodyPr>
          <a:lstStyle/>
          <a:p>
            <a:r>
              <a:rPr lang="en-GB" dirty="0"/>
              <a:t>docs.microsoft.com/azure/aks/http-application-routing</a:t>
            </a:r>
          </a:p>
        </p:txBody>
      </p:sp>
      <p:grpSp>
        <p:nvGrpSpPr>
          <p:cNvPr id="14" name="Group 13">
            <a:extLst>
              <a:ext uri="{FF2B5EF4-FFF2-40B4-BE49-F238E27FC236}">
                <a16:creationId xmlns:a16="http://schemas.microsoft.com/office/drawing/2014/main" id="{68BD9452-45F7-4A83-8238-FF359D7B8EC9}"/>
              </a:ext>
            </a:extLst>
          </p:cNvPr>
          <p:cNvGrpSpPr/>
          <p:nvPr/>
        </p:nvGrpSpPr>
        <p:grpSpPr>
          <a:xfrm>
            <a:off x="6534361" y="5294907"/>
            <a:ext cx="5124450" cy="1253402"/>
            <a:chOff x="7212746" y="5354948"/>
            <a:chExt cx="4655403" cy="1253402"/>
          </a:xfrm>
        </p:grpSpPr>
        <p:sp>
          <p:nvSpPr>
            <p:cNvPr id="47" name="TextBox 46">
              <a:extLst>
                <a:ext uri="{FF2B5EF4-FFF2-40B4-BE49-F238E27FC236}">
                  <a16:creationId xmlns:a16="http://schemas.microsoft.com/office/drawing/2014/main" id="{FA02DBF9-5D17-47CE-8179-4E6845739654}"/>
                </a:ext>
              </a:extLst>
            </p:cNvPr>
            <p:cNvSpPr txBox="1"/>
            <p:nvPr/>
          </p:nvSpPr>
          <p:spPr>
            <a:xfrm>
              <a:off x="7212746" y="5354948"/>
              <a:ext cx="4655403" cy="1253402"/>
            </a:xfrm>
            <a:prstGeom prst="rect">
              <a:avLst/>
            </a:prstGeom>
            <a:solidFill>
              <a:schemeClr val="bg2"/>
            </a:solidFill>
            <a:ln w="28575">
              <a:solidFill>
                <a:srgbClr val="FFC000"/>
              </a:solidFill>
            </a:ln>
          </p:spPr>
          <p:txBody>
            <a:bodyPr wrap="square" lIns="72000" tIns="72000" rIns="72000" bIns="72000" rtlCol="0" anchor="t" anchorCtr="0">
              <a:spAutoFit/>
            </a:bodyPr>
            <a:lstStyle>
              <a:defPPr>
                <a:defRPr lang="en-US"/>
              </a:defPPr>
              <a:lvl1pPr>
                <a:defRPr i="1"/>
              </a:lvl1pPr>
            </a:lstStyle>
            <a:p>
              <a:r>
                <a:rPr lang="en-GB" i="0" dirty="0">
                  <a:solidFill>
                    <a:schemeClr val="tx1">
                      <a:lumMod val="75000"/>
                      <a:lumOff val="25000"/>
                    </a:schemeClr>
                  </a:solidFill>
                </a:rPr>
                <a:t>The HTTP application routing add-on is designed to let you quickly create an ingress controller and access your applications. This add-on is not recommended for production use</a:t>
              </a:r>
            </a:p>
          </p:txBody>
        </p:sp>
        <p:pic>
          <p:nvPicPr>
            <p:cNvPr id="48" name="Graphic 47" descr="Warning">
              <a:extLst>
                <a:ext uri="{FF2B5EF4-FFF2-40B4-BE49-F238E27FC236}">
                  <a16:creationId xmlns:a16="http://schemas.microsoft.com/office/drawing/2014/main" id="{2C65E023-BC5B-4A8B-BA62-05E7A1A4CB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04680" y="6099537"/>
              <a:ext cx="458011" cy="458011"/>
            </a:xfrm>
            <a:prstGeom prst="rect">
              <a:avLst/>
            </a:prstGeom>
          </p:spPr>
        </p:pic>
      </p:grpSp>
      <p:sp>
        <p:nvSpPr>
          <p:cNvPr id="13" name="Rectangle 12">
            <a:extLst>
              <a:ext uri="{FF2B5EF4-FFF2-40B4-BE49-F238E27FC236}">
                <a16:creationId xmlns:a16="http://schemas.microsoft.com/office/drawing/2014/main" id="{F54E347B-AC8D-4436-8214-B65C7DD56574}"/>
              </a:ext>
            </a:extLst>
          </p:cNvPr>
          <p:cNvSpPr/>
          <p:nvPr/>
        </p:nvSpPr>
        <p:spPr>
          <a:xfrm>
            <a:off x="533189" y="5294907"/>
            <a:ext cx="4915111" cy="1247586"/>
          </a:xfrm>
          <a:prstGeom prst="rect">
            <a:avLst/>
          </a:prstGeom>
          <a:solidFill>
            <a:schemeClr val="tx1">
              <a:lumMod val="85000"/>
              <a:lumOff val="15000"/>
            </a:schemeClr>
          </a:solidFill>
        </p:spPr>
        <p:txBody>
          <a:bodyPr wrap="square" lIns="252000" tIns="252000" rIns="252000" bIns="252000">
            <a:spAutoFit/>
          </a:bodyPr>
          <a:lstStyle/>
          <a:p>
            <a:r>
              <a:rPr lang="en-GB" sz="2400" dirty="0">
                <a:solidFill>
                  <a:srgbClr val="92D050"/>
                </a:solidFill>
                <a:latin typeface="Consolas" panose="020B0609020204030204" pitchFamily="49" charset="0"/>
              </a:rPr>
              <a:t>--enable-addons </a:t>
            </a:r>
            <a:r>
              <a:rPr lang="en-GB" sz="2400" dirty="0" err="1">
                <a:solidFill>
                  <a:srgbClr val="92D050"/>
                </a:solidFill>
                <a:latin typeface="Consolas" panose="020B0609020204030204" pitchFamily="49" charset="0"/>
              </a:rPr>
              <a:t>http_application_routing</a:t>
            </a:r>
            <a:endParaRPr lang="en-GB" sz="2400" dirty="0">
              <a:solidFill>
                <a:srgbClr val="92D050"/>
              </a:solidFill>
              <a:latin typeface="Consolas" panose="020B0609020204030204" pitchFamily="49" charset="0"/>
            </a:endParaRPr>
          </a:p>
        </p:txBody>
      </p:sp>
      <p:sp>
        <p:nvSpPr>
          <p:cNvPr id="15" name="Rectangle: Rounded Corners 14">
            <a:extLst>
              <a:ext uri="{FF2B5EF4-FFF2-40B4-BE49-F238E27FC236}">
                <a16:creationId xmlns:a16="http://schemas.microsoft.com/office/drawing/2014/main" id="{E95D86AA-50BB-485B-B465-76048CB0D6BC}"/>
              </a:ext>
            </a:extLst>
          </p:cNvPr>
          <p:cNvSpPr/>
          <p:nvPr/>
        </p:nvSpPr>
        <p:spPr>
          <a:xfrm>
            <a:off x="7820902" y="2176289"/>
            <a:ext cx="3460414" cy="2381250"/>
          </a:xfrm>
          <a:prstGeom prst="roundRect">
            <a:avLst>
              <a:gd name="adj" fmla="val 1334"/>
            </a:avLst>
          </a:prstGeom>
          <a:solidFill>
            <a:schemeClr val="bg2">
              <a:lumMod val="85000"/>
            </a:schemeClr>
          </a:solidFill>
          <a:ln w="19050">
            <a:solidFill>
              <a:schemeClr val="bg2">
                <a:lumMod val="65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b="1" dirty="0">
                <a:solidFill>
                  <a:srgbClr val="0078D7"/>
                </a:solidFill>
              </a:rPr>
              <a:t>AKS</a:t>
            </a:r>
          </a:p>
        </p:txBody>
      </p:sp>
      <p:pic>
        <p:nvPicPr>
          <p:cNvPr id="49" name="Graphic 48">
            <a:extLst>
              <a:ext uri="{FF2B5EF4-FFF2-40B4-BE49-F238E27FC236}">
                <a16:creationId xmlns:a16="http://schemas.microsoft.com/office/drawing/2014/main" id="{51831BAF-FB50-4C0C-A938-C369D11125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34361" y="2524994"/>
            <a:ext cx="685800" cy="685800"/>
          </a:xfrm>
          <a:prstGeom prst="rect">
            <a:avLst/>
          </a:prstGeom>
        </p:spPr>
      </p:pic>
      <p:pic>
        <p:nvPicPr>
          <p:cNvPr id="19" name="Graphic 18">
            <a:extLst>
              <a:ext uri="{FF2B5EF4-FFF2-40B4-BE49-F238E27FC236}">
                <a16:creationId xmlns:a16="http://schemas.microsoft.com/office/drawing/2014/main" id="{482DCBCC-FC63-4722-8F44-15C936CCE73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61901" y="2506816"/>
            <a:ext cx="761999" cy="739587"/>
          </a:xfrm>
          <a:prstGeom prst="rect">
            <a:avLst/>
          </a:prstGeom>
        </p:spPr>
      </p:pic>
      <p:pic>
        <p:nvPicPr>
          <p:cNvPr id="51" name="Graphic 50">
            <a:extLst>
              <a:ext uri="{FF2B5EF4-FFF2-40B4-BE49-F238E27FC236}">
                <a16:creationId xmlns:a16="http://schemas.microsoft.com/office/drawing/2014/main" id="{CC2DF6F2-80BF-4A24-809D-7B6F690A3D5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161903" y="3585100"/>
            <a:ext cx="762000" cy="739588"/>
          </a:xfrm>
          <a:prstGeom prst="rect">
            <a:avLst/>
          </a:prstGeom>
        </p:spPr>
      </p:pic>
      <p:cxnSp>
        <p:nvCxnSpPr>
          <p:cNvPr id="53" name="Straight Arrow Connector 52">
            <a:extLst>
              <a:ext uri="{FF2B5EF4-FFF2-40B4-BE49-F238E27FC236}">
                <a16:creationId xmlns:a16="http://schemas.microsoft.com/office/drawing/2014/main" id="{1A5B9E7D-ADE3-4583-9CE7-85B5139793EA}"/>
              </a:ext>
            </a:extLst>
          </p:cNvPr>
          <p:cNvCxnSpPr>
            <a:stCxn id="49" idx="3"/>
            <a:endCxn id="19" idx="1"/>
          </p:cNvCxnSpPr>
          <p:nvPr/>
        </p:nvCxnSpPr>
        <p:spPr>
          <a:xfrm>
            <a:off x="7220161" y="2867894"/>
            <a:ext cx="941740" cy="87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4" name="Freeform: Shape 53">
            <a:extLst>
              <a:ext uri="{FF2B5EF4-FFF2-40B4-BE49-F238E27FC236}">
                <a16:creationId xmlns:a16="http://schemas.microsoft.com/office/drawing/2014/main" id="{7D0A64DA-EB1D-4CAC-B7D9-9B655349BF5E}"/>
              </a:ext>
            </a:extLst>
          </p:cNvPr>
          <p:cNvSpPr/>
          <p:nvPr/>
        </p:nvSpPr>
        <p:spPr>
          <a:xfrm>
            <a:off x="10083519" y="2876610"/>
            <a:ext cx="428538" cy="46964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55" name="Freeform: Shape 54">
            <a:extLst>
              <a:ext uri="{FF2B5EF4-FFF2-40B4-BE49-F238E27FC236}">
                <a16:creationId xmlns:a16="http://schemas.microsoft.com/office/drawing/2014/main" id="{4FFADBB6-B13F-4141-ADA7-8E9DC9E8A7A3}"/>
              </a:ext>
            </a:extLst>
          </p:cNvPr>
          <p:cNvSpPr/>
          <p:nvPr/>
        </p:nvSpPr>
        <p:spPr>
          <a:xfrm>
            <a:off x="10351675" y="3280624"/>
            <a:ext cx="428538" cy="46964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56" name="Freeform: Shape 55">
            <a:extLst>
              <a:ext uri="{FF2B5EF4-FFF2-40B4-BE49-F238E27FC236}">
                <a16:creationId xmlns:a16="http://schemas.microsoft.com/office/drawing/2014/main" id="{59F99FA6-1CB0-4EEF-AEE9-75135F2D14A5}"/>
              </a:ext>
            </a:extLst>
          </p:cNvPr>
          <p:cNvSpPr/>
          <p:nvPr/>
        </p:nvSpPr>
        <p:spPr>
          <a:xfrm>
            <a:off x="10598158" y="2876611"/>
            <a:ext cx="428538" cy="46964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896354"/>
            <a:endParaRPr lang="en-US" sz="1730" dirty="0">
              <a:solidFill>
                <a:srgbClr val="FFFFFF"/>
              </a:solidFill>
              <a:latin typeface="Segoe UI"/>
            </a:endParaRPr>
          </a:p>
        </p:txBody>
      </p:sp>
      <p:sp>
        <p:nvSpPr>
          <p:cNvPr id="57" name="TextBox 56">
            <a:extLst>
              <a:ext uri="{FF2B5EF4-FFF2-40B4-BE49-F238E27FC236}">
                <a16:creationId xmlns:a16="http://schemas.microsoft.com/office/drawing/2014/main" id="{749DB925-B4DE-49E7-9F80-347D1FBA7F9C}"/>
              </a:ext>
            </a:extLst>
          </p:cNvPr>
          <p:cNvSpPr txBox="1"/>
          <p:nvPr/>
        </p:nvSpPr>
        <p:spPr>
          <a:xfrm>
            <a:off x="10351675" y="3822401"/>
            <a:ext cx="489942" cy="276999"/>
          </a:xfrm>
          <a:prstGeom prst="rect">
            <a:avLst/>
          </a:prstGeom>
        </p:spPr>
        <p:txBody>
          <a:bodyPr wrap="none" lIns="0" tIns="0" rIns="0" bIns="0" rtlCol="0" anchor="t" anchorCtr="0">
            <a:spAutoFit/>
          </a:bodyPr>
          <a:lstStyle/>
          <a:p>
            <a:r>
              <a:rPr lang="en-GB" dirty="0"/>
              <a:t>Pods</a:t>
            </a:r>
          </a:p>
        </p:txBody>
      </p:sp>
      <p:cxnSp>
        <p:nvCxnSpPr>
          <p:cNvPr id="59" name="Connector: Elbow 58">
            <a:extLst>
              <a:ext uri="{FF2B5EF4-FFF2-40B4-BE49-F238E27FC236}">
                <a16:creationId xmlns:a16="http://schemas.microsoft.com/office/drawing/2014/main" id="{0ABD2C72-9D03-41EF-AA68-9263968CAD29}"/>
              </a:ext>
            </a:extLst>
          </p:cNvPr>
          <p:cNvCxnSpPr>
            <a:stCxn id="51" idx="1"/>
            <a:endCxn id="49" idx="2"/>
          </p:cNvCxnSpPr>
          <p:nvPr/>
        </p:nvCxnSpPr>
        <p:spPr>
          <a:xfrm rot="10800000">
            <a:off x="6877261" y="3210794"/>
            <a:ext cx="1284642" cy="744100"/>
          </a:xfrm>
          <a:prstGeom prst="bentConnector2">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0E5A1C4-3717-40CF-9318-101EE8DD76C2}"/>
              </a:ext>
            </a:extLst>
          </p:cNvPr>
          <p:cNvSpPr txBox="1"/>
          <p:nvPr/>
        </p:nvSpPr>
        <p:spPr>
          <a:xfrm>
            <a:off x="8993858" y="2758890"/>
            <a:ext cx="719941" cy="276999"/>
          </a:xfrm>
          <a:prstGeom prst="rect">
            <a:avLst/>
          </a:prstGeom>
        </p:spPr>
        <p:txBody>
          <a:bodyPr wrap="none" lIns="0" tIns="0" rIns="0" bIns="0" rtlCol="0" anchor="t" anchorCtr="0">
            <a:spAutoFit/>
          </a:bodyPr>
          <a:lstStyle/>
          <a:p>
            <a:r>
              <a:rPr lang="en-GB" dirty="0"/>
              <a:t>Ingress</a:t>
            </a:r>
          </a:p>
        </p:txBody>
      </p:sp>
      <p:sp>
        <p:nvSpPr>
          <p:cNvPr id="61" name="TextBox 60">
            <a:extLst>
              <a:ext uri="{FF2B5EF4-FFF2-40B4-BE49-F238E27FC236}">
                <a16:creationId xmlns:a16="http://schemas.microsoft.com/office/drawing/2014/main" id="{58E2150E-2D62-4100-BF74-D4EC4776424F}"/>
              </a:ext>
            </a:extLst>
          </p:cNvPr>
          <p:cNvSpPr txBox="1"/>
          <p:nvPr/>
        </p:nvSpPr>
        <p:spPr>
          <a:xfrm>
            <a:off x="8993858" y="3718195"/>
            <a:ext cx="802464" cy="553998"/>
          </a:xfrm>
          <a:prstGeom prst="rect">
            <a:avLst/>
          </a:prstGeom>
        </p:spPr>
        <p:txBody>
          <a:bodyPr wrap="none" lIns="0" tIns="0" rIns="0" bIns="0" rtlCol="0" anchor="t" anchorCtr="0">
            <a:spAutoFit/>
          </a:bodyPr>
          <a:lstStyle/>
          <a:p>
            <a:r>
              <a:rPr lang="en-GB" dirty="0"/>
              <a:t>External</a:t>
            </a:r>
            <a:br>
              <a:rPr lang="en-GB" dirty="0"/>
            </a:br>
            <a:r>
              <a:rPr lang="en-GB" dirty="0"/>
              <a:t>DNS</a:t>
            </a:r>
          </a:p>
        </p:txBody>
      </p:sp>
      <p:cxnSp>
        <p:nvCxnSpPr>
          <p:cNvPr id="63" name="Straight Arrow Connector 62">
            <a:extLst>
              <a:ext uri="{FF2B5EF4-FFF2-40B4-BE49-F238E27FC236}">
                <a16:creationId xmlns:a16="http://schemas.microsoft.com/office/drawing/2014/main" id="{A08F2DD3-6BBA-4BDA-818C-4F10D7A0946A}"/>
              </a:ext>
            </a:extLst>
          </p:cNvPr>
          <p:cNvCxnSpPr>
            <a:stCxn id="19" idx="2"/>
            <a:endCxn id="51" idx="0"/>
          </p:cNvCxnSpPr>
          <p:nvPr/>
        </p:nvCxnSpPr>
        <p:spPr>
          <a:xfrm>
            <a:off x="8542901" y="3246403"/>
            <a:ext cx="2" cy="338697"/>
          </a:xfrm>
          <a:prstGeom prst="straightConnector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03AB527B-29EC-489F-BCEE-BB79C8D79995}"/>
              </a:ext>
            </a:extLst>
          </p:cNvPr>
          <p:cNvSpPr txBox="1"/>
          <p:nvPr/>
        </p:nvSpPr>
        <p:spPr>
          <a:xfrm>
            <a:off x="5578431" y="2265249"/>
            <a:ext cx="2580943" cy="246221"/>
          </a:xfrm>
          <a:prstGeom prst="rect">
            <a:avLst/>
          </a:prstGeom>
        </p:spPr>
        <p:txBody>
          <a:bodyPr wrap="square" lIns="0" tIns="0" rIns="0" bIns="0" rtlCol="0" anchor="t" anchorCtr="0">
            <a:spAutoFit/>
          </a:bodyPr>
          <a:lstStyle/>
          <a:p>
            <a:pPr algn="ctr"/>
            <a:r>
              <a:rPr lang="en-GB" sz="1600" dirty="0">
                <a:latin typeface="Consolas" panose="020B0609020204030204" pitchFamily="49" charset="0"/>
              </a:rPr>
              <a:t>{id}.aksapp.io</a:t>
            </a:r>
          </a:p>
        </p:txBody>
      </p:sp>
      <p:pic>
        <p:nvPicPr>
          <p:cNvPr id="65" name="Graphic 64" descr="Open Book">
            <a:extLst>
              <a:ext uri="{FF2B5EF4-FFF2-40B4-BE49-F238E27FC236}">
                <a16:creationId xmlns:a16="http://schemas.microsoft.com/office/drawing/2014/main" id="{DD41C429-8EEC-46C6-B892-023CBAB09E6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013580" y="476000"/>
            <a:ext cx="540068" cy="540068"/>
          </a:xfrm>
          <a:prstGeom prst="rect">
            <a:avLst/>
          </a:prstGeom>
        </p:spPr>
      </p:pic>
    </p:spTree>
    <p:extLst>
      <p:ext uri="{BB962C8B-B14F-4D97-AF65-F5344CB8AC3E}">
        <p14:creationId xmlns:p14="http://schemas.microsoft.com/office/powerpoint/2010/main" val="487063730"/>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B9A06-4D98-4916-AA0B-1F16CA40B292}"/>
              </a:ext>
            </a:extLst>
          </p:cNvPr>
          <p:cNvSpPr>
            <a:spLocks noGrp="1"/>
          </p:cNvSpPr>
          <p:nvPr>
            <p:ph type="title"/>
          </p:nvPr>
        </p:nvSpPr>
        <p:spPr>
          <a:xfrm>
            <a:off x="457201" y="457199"/>
            <a:ext cx="7299959" cy="897045"/>
          </a:xfrm>
        </p:spPr>
        <p:txBody>
          <a:bodyPr>
            <a:normAutofit/>
          </a:bodyPr>
          <a:lstStyle/>
          <a:p>
            <a:r>
              <a:rPr lang="en-GB" dirty="0"/>
              <a:t>‘Monitoring’ Add-On</a:t>
            </a:r>
          </a:p>
        </p:txBody>
      </p:sp>
      <p:sp>
        <p:nvSpPr>
          <p:cNvPr id="4" name="Rectangle 3">
            <a:hlinkClick r:id="rId2"/>
            <a:extLst>
              <a:ext uri="{FF2B5EF4-FFF2-40B4-BE49-F238E27FC236}">
                <a16:creationId xmlns:a16="http://schemas.microsoft.com/office/drawing/2014/main" id="{E3826CBC-E1E3-44DC-8FBB-7437C5927507}"/>
              </a:ext>
            </a:extLst>
          </p:cNvPr>
          <p:cNvSpPr/>
          <p:nvPr/>
        </p:nvSpPr>
        <p:spPr>
          <a:xfrm>
            <a:off x="8283614" y="413237"/>
            <a:ext cx="3637841" cy="923330"/>
          </a:xfrm>
          <a:prstGeom prst="rect">
            <a:avLst/>
          </a:prstGeom>
        </p:spPr>
        <p:txBody>
          <a:bodyPr wrap="square">
            <a:spAutoFit/>
          </a:bodyPr>
          <a:lstStyle/>
          <a:p>
            <a:r>
              <a:rPr lang="en-GB" dirty="0"/>
              <a:t>docs.microsoft.com/azure/azure-monitor/insights/container-insights-overview</a:t>
            </a:r>
          </a:p>
        </p:txBody>
      </p:sp>
      <p:sp>
        <p:nvSpPr>
          <p:cNvPr id="13" name="Rectangle 12">
            <a:extLst>
              <a:ext uri="{FF2B5EF4-FFF2-40B4-BE49-F238E27FC236}">
                <a16:creationId xmlns:a16="http://schemas.microsoft.com/office/drawing/2014/main" id="{F54E347B-AC8D-4436-8214-B65C7DD56574}"/>
              </a:ext>
            </a:extLst>
          </p:cNvPr>
          <p:cNvSpPr/>
          <p:nvPr/>
        </p:nvSpPr>
        <p:spPr>
          <a:xfrm>
            <a:off x="533189" y="5420628"/>
            <a:ext cx="4358851" cy="1339919"/>
          </a:xfrm>
          <a:prstGeom prst="rect">
            <a:avLst/>
          </a:prstGeom>
          <a:solidFill>
            <a:schemeClr val="tx1">
              <a:lumMod val="85000"/>
              <a:lumOff val="15000"/>
            </a:schemeClr>
          </a:solidFill>
        </p:spPr>
        <p:txBody>
          <a:bodyPr wrap="square" lIns="252000" tIns="252000" rIns="252000" bIns="252000">
            <a:spAutoFit/>
          </a:bodyPr>
          <a:lstStyle/>
          <a:p>
            <a:r>
              <a:rPr lang="en-GB" dirty="0">
                <a:solidFill>
                  <a:srgbClr val="92D050"/>
                </a:solidFill>
                <a:latin typeface="Consolas" panose="020B0609020204030204" pitchFamily="49" charset="0"/>
              </a:rPr>
              <a:t>--enable-addons monitoring</a:t>
            </a:r>
            <a:br>
              <a:rPr lang="en-GB" dirty="0">
                <a:solidFill>
                  <a:srgbClr val="92D050"/>
                </a:solidFill>
                <a:latin typeface="Consolas" panose="020B0609020204030204" pitchFamily="49" charset="0"/>
              </a:rPr>
            </a:br>
            <a:r>
              <a:rPr lang="en-GB" dirty="0">
                <a:solidFill>
                  <a:srgbClr val="92D050"/>
                </a:solidFill>
                <a:latin typeface="Consolas" panose="020B0609020204030204" pitchFamily="49" charset="0"/>
              </a:rPr>
              <a:t>--workspace-resource-id </a:t>
            </a:r>
            <a:br>
              <a:rPr lang="en-GB" dirty="0">
                <a:solidFill>
                  <a:srgbClr val="92D050"/>
                </a:solidFill>
                <a:latin typeface="Consolas" panose="020B0609020204030204" pitchFamily="49" charset="0"/>
              </a:rPr>
            </a:br>
            <a:r>
              <a:rPr lang="en-GB" dirty="0">
                <a:solidFill>
                  <a:srgbClr val="92D050"/>
                </a:solidFill>
                <a:latin typeface="Consolas" panose="020B0609020204030204" pitchFamily="49" charset="0"/>
              </a:rPr>
              <a:t>  {my-azure-monitor-logs-</a:t>
            </a:r>
            <a:r>
              <a:rPr lang="en-GB" dirty="0" err="1">
                <a:solidFill>
                  <a:srgbClr val="92D050"/>
                </a:solidFill>
                <a:latin typeface="Consolas" panose="020B0609020204030204" pitchFamily="49" charset="0"/>
              </a:rPr>
              <a:t>ws</a:t>
            </a:r>
            <a:r>
              <a:rPr lang="en-GB" dirty="0">
                <a:solidFill>
                  <a:srgbClr val="92D050"/>
                </a:solidFill>
                <a:latin typeface="Consolas" panose="020B0609020204030204" pitchFamily="49" charset="0"/>
              </a:rPr>
              <a:t>}</a:t>
            </a:r>
          </a:p>
        </p:txBody>
      </p:sp>
      <p:pic>
        <p:nvPicPr>
          <p:cNvPr id="65" name="Graphic 64" descr="Open Book">
            <a:extLst>
              <a:ext uri="{FF2B5EF4-FFF2-40B4-BE49-F238E27FC236}">
                <a16:creationId xmlns:a16="http://schemas.microsoft.com/office/drawing/2014/main" id="{DD41C429-8EEC-46C6-B892-023CBAB09E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94480" y="604868"/>
            <a:ext cx="540068" cy="540068"/>
          </a:xfrm>
          <a:prstGeom prst="rect">
            <a:avLst/>
          </a:prstGeom>
        </p:spPr>
      </p:pic>
      <p:sp>
        <p:nvSpPr>
          <p:cNvPr id="24" name="Title 16">
            <a:extLst>
              <a:ext uri="{FF2B5EF4-FFF2-40B4-BE49-F238E27FC236}">
                <a16:creationId xmlns:a16="http://schemas.microsoft.com/office/drawing/2014/main" id="{A8FCCB81-0E64-49B0-9C99-458A174DAC33}"/>
              </a:ext>
            </a:extLst>
          </p:cNvPr>
          <p:cNvSpPr txBox="1">
            <a:spLocks/>
          </p:cNvSpPr>
          <p:nvPr/>
        </p:nvSpPr>
        <p:spPr>
          <a:xfrm>
            <a:off x="533189" y="1604967"/>
            <a:ext cx="4443648" cy="633443"/>
          </a:xfrm>
          <a:prstGeom prst="rect">
            <a:avLst/>
          </a:prstGeom>
        </p:spPr>
        <p:txBody>
          <a:bodyPr vert="horz"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 typeface="+mj-lt"/>
              <a:buNone/>
              <a:tabLst/>
              <a:defRPr/>
            </a:pPr>
            <a:r>
              <a:rPr kumimoji="0" lang="en-US" sz="1372" b="0" i="0" u="none" strike="noStrike" kern="1200" cap="none" spc="0" normalizeH="0" baseline="0" noProof="0" dirty="0">
                <a:ln w="3175">
                  <a:noFill/>
                </a:ln>
                <a:solidFill>
                  <a:srgbClr val="0078D4"/>
                </a:solidFill>
                <a:effectLst/>
                <a:uLnTx/>
                <a:uFillTx/>
                <a:latin typeface="Segoe UI Semibold" panose="020B0702040204020203" pitchFamily="34" charset="0"/>
                <a:ea typeface="+mn-ea"/>
                <a:cs typeface="Segoe UI Semibold" panose="020B0702040204020203" pitchFamily="34" charset="0"/>
              </a:rPr>
              <a:t>Visualization</a:t>
            </a:r>
          </a:p>
          <a:p>
            <a:pPr marL="0" marR="0" lvl="0" indent="0" algn="l" defTabSz="914400" rtl="0" eaLnBrk="1" fontAlgn="auto" latinLnBrk="0" hangingPunct="1">
              <a:lnSpc>
                <a:spcPct val="100000"/>
              </a:lnSpc>
              <a:spcBef>
                <a:spcPct val="0"/>
              </a:spcBef>
              <a:spcAft>
                <a:spcPts val="0"/>
              </a:spcAft>
              <a:buClrTx/>
              <a:buSzTx/>
              <a:buFont typeface="+mj-lt"/>
              <a:buNone/>
              <a:tabLst/>
              <a:defRPr/>
            </a:pPr>
            <a:r>
              <a:rPr kumimoji="0" lang="en-US" sz="1372"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itchFamily="34" charset="0"/>
              </a:rPr>
              <a:t>Visualize overall health and performance from clusters to containers with drill downs and filters</a:t>
            </a:r>
          </a:p>
        </p:txBody>
      </p:sp>
      <p:sp>
        <p:nvSpPr>
          <p:cNvPr id="25" name="Title 16">
            <a:extLst>
              <a:ext uri="{FF2B5EF4-FFF2-40B4-BE49-F238E27FC236}">
                <a16:creationId xmlns:a16="http://schemas.microsoft.com/office/drawing/2014/main" id="{5A47256E-9B29-46C2-A041-2A75B2A86632}"/>
              </a:ext>
            </a:extLst>
          </p:cNvPr>
          <p:cNvSpPr txBox="1">
            <a:spLocks/>
          </p:cNvSpPr>
          <p:nvPr/>
        </p:nvSpPr>
        <p:spPr>
          <a:xfrm>
            <a:off x="533189" y="2421435"/>
            <a:ext cx="4443648" cy="422295"/>
          </a:xfrm>
          <a:prstGeom prst="rect">
            <a:avLst/>
          </a:prstGeom>
        </p:spPr>
        <p:txBody>
          <a:bodyPr vert="horz"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 typeface="+mj-lt"/>
              <a:buNone/>
              <a:tabLst/>
              <a:defRPr/>
            </a:pPr>
            <a:r>
              <a:rPr kumimoji="0" lang="en-US" sz="1372" b="0" i="0" u="none" strike="noStrike" kern="1200" cap="none" spc="0" normalizeH="0" baseline="0" noProof="0" dirty="0">
                <a:ln w="3175">
                  <a:noFill/>
                </a:ln>
                <a:solidFill>
                  <a:srgbClr val="0078D4"/>
                </a:solidFill>
                <a:effectLst/>
                <a:uLnTx/>
                <a:uFillTx/>
                <a:latin typeface="Segoe UI Semibold" panose="020B0702040204020203" pitchFamily="34" charset="0"/>
                <a:ea typeface="+mn-ea"/>
                <a:cs typeface="Segoe UI Semibold" panose="020B0702040204020203" pitchFamily="34" charset="0"/>
              </a:rPr>
              <a:t>Insights</a:t>
            </a:r>
          </a:p>
          <a:p>
            <a:pPr marL="0" marR="0" lvl="0" indent="0" algn="l" defTabSz="914400" rtl="0" eaLnBrk="1" fontAlgn="auto" latinLnBrk="0" hangingPunct="1">
              <a:lnSpc>
                <a:spcPct val="100000"/>
              </a:lnSpc>
              <a:spcBef>
                <a:spcPct val="0"/>
              </a:spcBef>
              <a:spcAft>
                <a:spcPts val="0"/>
              </a:spcAft>
              <a:buClrTx/>
              <a:buSzTx/>
              <a:buFont typeface="+mj-lt"/>
              <a:buNone/>
              <a:tabLst/>
              <a:defRPr/>
            </a:pPr>
            <a:r>
              <a:rPr kumimoji="0" lang="en-US" sz="1372"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itchFamily="34" charset="0"/>
              </a:rPr>
              <a:t>Provide insights with multi-cluster health roll up view</a:t>
            </a:r>
          </a:p>
        </p:txBody>
      </p:sp>
      <p:sp>
        <p:nvSpPr>
          <p:cNvPr id="26" name="Title 16">
            <a:extLst>
              <a:ext uri="{FF2B5EF4-FFF2-40B4-BE49-F238E27FC236}">
                <a16:creationId xmlns:a16="http://schemas.microsoft.com/office/drawing/2014/main" id="{35B46280-2D0A-48C8-822C-794121814D52}"/>
              </a:ext>
            </a:extLst>
          </p:cNvPr>
          <p:cNvSpPr txBox="1">
            <a:spLocks/>
          </p:cNvSpPr>
          <p:nvPr/>
        </p:nvSpPr>
        <p:spPr>
          <a:xfrm>
            <a:off x="533189" y="3026755"/>
            <a:ext cx="4443648" cy="633443"/>
          </a:xfrm>
          <a:prstGeom prst="rect">
            <a:avLst/>
          </a:prstGeom>
        </p:spPr>
        <p:txBody>
          <a:bodyPr vert="horz"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 typeface="+mj-lt"/>
              <a:buNone/>
              <a:tabLst/>
              <a:defRPr/>
            </a:pPr>
            <a:r>
              <a:rPr kumimoji="0" lang="en-US" sz="1372" b="0" i="0" u="none" strike="noStrike" kern="1200" cap="none" spc="0" normalizeH="0" baseline="0" noProof="0" dirty="0">
                <a:ln w="3175">
                  <a:noFill/>
                </a:ln>
                <a:solidFill>
                  <a:srgbClr val="0078D4"/>
                </a:solidFill>
                <a:effectLst/>
                <a:uLnTx/>
                <a:uFillTx/>
                <a:latin typeface="Segoe UI Semibold" panose="020B0702040204020203" pitchFamily="34" charset="0"/>
                <a:ea typeface="+mn-ea"/>
                <a:cs typeface="Segoe UI Semibold" panose="020B0702040204020203" pitchFamily="34" charset="0"/>
              </a:rPr>
              <a:t>Monitor &amp; Analyze</a:t>
            </a:r>
          </a:p>
          <a:p>
            <a:pPr marL="0" marR="0" lvl="0" indent="0" algn="l" defTabSz="914400" rtl="0" eaLnBrk="1" fontAlgn="auto" latinLnBrk="0" hangingPunct="1">
              <a:lnSpc>
                <a:spcPct val="100000"/>
              </a:lnSpc>
              <a:spcBef>
                <a:spcPct val="0"/>
              </a:spcBef>
              <a:spcAft>
                <a:spcPts val="0"/>
              </a:spcAft>
              <a:buClrTx/>
              <a:buSzTx/>
              <a:buFont typeface="+mj-lt"/>
              <a:buNone/>
              <a:tabLst/>
              <a:defRPr/>
            </a:pPr>
            <a:r>
              <a:rPr kumimoji="0" lang="en-US" sz="1372"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itchFamily="34" charset="0"/>
              </a:rPr>
              <a:t>Monitor and analyze Kubernetes and container deployment performance, events, health, and logs</a:t>
            </a:r>
          </a:p>
        </p:txBody>
      </p:sp>
      <p:sp>
        <p:nvSpPr>
          <p:cNvPr id="27" name="Title 16">
            <a:extLst>
              <a:ext uri="{FF2B5EF4-FFF2-40B4-BE49-F238E27FC236}">
                <a16:creationId xmlns:a16="http://schemas.microsoft.com/office/drawing/2014/main" id="{1AFA42D3-916A-4F06-8CE9-6514EFF558A2}"/>
              </a:ext>
            </a:extLst>
          </p:cNvPr>
          <p:cNvSpPr txBox="1">
            <a:spLocks/>
          </p:cNvSpPr>
          <p:nvPr/>
        </p:nvSpPr>
        <p:spPr>
          <a:xfrm>
            <a:off x="533189" y="3843223"/>
            <a:ext cx="4443648" cy="633625"/>
          </a:xfrm>
          <a:prstGeom prst="rect">
            <a:avLst/>
          </a:prstGeom>
        </p:spPr>
        <p:txBody>
          <a:bodyPr vert="horz"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 typeface="+mj-lt"/>
              <a:buNone/>
              <a:tabLst/>
              <a:defRPr/>
            </a:pPr>
            <a:r>
              <a:rPr kumimoji="0" lang="en-US" sz="1372" b="0" i="0" u="none" strike="noStrike" kern="1200" cap="none" spc="0" normalizeH="0" baseline="0" noProof="0" dirty="0">
                <a:ln w="3175">
                  <a:noFill/>
                </a:ln>
                <a:solidFill>
                  <a:srgbClr val="0078D4"/>
                </a:solidFill>
                <a:effectLst/>
                <a:uLnTx/>
                <a:uFillTx/>
                <a:latin typeface="Segoe UI Semibold" panose="020B0702040204020203" pitchFamily="34" charset="0"/>
                <a:ea typeface="+mn-ea"/>
                <a:cs typeface="Segoe UI Semibold" panose="020B0702040204020203" pitchFamily="34" charset="0"/>
              </a:rPr>
              <a:t>Response</a:t>
            </a:r>
          </a:p>
          <a:p>
            <a:pPr marL="0" marR="0" lvl="0" indent="0" algn="l" defTabSz="914400" rtl="0" eaLnBrk="1" fontAlgn="auto" latinLnBrk="0" hangingPunct="1">
              <a:lnSpc>
                <a:spcPct val="100000"/>
              </a:lnSpc>
              <a:spcBef>
                <a:spcPct val="0"/>
              </a:spcBef>
              <a:spcAft>
                <a:spcPts val="0"/>
              </a:spcAft>
              <a:buClrTx/>
              <a:buSzTx/>
              <a:buFont typeface="+mj-lt"/>
              <a:buNone/>
              <a:tabLst/>
              <a:defRPr/>
            </a:pPr>
            <a:r>
              <a:rPr kumimoji="0" lang="en-US" sz="1372"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itchFamily="34" charset="0"/>
              </a:rPr>
              <a:t>Native alerting with integration to issue managements and ITSM tools</a:t>
            </a:r>
          </a:p>
        </p:txBody>
      </p:sp>
      <p:sp>
        <p:nvSpPr>
          <p:cNvPr id="28" name="Title 16">
            <a:extLst>
              <a:ext uri="{FF2B5EF4-FFF2-40B4-BE49-F238E27FC236}">
                <a16:creationId xmlns:a16="http://schemas.microsoft.com/office/drawing/2014/main" id="{0A353EBF-0B5D-4644-B99C-8F7BB9B16E5E}"/>
              </a:ext>
            </a:extLst>
          </p:cNvPr>
          <p:cNvSpPr txBox="1">
            <a:spLocks/>
          </p:cNvSpPr>
          <p:nvPr/>
        </p:nvSpPr>
        <p:spPr>
          <a:xfrm>
            <a:off x="533189" y="4659874"/>
            <a:ext cx="4443648" cy="633625"/>
          </a:xfrm>
          <a:prstGeom prst="rect">
            <a:avLst/>
          </a:prstGeom>
        </p:spPr>
        <p:txBody>
          <a:bodyPr vert="horz"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 typeface="+mj-lt"/>
              <a:buNone/>
              <a:tabLst/>
              <a:defRPr/>
            </a:pPr>
            <a:r>
              <a:rPr kumimoji="0" lang="en-US" sz="1372" b="0" i="0" u="none" strike="noStrike" kern="1200" cap="none" spc="0" normalizeH="0" baseline="0" noProof="0" dirty="0">
                <a:ln w="3175">
                  <a:noFill/>
                </a:ln>
                <a:solidFill>
                  <a:srgbClr val="0078D4"/>
                </a:solidFill>
                <a:effectLst/>
                <a:uLnTx/>
                <a:uFillTx/>
                <a:latin typeface="Segoe UI Semibold" panose="020B0702040204020203" pitchFamily="34" charset="0"/>
                <a:ea typeface="+mn-ea"/>
                <a:cs typeface="Segoe UI Semibold" panose="020B0702040204020203" pitchFamily="34" charset="0"/>
              </a:rPr>
              <a:t>Observability</a:t>
            </a:r>
          </a:p>
          <a:p>
            <a:pPr marL="0" marR="0" lvl="0" indent="0" algn="l" defTabSz="914400" rtl="0" eaLnBrk="1" fontAlgn="auto" latinLnBrk="0" hangingPunct="1">
              <a:lnSpc>
                <a:spcPct val="100000"/>
              </a:lnSpc>
              <a:spcBef>
                <a:spcPct val="0"/>
              </a:spcBef>
              <a:spcAft>
                <a:spcPts val="0"/>
              </a:spcAft>
              <a:buClrTx/>
              <a:buSzTx/>
              <a:buFont typeface="+mj-lt"/>
              <a:buNone/>
              <a:tabLst/>
              <a:defRPr/>
            </a:pPr>
            <a:r>
              <a:rPr kumimoji="0" lang="en-US" sz="1372" b="0" i="0" u="none" strike="noStrike" kern="1200" cap="none" spc="0" normalizeH="0" baseline="0" noProof="0" dirty="0">
                <a:ln w="3175">
                  <a:noFill/>
                </a:ln>
                <a:solidFill>
                  <a:srgbClr val="000000"/>
                </a:solidFill>
                <a:effectLst/>
                <a:uLnTx/>
                <a:uFillTx/>
                <a:latin typeface="Segoe UI" panose="020B0502040204020203" pitchFamily="34" charset="0"/>
                <a:ea typeface="+mn-ea"/>
                <a:cs typeface="Segoe UI" pitchFamily="34" charset="0"/>
              </a:rPr>
              <a:t>Observe live container logs on container deployment status</a:t>
            </a:r>
          </a:p>
        </p:txBody>
      </p:sp>
      <p:sp>
        <p:nvSpPr>
          <p:cNvPr id="32" name="Rectangle: Rounded Corners 31">
            <a:extLst>
              <a:ext uri="{FF2B5EF4-FFF2-40B4-BE49-F238E27FC236}">
                <a16:creationId xmlns:a16="http://schemas.microsoft.com/office/drawing/2014/main" id="{3F10156F-A3ED-4B00-90AD-BE5FD95DB874}"/>
              </a:ext>
            </a:extLst>
          </p:cNvPr>
          <p:cNvSpPr/>
          <p:nvPr/>
        </p:nvSpPr>
        <p:spPr>
          <a:xfrm>
            <a:off x="8474114" y="4476848"/>
            <a:ext cx="2144936" cy="1613739"/>
          </a:xfrm>
          <a:prstGeom prst="roundRect">
            <a:avLst>
              <a:gd name="adj" fmla="val 2278"/>
            </a:avLst>
          </a:prstGeom>
          <a:solidFill>
            <a:schemeClr val="bg2">
              <a:lumMod val="85000"/>
            </a:schemeClr>
          </a:solidFill>
          <a:ln w="19050">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GB" b="1" dirty="0">
                <a:solidFill>
                  <a:srgbClr val="0078D7"/>
                </a:solidFill>
              </a:rPr>
              <a:t>AKS</a:t>
            </a:r>
          </a:p>
        </p:txBody>
      </p:sp>
      <p:pic>
        <p:nvPicPr>
          <p:cNvPr id="33" name="Graphic 32">
            <a:extLst>
              <a:ext uri="{FF2B5EF4-FFF2-40B4-BE49-F238E27FC236}">
                <a16:creationId xmlns:a16="http://schemas.microsoft.com/office/drawing/2014/main" id="{8B08B096-E674-4B64-98B8-CFE7213EC2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97853" y="5769390"/>
            <a:ext cx="642393" cy="642393"/>
          </a:xfrm>
          <a:prstGeom prst="rect">
            <a:avLst/>
          </a:prstGeom>
        </p:spPr>
      </p:pic>
      <p:grpSp>
        <p:nvGrpSpPr>
          <p:cNvPr id="42" name="Group 41">
            <a:extLst>
              <a:ext uri="{FF2B5EF4-FFF2-40B4-BE49-F238E27FC236}">
                <a16:creationId xmlns:a16="http://schemas.microsoft.com/office/drawing/2014/main" id="{B13C9EE3-9F6B-4383-8FAC-A3B6D5FDB168}"/>
              </a:ext>
            </a:extLst>
          </p:cNvPr>
          <p:cNvGrpSpPr/>
          <p:nvPr/>
        </p:nvGrpSpPr>
        <p:grpSpPr>
          <a:xfrm>
            <a:off x="8770022" y="4790534"/>
            <a:ext cx="1517851" cy="964351"/>
            <a:chOff x="8770022" y="4790534"/>
            <a:chExt cx="1517851" cy="964351"/>
          </a:xfrm>
        </p:grpSpPr>
        <p:pic>
          <p:nvPicPr>
            <p:cNvPr id="9" name="Graphic 8">
              <a:extLst>
                <a:ext uri="{FF2B5EF4-FFF2-40B4-BE49-F238E27FC236}">
                  <a16:creationId xmlns:a16="http://schemas.microsoft.com/office/drawing/2014/main" id="{D65C442D-2138-49D3-88ED-B451B840B0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22731" y="4790534"/>
              <a:ext cx="647700" cy="628650"/>
            </a:xfrm>
            <a:prstGeom prst="rect">
              <a:avLst/>
            </a:prstGeom>
          </p:spPr>
        </p:pic>
        <p:sp>
          <p:nvSpPr>
            <p:cNvPr id="10" name="TextBox 9">
              <a:extLst>
                <a:ext uri="{FF2B5EF4-FFF2-40B4-BE49-F238E27FC236}">
                  <a16:creationId xmlns:a16="http://schemas.microsoft.com/office/drawing/2014/main" id="{63ADDE49-F123-42CC-97CE-E86D767A13A8}"/>
                </a:ext>
              </a:extLst>
            </p:cNvPr>
            <p:cNvSpPr txBox="1"/>
            <p:nvPr/>
          </p:nvSpPr>
          <p:spPr>
            <a:xfrm>
              <a:off x="8770022" y="5477886"/>
              <a:ext cx="1517851" cy="276999"/>
            </a:xfrm>
            <a:prstGeom prst="rect">
              <a:avLst/>
            </a:prstGeom>
          </p:spPr>
          <p:txBody>
            <a:bodyPr wrap="none" lIns="0" tIns="0" rIns="0" bIns="0" rtlCol="0" anchor="t" anchorCtr="0">
              <a:spAutoFit/>
            </a:bodyPr>
            <a:lstStyle/>
            <a:p>
              <a:r>
                <a:rPr lang="en-GB" dirty="0"/>
                <a:t>collector agent</a:t>
              </a:r>
            </a:p>
          </p:txBody>
        </p:sp>
      </p:grpSp>
      <p:sp>
        <p:nvSpPr>
          <p:cNvPr id="38" name="Content Placeholder 5">
            <a:extLst>
              <a:ext uri="{FF2B5EF4-FFF2-40B4-BE49-F238E27FC236}">
                <a16:creationId xmlns:a16="http://schemas.microsoft.com/office/drawing/2014/main" id="{78C59B84-B4B0-4493-A9F2-92EB9141FAAC}"/>
              </a:ext>
            </a:extLst>
          </p:cNvPr>
          <p:cNvSpPr txBox="1">
            <a:spLocks/>
          </p:cNvSpPr>
          <p:nvPr/>
        </p:nvSpPr>
        <p:spPr>
          <a:xfrm>
            <a:off x="365760" y="1001901"/>
            <a:ext cx="6463145" cy="669332"/>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GB" sz="2400" dirty="0">
                <a:solidFill>
                  <a:srgbClr val="0078D7"/>
                </a:solidFill>
              </a:rPr>
              <a:t>Azure Monitor – Container Insights</a:t>
            </a:r>
          </a:p>
        </p:txBody>
      </p:sp>
      <p:sp>
        <p:nvSpPr>
          <p:cNvPr id="12" name="Rectangle: Rounded Corners 11">
            <a:extLst>
              <a:ext uri="{FF2B5EF4-FFF2-40B4-BE49-F238E27FC236}">
                <a16:creationId xmlns:a16="http://schemas.microsoft.com/office/drawing/2014/main" id="{60106A49-0290-43AD-945D-41570B14B77B}"/>
              </a:ext>
            </a:extLst>
          </p:cNvPr>
          <p:cNvSpPr/>
          <p:nvPr/>
        </p:nvSpPr>
        <p:spPr>
          <a:xfrm>
            <a:off x="6583680" y="1798320"/>
            <a:ext cx="4663440" cy="4770284"/>
          </a:xfrm>
          <a:prstGeom prst="roundRect">
            <a:avLst>
              <a:gd name="adj" fmla="val 1269"/>
            </a:avLst>
          </a:prstGeom>
          <a:noFill/>
          <a:ln w="19050">
            <a:solidFill>
              <a:srgbClr val="3A3A3A"/>
            </a:solidFill>
            <a:prstDash val="dash"/>
          </a:ln>
        </p:spPr>
        <p:style>
          <a:lnRef idx="1">
            <a:schemeClr val="accent1"/>
          </a:lnRef>
          <a:fillRef idx="3">
            <a:schemeClr val="accent1"/>
          </a:fillRef>
          <a:effectRef idx="2">
            <a:schemeClr val="accent1"/>
          </a:effectRef>
          <a:fontRef idx="minor">
            <a:schemeClr val="lt1"/>
          </a:fontRef>
        </p:style>
        <p:txBody>
          <a:bodyPr rtlCol="0" anchor="t"/>
          <a:lstStyle/>
          <a:p>
            <a:pPr algn="r"/>
            <a:r>
              <a:rPr lang="en-GB" dirty="0">
                <a:solidFill>
                  <a:srgbClr val="0078D7"/>
                </a:solidFill>
              </a:rPr>
              <a:t>Azure</a:t>
            </a:r>
          </a:p>
        </p:txBody>
      </p:sp>
      <p:pic>
        <p:nvPicPr>
          <p:cNvPr id="17" name="Graphic 16">
            <a:extLst>
              <a:ext uri="{FF2B5EF4-FFF2-40B4-BE49-F238E27FC236}">
                <a16:creationId xmlns:a16="http://schemas.microsoft.com/office/drawing/2014/main" id="{82478857-2048-4B12-A34E-79E6793EA00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837138" y="1548058"/>
            <a:ext cx="655320" cy="655320"/>
          </a:xfrm>
          <a:prstGeom prst="rect">
            <a:avLst/>
          </a:prstGeom>
        </p:spPr>
      </p:pic>
      <p:pic>
        <p:nvPicPr>
          <p:cNvPr id="43" name="Graphic 54">
            <a:extLst>
              <a:ext uri="{FF2B5EF4-FFF2-40B4-BE49-F238E27FC236}">
                <a16:creationId xmlns:a16="http://schemas.microsoft.com/office/drawing/2014/main" id="{421B32CA-E2E1-4A36-B28B-09E0F009A35D}"/>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371066" y="3161987"/>
            <a:ext cx="654646" cy="654646"/>
          </a:xfrm>
          <a:prstGeom prst="rect">
            <a:avLst/>
          </a:prstGeom>
        </p:spPr>
      </p:pic>
      <p:pic>
        <p:nvPicPr>
          <p:cNvPr id="20" name="Graphic 19">
            <a:extLst>
              <a:ext uri="{FF2B5EF4-FFF2-40B4-BE49-F238E27FC236}">
                <a16:creationId xmlns:a16="http://schemas.microsoft.com/office/drawing/2014/main" id="{FBB9F8ED-2DC6-42CF-A6AB-BD2A4693863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771874" y="3026755"/>
            <a:ext cx="832131" cy="832131"/>
          </a:xfrm>
          <a:prstGeom prst="rect">
            <a:avLst/>
          </a:prstGeom>
        </p:spPr>
      </p:pic>
      <p:sp>
        <p:nvSpPr>
          <p:cNvPr id="21" name="TextBox 20">
            <a:extLst>
              <a:ext uri="{FF2B5EF4-FFF2-40B4-BE49-F238E27FC236}">
                <a16:creationId xmlns:a16="http://schemas.microsoft.com/office/drawing/2014/main" id="{89941C13-D90F-46B3-8EE8-D6500D409C6B}"/>
              </a:ext>
            </a:extLst>
          </p:cNvPr>
          <p:cNvSpPr txBox="1"/>
          <p:nvPr/>
        </p:nvSpPr>
        <p:spPr>
          <a:xfrm>
            <a:off x="9825112" y="2471046"/>
            <a:ext cx="904799" cy="553998"/>
          </a:xfrm>
          <a:prstGeom prst="rect">
            <a:avLst/>
          </a:prstGeom>
        </p:spPr>
        <p:txBody>
          <a:bodyPr wrap="none" lIns="0" tIns="0" rIns="0" bIns="0" rtlCol="0" anchor="t" anchorCtr="0">
            <a:spAutoFit/>
          </a:bodyPr>
          <a:lstStyle/>
          <a:p>
            <a:pPr algn="ctr"/>
            <a:r>
              <a:rPr lang="en-GB" dirty="0"/>
              <a:t>Log</a:t>
            </a:r>
            <a:br>
              <a:rPr lang="en-GB" dirty="0"/>
            </a:br>
            <a:r>
              <a:rPr lang="en-GB" dirty="0"/>
              <a:t>Analytics</a:t>
            </a:r>
          </a:p>
        </p:txBody>
      </p:sp>
      <p:sp>
        <p:nvSpPr>
          <p:cNvPr id="22" name="Arrow: Right 21">
            <a:extLst>
              <a:ext uri="{FF2B5EF4-FFF2-40B4-BE49-F238E27FC236}">
                <a16:creationId xmlns:a16="http://schemas.microsoft.com/office/drawing/2014/main" id="{9DB024C1-7CA9-4905-9ED0-CDBBF19CBF93}"/>
              </a:ext>
            </a:extLst>
          </p:cNvPr>
          <p:cNvSpPr/>
          <p:nvPr/>
        </p:nvSpPr>
        <p:spPr>
          <a:xfrm rot="16200000">
            <a:off x="9832500" y="3978409"/>
            <a:ext cx="540068" cy="373380"/>
          </a:xfrm>
          <a:prstGeom prst="rightArrow">
            <a:avLst/>
          </a:prstGeom>
          <a:solidFill>
            <a:schemeClr val="bg2">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0" name="Arrow: Right 49">
            <a:extLst>
              <a:ext uri="{FF2B5EF4-FFF2-40B4-BE49-F238E27FC236}">
                <a16:creationId xmlns:a16="http://schemas.microsoft.com/office/drawing/2014/main" id="{0939B0CB-6F75-4982-90E4-2B81880E781A}"/>
              </a:ext>
            </a:extLst>
          </p:cNvPr>
          <p:cNvSpPr/>
          <p:nvPr/>
        </p:nvSpPr>
        <p:spPr>
          <a:xfrm rot="10800000">
            <a:off x="9128759" y="3305887"/>
            <a:ext cx="540068" cy="373380"/>
          </a:xfrm>
          <a:prstGeom prst="rightArrow">
            <a:avLst/>
          </a:prstGeom>
          <a:solidFill>
            <a:schemeClr val="bg2">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2" name="TextBox 51">
            <a:extLst>
              <a:ext uri="{FF2B5EF4-FFF2-40B4-BE49-F238E27FC236}">
                <a16:creationId xmlns:a16="http://schemas.microsoft.com/office/drawing/2014/main" id="{81A829E9-7A18-4879-9845-C929BABB0AC2}"/>
              </a:ext>
            </a:extLst>
          </p:cNvPr>
          <p:cNvSpPr txBox="1"/>
          <p:nvPr/>
        </p:nvSpPr>
        <p:spPr>
          <a:xfrm>
            <a:off x="8109087" y="2445539"/>
            <a:ext cx="1198816" cy="553998"/>
          </a:xfrm>
          <a:prstGeom prst="rect">
            <a:avLst/>
          </a:prstGeom>
        </p:spPr>
        <p:txBody>
          <a:bodyPr wrap="square" lIns="0" tIns="0" rIns="0" bIns="0" rtlCol="0" anchor="t" anchorCtr="0">
            <a:spAutoFit/>
          </a:bodyPr>
          <a:lstStyle/>
          <a:p>
            <a:pPr algn="ctr"/>
            <a:r>
              <a:rPr lang="en-GB" dirty="0"/>
              <a:t>Container Insights</a:t>
            </a:r>
          </a:p>
        </p:txBody>
      </p:sp>
      <p:grpSp>
        <p:nvGrpSpPr>
          <p:cNvPr id="44" name="Group 43">
            <a:extLst>
              <a:ext uri="{FF2B5EF4-FFF2-40B4-BE49-F238E27FC236}">
                <a16:creationId xmlns:a16="http://schemas.microsoft.com/office/drawing/2014/main" id="{C15BE910-85B7-43F7-ACD0-BF14C11AEEE1}"/>
              </a:ext>
            </a:extLst>
          </p:cNvPr>
          <p:cNvGrpSpPr/>
          <p:nvPr/>
        </p:nvGrpSpPr>
        <p:grpSpPr>
          <a:xfrm>
            <a:off x="6835016" y="2007628"/>
            <a:ext cx="1395279" cy="4324591"/>
            <a:chOff x="6835016" y="2007628"/>
            <a:chExt cx="1395279" cy="4324591"/>
          </a:xfrm>
        </p:grpSpPr>
        <p:pic>
          <p:nvPicPr>
            <p:cNvPr id="30" name="Graphic 29">
              <a:extLst>
                <a:ext uri="{FF2B5EF4-FFF2-40B4-BE49-F238E27FC236}">
                  <a16:creationId xmlns:a16="http://schemas.microsoft.com/office/drawing/2014/main" id="{126C911E-B8D6-415C-9995-E3E4D167CA7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835016" y="2276433"/>
              <a:ext cx="977015" cy="977015"/>
            </a:xfrm>
            <a:prstGeom prst="rect">
              <a:avLst/>
            </a:prstGeom>
          </p:spPr>
        </p:pic>
        <p:pic>
          <p:nvPicPr>
            <p:cNvPr id="34" name="Graphic 33">
              <a:extLst>
                <a:ext uri="{FF2B5EF4-FFF2-40B4-BE49-F238E27FC236}">
                  <a16:creationId xmlns:a16="http://schemas.microsoft.com/office/drawing/2014/main" id="{37664FA3-9455-4A17-9601-156C1B47916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021508" y="3499377"/>
              <a:ext cx="649751" cy="649751"/>
            </a:xfrm>
            <a:prstGeom prst="rect">
              <a:avLst/>
            </a:prstGeom>
          </p:spPr>
        </p:pic>
        <p:pic>
          <p:nvPicPr>
            <p:cNvPr id="36" name="Graphic 35">
              <a:extLst>
                <a:ext uri="{FF2B5EF4-FFF2-40B4-BE49-F238E27FC236}">
                  <a16:creationId xmlns:a16="http://schemas.microsoft.com/office/drawing/2014/main" id="{CC3AFC3F-8B46-4D2D-99FE-6DFA3B70DBB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105047" y="4554305"/>
              <a:ext cx="482672" cy="649751"/>
            </a:xfrm>
            <a:prstGeom prst="rect">
              <a:avLst/>
            </a:prstGeom>
          </p:spPr>
        </p:pic>
        <p:pic>
          <p:nvPicPr>
            <p:cNvPr id="39" name="Graphic 38">
              <a:extLst>
                <a:ext uri="{FF2B5EF4-FFF2-40B4-BE49-F238E27FC236}">
                  <a16:creationId xmlns:a16="http://schemas.microsoft.com/office/drawing/2014/main" id="{B31CDF82-1F54-40E7-AFD4-CBA92922F74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067992" y="5708293"/>
              <a:ext cx="556782" cy="556782"/>
            </a:xfrm>
            <a:prstGeom prst="rect">
              <a:avLst/>
            </a:prstGeom>
          </p:spPr>
        </p:pic>
        <p:sp>
          <p:nvSpPr>
            <p:cNvPr id="40" name="Right Brace 39">
              <a:extLst>
                <a:ext uri="{FF2B5EF4-FFF2-40B4-BE49-F238E27FC236}">
                  <a16:creationId xmlns:a16="http://schemas.microsoft.com/office/drawing/2014/main" id="{641316A4-C4E3-435A-9EA4-7BF0AE59774A}"/>
                </a:ext>
              </a:extLst>
            </p:cNvPr>
            <p:cNvSpPr/>
            <p:nvPr/>
          </p:nvSpPr>
          <p:spPr>
            <a:xfrm>
              <a:off x="7622447" y="2007628"/>
              <a:ext cx="607848" cy="4324591"/>
            </a:xfrm>
            <a:prstGeom prst="rightBrace">
              <a:avLst>
                <a:gd name="adj1" fmla="val 44996"/>
                <a:gd name="adj2" fmla="val 34215"/>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 name="TextBox 40">
              <a:extLst>
                <a:ext uri="{FF2B5EF4-FFF2-40B4-BE49-F238E27FC236}">
                  <a16:creationId xmlns:a16="http://schemas.microsoft.com/office/drawing/2014/main" id="{F64AAEBD-C736-44F3-B44C-9A5B165F4F99}"/>
                </a:ext>
              </a:extLst>
            </p:cNvPr>
            <p:cNvSpPr txBox="1"/>
            <p:nvPr/>
          </p:nvSpPr>
          <p:spPr>
            <a:xfrm>
              <a:off x="7061688" y="2203378"/>
              <a:ext cx="523670" cy="246221"/>
            </a:xfrm>
            <a:prstGeom prst="rect">
              <a:avLst/>
            </a:prstGeom>
          </p:spPr>
          <p:txBody>
            <a:bodyPr wrap="none" lIns="0" tIns="0" rIns="0" bIns="0" rtlCol="0" anchor="t" anchorCtr="0">
              <a:spAutoFit/>
            </a:bodyPr>
            <a:lstStyle/>
            <a:p>
              <a:pPr algn="ctr"/>
              <a:r>
                <a:rPr lang="en-GB" sz="1600" dirty="0">
                  <a:solidFill>
                    <a:schemeClr val="bg1">
                      <a:lumMod val="50000"/>
                    </a:schemeClr>
                  </a:solidFill>
                </a:rPr>
                <a:t>Alerts</a:t>
              </a:r>
            </a:p>
          </p:txBody>
        </p:sp>
        <p:sp>
          <p:nvSpPr>
            <p:cNvPr id="68" name="TextBox 67">
              <a:extLst>
                <a:ext uri="{FF2B5EF4-FFF2-40B4-BE49-F238E27FC236}">
                  <a16:creationId xmlns:a16="http://schemas.microsoft.com/office/drawing/2014/main" id="{776A8D34-FF4C-4003-8B50-FCAB180CA244}"/>
                </a:ext>
              </a:extLst>
            </p:cNvPr>
            <p:cNvSpPr txBox="1"/>
            <p:nvPr/>
          </p:nvSpPr>
          <p:spPr>
            <a:xfrm>
              <a:off x="6840362" y="3234362"/>
              <a:ext cx="982064" cy="246221"/>
            </a:xfrm>
            <a:prstGeom prst="rect">
              <a:avLst/>
            </a:prstGeom>
          </p:spPr>
          <p:txBody>
            <a:bodyPr wrap="none" lIns="0" tIns="0" rIns="0" bIns="0" rtlCol="0" anchor="t" anchorCtr="0">
              <a:spAutoFit/>
            </a:bodyPr>
            <a:lstStyle/>
            <a:p>
              <a:pPr algn="ctr"/>
              <a:r>
                <a:rPr lang="en-GB" sz="1600" dirty="0">
                  <a:solidFill>
                    <a:schemeClr val="bg1">
                      <a:lumMod val="50000"/>
                    </a:schemeClr>
                  </a:solidFill>
                </a:rPr>
                <a:t>Dashboard</a:t>
              </a:r>
            </a:p>
          </p:txBody>
        </p:sp>
        <p:sp>
          <p:nvSpPr>
            <p:cNvPr id="69" name="TextBox 68">
              <a:extLst>
                <a:ext uri="{FF2B5EF4-FFF2-40B4-BE49-F238E27FC236}">
                  <a16:creationId xmlns:a16="http://schemas.microsoft.com/office/drawing/2014/main" id="{D1F8BA4A-8305-407A-9EAE-6452DE7FBFE8}"/>
                </a:ext>
              </a:extLst>
            </p:cNvPr>
            <p:cNvSpPr txBox="1"/>
            <p:nvPr/>
          </p:nvSpPr>
          <p:spPr>
            <a:xfrm>
              <a:off x="6972426" y="4280878"/>
              <a:ext cx="699102" cy="246221"/>
            </a:xfrm>
            <a:prstGeom prst="rect">
              <a:avLst/>
            </a:prstGeom>
          </p:spPr>
          <p:txBody>
            <a:bodyPr wrap="none" lIns="0" tIns="0" rIns="0" bIns="0" rtlCol="0" anchor="t" anchorCtr="0">
              <a:spAutoFit/>
            </a:bodyPr>
            <a:lstStyle/>
            <a:p>
              <a:pPr algn="ctr"/>
              <a:r>
                <a:rPr lang="en-GB" sz="1600" dirty="0">
                  <a:solidFill>
                    <a:schemeClr val="bg1">
                      <a:lumMod val="50000"/>
                    </a:schemeClr>
                  </a:solidFill>
                </a:rPr>
                <a:t>Reports</a:t>
              </a:r>
            </a:p>
          </p:txBody>
        </p:sp>
        <p:sp>
          <p:nvSpPr>
            <p:cNvPr id="70" name="TextBox 69">
              <a:extLst>
                <a:ext uri="{FF2B5EF4-FFF2-40B4-BE49-F238E27FC236}">
                  <a16:creationId xmlns:a16="http://schemas.microsoft.com/office/drawing/2014/main" id="{43879A00-0B4F-4BF4-B0B7-CF4C7AECE4CA}"/>
                </a:ext>
              </a:extLst>
            </p:cNvPr>
            <p:cNvSpPr txBox="1"/>
            <p:nvPr/>
          </p:nvSpPr>
          <p:spPr>
            <a:xfrm>
              <a:off x="6987485" y="5430947"/>
              <a:ext cx="663644" cy="246221"/>
            </a:xfrm>
            <a:prstGeom prst="rect">
              <a:avLst/>
            </a:prstGeom>
          </p:spPr>
          <p:txBody>
            <a:bodyPr wrap="none" lIns="0" tIns="0" rIns="0" bIns="0" rtlCol="0" anchor="t" anchorCtr="0">
              <a:spAutoFit/>
            </a:bodyPr>
            <a:lstStyle/>
            <a:p>
              <a:pPr algn="ctr"/>
              <a:r>
                <a:rPr lang="en-GB" sz="1600" dirty="0">
                  <a:solidFill>
                    <a:schemeClr val="bg1">
                      <a:lumMod val="50000"/>
                    </a:schemeClr>
                  </a:solidFill>
                </a:rPr>
                <a:t>Metrics</a:t>
              </a:r>
            </a:p>
          </p:txBody>
        </p:sp>
      </p:grpSp>
    </p:spTree>
    <p:extLst>
      <p:ext uri="{BB962C8B-B14F-4D97-AF65-F5344CB8AC3E}">
        <p14:creationId xmlns:p14="http://schemas.microsoft.com/office/powerpoint/2010/main" val="3941583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fade">
                                      <p:cBhvr>
                                        <p:cTn id="23" dur="500"/>
                                        <p:tgtEl>
                                          <p:spTgt spid="5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500"/>
                                        <p:tgtEl>
                                          <p:spTgt spid="52"/>
                                        </p:tgtEl>
                                      </p:cBhvr>
                                    </p:animEffect>
                                  </p:childTnLst>
                                </p:cTn>
                              </p:par>
                              <p:par>
                                <p:cTn id="27" presetID="10" presetClass="entr" presetSubtype="0"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fade">
                                      <p:cBhvr>
                                        <p:cTn id="29" dur="500"/>
                                        <p:tgtEl>
                                          <p:spTgt spid="4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wipe(right)">
                                      <p:cBhvr>
                                        <p:cTn id="3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p:bldP spid="50" grpId="0" animBg="1"/>
      <p:bldP spid="5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B9A06-4D98-4916-AA0B-1F16CA40B292}"/>
              </a:ext>
            </a:extLst>
          </p:cNvPr>
          <p:cNvSpPr>
            <a:spLocks noGrp="1"/>
          </p:cNvSpPr>
          <p:nvPr>
            <p:ph type="title"/>
          </p:nvPr>
        </p:nvSpPr>
        <p:spPr>
          <a:xfrm>
            <a:off x="457201" y="457199"/>
            <a:ext cx="7299959" cy="897045"/>
          </a:xfrm>
        </p:spPr>
        <p:txBody>
          <a:bodyPr>
            <a:normAutofit/>
          </a:bodyPr>
          <a:lstStyle/>
          <a:p>
            <a:r>
              <a:rPr lang="en-GB" dirty="0"/>
              <a:t>Cluster Auto Scaler</a:t>
            </a:r>
          </a:p>
        </p:txBody>
      </p:sp>
      <p:sp>
        <p:nvSpPr>
          <p:cNvPr id="38" name="Content Placeholder 5">
            <a:extLst>
              <a:ext uri="{FF2B5EF4-FFF2-40B4-BE49-F238E27FC236}">
                <a16:creationId xmlns:a16="http://schemas.microsoft.com/office/drawing/2014/main" id="{78C59B84-B4B0-4493-A9F2-92EB9141FAAC}"/>
              </a:ext>
            </a:extLst>
          </p:cNvPr>
          <p:cNvSpPr txBox="1">
            <a:spLocks/>
          </p:cNvSpPr>
          <p:nvPr/>
        </p:nvSpPr>
        <p:spPr>
          <a:xfrm>
            <a:off x="365760" y="1001901"/>
            <a:ext cx="6463145" cy="669332"/>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GB" sz="2400" dirty="0">
                <a:solidFill>
                  <a:srgbClr val="0078D7"/>
                </a:solidFill>
              </a:rPr>
              <a:t>Autoscaling with Azure Scale Sets</a:t>
            </a:r>
          </a:p>
        </p:txBody>
      </p:sp>
      <p:sp>
        <p:nvSpPr>
          <p:cNvPr id="35" name="Text Placeholder 2">
            <a:extLst>
              <a:ext uri="{FF2B5EF4-FFF2-40B4-BE49-F238E27FC236}">
                <a16:creationId xmlns:a16="http://schemas.microsoft.com/office/drawing/2014/main" id="{975757A1-02E9-49C0-8791-57138713DBC4}"/>
              </a:ext>
            </a:extLst>
          </p:cNvPr>
          <p:cNvSpPr>
            <a:spLocks noGrp="1"/>
          </p:cNvSpPr>
          <p:nvPr>
            <p:ph type="body" sz="quarter" idx="10"/>
          </p:nvPr>
        </p:nvSpPr>
        <p:spPr>
          <a:xfrm>
            <a:off x="533189" y="1876811"/>
            <a:ext cx="4458941" cy="2461123"/>
          </a:xfrm>
        </p:spPr>
        <p:txBody>
          <a:bodyPr/>
          <a:lstStyle/>
          <a:p>
            <a:r>
              <a:rPr lang="en-GB" sz="2400" b="0" dirty="0">
                <a:latin typeface="Segoe UI Light" panose="020B0502040204020203" pitchFamily="34" charset="0"/>
                <a:cs typeface="Segoe UI Light" panose="020B0502040204020203" pitchFamily="34" charset="0"/>
              </a:rPr>
              <a:t>Enables the standard Kubernetes </a:t>
            </a:r>
            <a:br>
              <a:rPr lang="en-GB" sz="2400" b="0" dirty="0">
                <a:latin typeface="Segoe UI Light" panose="020B0502040204020203" pitchFamily="34" charset="0"/>
                <a:cs typeface="Segoe UI Light" panose="020B0502040204020203" pitchFamily="34" charset="0"/>
              </a:rPr>
            </a:br>
            <a:r>
              <a:rPr lang="en-GB" sz="2400" b="0" dirty="0">
                <a:latin typeface="Segoe UI Light" panose="020B0502040204020203" pitchFamily="34" charset="0"/>
                <a:cs typeface="Segoe UI Light" panose="020B0502040204020203" pitchFamily="34" charset="0"/>
              </a:rPr>
              <a:t>Cluster </a:t>
            </a:r>
            <a:r>
              <a:rPr lang="en-GB" sz="2400" b="0" dirty="0" err="1">
                <a:latin typeface="Segoe UI Light" panose="020B0502040204020203" pitchFamily="34" charset="0"/>
                <a:cs typeface="Segoe UI Light" panose="020B0502040204020203" pitchFamily="34" charset="0"/>
              </a:rPr>
              <a:t>Autoscaler</a:t>
            </a:r>
            <a:r>
              <a:rPr lang="en-GB" sz="2400" b="0" dirty="0">
                <a:latin typeface="Segoe UI Light" panose="020B0502040204020203" pitchFamily="34" charset="0"/>
                <a:cs typeface="Segoe UI Light" panose="020B0502040204020203" pitchFamily="34" charset="0"/>
              </a:rPr>
              <a:t> (CA)</a:t>
            </a:r>
          </a:p>
          <a:p>
            <a:r>
              <a:rPr lang="en-GB" sz="2400" b="0" dirty="0">
                <a:latin typeface="Segoe UI Light" panose="020B0502040204020203" pitchFamily="34" charset="0"/>
                <a:cs typeface="Segoe UI Light" panose="020B0502040204020203" pitchFamily="34" charset="0"/>
              </a:rPr>
              <a:t>Uses VM Scale Sets (Preview)</a:t>
            </a:r>
          </a:p>
          <a:p>
            <a:r>
              <a:rPr lang="en-GB" sz="2400" b="0" dirty="0">
                <a:latin typeface="Segoe UI Light" panose="020B0502040204020203" pitchFamily="34" charset="0"/>
                <a:cs typeface="Segoe UI Light" panose="020B0502040204020203" pitchFamily="34" charset="0"/>
              </a:rPr>
              <a:t>While in preview - hidden behind CLI extension</a:t>
            </a:r>
          </a:p>
        </p:txBody>
      </p:sp>
      <p:sp>
        <p:nvSpPr>
          <p:cNvPr id="37" name="Rectangle 36">
            <a:extLst>
              <a:ext uri="{FF2B5EF4-FFF2-40B4-BE49-F238E27FC236}">
                <a16:creationId xmlns:a16="http://schemas.microsoft.com/office/drawing/2014/main" id="{DD7D14EA-B0C2-4E49-8D7B-E27E0B2F0B29}"/>
              </a:ext>
            </a:extLst>
          </p:cNvPr>
          <p:cNvSpPr/>
          <p:nvPr/>
        </p:nvSpPr>
        <p:spPr>
          <a:xfrm>
            <a:off x="533189" y="4827555"/>
            <a:ext cx="4358851" cy="1678473"/>
          </a:xfrm>
          <a:prstGeom prst="rect">
            <a:avLst/>
          </a:prstGeom>
          <a:solidFill>
            <a:schemeClr val="tx1">
              <a:lumMod val="85000"/>
              <a:lumOff val="15000"/>
            </a:schemeClr>
          </a:solidFill>
        </p:spPr>
        <p:txBody>
          <a:bodyPr wrap="square" lIns="252000" tIns="252000" rIns="252000" bIns="252000">
            <a:spAutoFit/>
          </a:bodyPr>
          <a:lstStyle/>
          <a:p>
            <a:r>
              <a:rPr lang="en-GB" sz="1900" dirty="0">
                <a:solidFill>
                  <a:srgbClr val="92D050"/>
                </a:solidFill>
                <a:latin typeface="Consolas" panose="020B0609020204030204" pitchFamily="49" charset="0"/>
              </a:rPr>
              <a:t>--enable-</a:t>
            </a:r>
            <a:r>
              <a:rPr lang="en-GB" sz="1900" dirty="0" err="1">
                <a:solidFill>
                  <a:srgbClr val="92D050"/>
                </a:solidFill>
                <a:latin typeface="Consolas" panose="020B0609020204030204" pitchFamily="49" charset="0"/>
              </a:rPr>
              <a:t>vmss</a:t>
            </a:r>
            <a:r>
              <a:rPr lang="en-GB" sz="1900" dirty="0">
                <a:solidFill>
                  <a:srgbClr val="92D050"/>
                </a:solidFill>
                <a:latin typeface="Consolas" panose="020B0609020204030204" pitchFamily="49" charset="0"/>
              </a:rPr>
              <a:t> </a:t>
            </a:r>
          </a:p>
          <a:p>
            <a:r>
              <a:rPr lang="en-GB" sz="1900" dirty="0">
                <a:solidFill>
                  <a:srgbClr val="92D050"/>
                </a:solidFill>
                <a:latin typeface="Consolas" panose="020B0609020204030204" pitchFamily="49" charset="0"/>
              </a:rPr>
              <a:t>--enable-cluster-</a:t>
            </a:r>
            <a:r>
              <a:rPr lang="en-GB" sz="1900" dirty="0" err="1">
                <a:solidFill>
                  <a:srgbClr val="92D050"/>
                </a:solidFill>
                <a:latin typeface="Consolas" panose="020B0609020204030204" pitchFamily="49" charset="0"/>
              </a:rPr>
              <a:t>autoscaler</a:t>
            </a:r>
            <a:r>
              <a:rPr lang="en-GB" sz="1900" dirty="0">
                <a:solidFill>
                  <a:srgbClr val="92D050"/>
                </a:solidFill>
                <a:latin typeface="Consolas" panose="020B0609020204030204" pitchFamily="49" charset="0"/>
              </a:rPr>
              <a:t> </a:t>
            </a:r>
          </a:p>
          <a:p>
            <a:r>
              <a:rPr lang="en-GB" sz="1900" dirty="0">
                <a:solidFill>
                  <a:srgbClr val="92D050"/>
                </a:solidFill>
                <a:latin typeface="Consolas" panose="020B0609020204030204" pitchFamily="49" charset="0"/>
              </a:rPr>
              <a:t>--min-count 1 </a:t>
            </a:r>
          </a:p>
          <a:p>
            <a:r>
              <a:rPr lang="en-GB" sz="1900" dirty="0">
                <a:solidFill>
                  <a:srgbClr val="92D050"/>
                </a:solidFill>
                <a:latin typeface="Consolas" panose="020B0609020204030204" pitchFamily="49" charset="0"/>
              </a:rPr>
              <a:t>--max-count 8</a:t>
            </a:r>
          </a:p>
        </p:txBody>
      </p:sp>
      <p:grpSp>
        <p:nvGrpSpPr>
          <p:cNvPr id="6" name="Group 5">
            <a:extLst>
              <a:ext uri="{FF2B5EF4-FFF2-40B4-BE49-F238E27FC236}">
                <a16:creationId xmlns:a16="http://schemas.microsoft.com/office/drawing/2014/main" id="{1F760BE8-6D4E-4F9E-93EA-A8005DBEA7CC}"/>
              </a:ext>
            </a:extLst>
          </p:cNvPr>
          <p:cNvGrpSpPr/>
          <p:nvPr/>
        </p:nvGrpSpPr>
        <p:grpSpPr>
          <a:xfrm>
            <a:off x="10752000" y="-35103"/>
            <a:ext cx="1440000" cy="1475103"/>
            <a:chOff x="10752000" y="-35103"/>
            <a:chExt cx="1440000" cy="1475103"/>
          </a:xfrm>
        </p:grpSpPr>
        <p:sp>
          <p:nvSpPr>
            <p:cNvPr id="3" name="Diagonal Stripe 2">
              <a:extLst>
                <a:ext uri="{FF2B5EF4-FFF2-40B4-BE49-F238E27FC236}">
                  <a16:creationId xmlns:a16="http://schemas.microsoft.com/office/drawing/2014/main" id="{4B4E89FA-D253-4F5B-8E11-AB2E36E9A55B}"/>
                </a:ext>
              </a:extLst>
            </p:cNvPr>
            <p:cNvSpPr/>
            <p:nvPr/>
          </p:nvSpPr>
          <p:spPr>
            <a:xfrm rot="5400000">
              <a:off x="10752000" y="0"/>
              <a:ext cx="1440000" cy="1440000"/>
            </a:xfrm>
            <a:prstGeom prst="diagStrip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solidFill>
                  <a:schemeClr val="tx1"/>
                </a:solidFill>
              </a:endParaRPr>
            </a:p>
          </p:txBody>
        </p:sp>
        <p:sp>
          <p:nvSpPr>
            <p:cNvPr id="5" name="TextBox 4">
              <a:extLst>
                <a:ext uri="{FF2B5EF4-FFF2-40B4-BE49-F238E27FC236}">
                  <a16:creationId xmlns:a16="http://schemas.microsoft.com/office/drawing/2014/main" id="{7A59D9E4-CCB6-4BD6-9910-51AD22CFA40A}"/>
                </a:ext>
              </a:extLst>
            </p:cNvPr>
            <p:cNvSpPr txBox="1"/>
            <p:nvPr/>
          </p:nvSpPr>
          <p:spPr>
            <a:xfrm rot="2700000">
              <a:off x="11056867" y="368052"/>
              <a:ext cx="1114088" cy="307777"/>
            </a:xfrm>
            <a:prstGeom prst="rect">
              <a:avLst/>
            </a:prstGeom>
          </p:spPr>
          <p:txBody>
            <a:bodyPr wrap="none" lIns="0" tIns="0" rIns="0" bIns="0" rtlCol="0" anchor="t" anchorCtr="0">
              <a:spAutoFit/>
            </a:bodyPr>
            <a:lstStyle/>
            <a:p>
              <a:r>
                <a:rPr lang="en-GB" sz="2000" b="1" dirty="0">
                  <a:solidFill>
                    <a:schemeClr val="bg2"/>
                  </a:solidFill>
                </a:rPr>
                <a:t>PREVIEW</a:t>
              </a:r>
            </a:p>
          </p:txBody>
        </p:sp>
      </p:grpSp>
      <p:sp>
        <p:nvSpPr>
          <p:cNvPr id="45" name="Rectangle 44">
            <a:hlinkClick r:id="rId2"/>
            <a:extLst>
              <a:ext uri="{FF2B5EF4-FFF2-40B4-BE49-F238E27FC236}">
                <a16:creationId xmlns:a16="http://schemas.microsoft.com/office/drawing/2014/main" id="{FFEA3BD0-162C-46DB-89C4-64FE960B7E9E}"/>
              </a:ext>
            </a:extLst>
          </p:cNvPr>
          <p:cNvSpPr/>
          <p:nvPr/>
        </p:nvSpPr>
        <p:spPr>
          <a:xfrm>
            <a:off x="6971532" y="551736"/>
            <a:ext cx="3637841" cy="646331"/>
          </a:xfrm>
          <a:prstGeom prst="rect">
            <a:avLst/>
          </a:prstGeom>
        </p:spPr>
        <p:txBody>
          <a:bodyPr wrap="square">
            <a:spAutoFit/>
          </a:bodyPr>
          <a:lstStyle/>
          <a:p>
            <a:r>
              <a:rPr lang="en-GB" dirty="0"/>
              <a:t>docs.microsoft.com/en-us/azure/aks/cluster-autoscaler</a:t>
            </a:r>
          </a:p>
        </p:txBody>
      </p:sp>
      <p:pic>
        <p:nvPicPr>
          <p:cNvPr id="46" name="Graphic 45" descr="Open Book">
            <a:extLst>
              <a:ext uri="{FF2B5EF4-FFF2-40B4-BE49-F238E27FC236}">
                <a16:creationId xmlns:a16="http://schemas.microsoft.com/office/drawing/2014/main" id="{ED644CCE-32F2-4763-8E17-2D2EFB7952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4088" y="604868"/>
            <a:ext cx="540068" cy="540068"/>
          </a:xfrm>
          <a:prstGeom prst="rect">
            <a:avLst/>
          </a:prstGeom>
        </p:spPr>
      </p:pic>
      <p:grpSp>
        <p:nvGrpSpPr>
          <p:cNvPr id="47" name="Group 46">
            <a:extLst>
              <a:ext uri="{FF2B5EF4-FFF2-40B4-BE49-F238E27FC236}">
                <a16:creationId xmlns:a16="http://schemas.microsoft.com/office/drawing/2014/main" id="{16294FBF-45E9-4FFE-B010-2D85257BC018}"/>
              </a:ext>
            </a:extLst>
          </p:cNvPr>
          <p:cNvGrpSpPr/>
          <p:nvPr/>
        </p:nvGrpSpPr>
        <p:grpSpPr>
          <a:xfrm>
            <a:off x="7351671" y="1780358"/>
            <a:ext cx="3257702" cy="3166403"/>
            <a:chOff x="8637213" y="1688692"/>
            <a:chExt cx="2841690" cy="2762050"/>
          </a:xfrm>
        </p:grpSpPr>
        <p:sp>
          <p:nvSpPr>
            <p:cNvPr id="48" name="Rectangle: Rounded Corners 47">
              <a:extLst>
                <a:ext uri="{FF2B5EF4-FFF2-40B4-BE49-F238E27FC236}">
                  <a16:creationId xmlns:a16="http://schemas.microsoft.com/office/drawing/2014/main" id="{4CFDEC8D-E287-4BD2-B01C-EC5DDD53B7CE}"/>
                </a:ext>
              </a:extLst>
            </p:cNvPr>
            <p:cNvSpPr/>
            <p:nvPr/>
          </p:nvSpPr>
          <p:spPr bwMode="auto">
            <a:xfrm>
              <a:off x="8765093" y="1981862"/>
              <a:ext cx="2468880" cy="2468880"/>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49" name="Title 1">
              <a:extLst>
                <a:ext uri="{FF2B5EF4-FFF2-40B4-BE49-F238E27FC236}">
                  <a16:creationId xmlns:a16="http://schemas.microsoft.com/office/drawing/2014/main" id="{A48D76A2-D4BD-404E-B515-C0F29E155B9F}"/>
                </a:ext>
              </a:extLst>
            </p:cNvPr>
            <p:cNvSpPr txBox="1">
              <a:spLocks/>
            </p:cNvSpPr>
            <p:nvPr/>
          </p:nvSpPr>
          <p:spPr>
            <a:xfrm>
              <a:off x="8637213" y="1688692"/>
              <a:ext cx="284169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Azure managed control plane</a:t>
              </a:r>
            </a:p>
          </p:txBody>
        </p:sp>
        <p:grpSp>
          <p:nvGrpSpPr>
            <p:cNvPr id="51" name="Group 50">
              <a:extLst>
                <a:ext uri="{FF2B5EF4-FFF2-40B4-BE49-F238E27FC236}">
                  <a16:creationId xmlns:a16="http://schemas.microsoft.com/office/drawing/2014/main" id="{AF0713CB-F1CE-4F6E-A7E2-0D13105A28B9}"/>
                </a:ext>
              </a:extLst>
            </p:cNvPr>
            <p:cNvGrpSpPr/>
            <p:nvPr/>
          </p:nvGrpSpPr>
          <p:grpSpPr>
            <a:xfrm>
              <a:off x="9162785" y="2570190"/>
              <a:ext cx="1673497" cy="1292225"/>
              <a:chOff x="9196711" y="2690054"/>
              <a:chExt cx="1673497" cy="1292225"/>
            </a:xfrm>
          </p:grpSpPr>
          <p:grpSp>
            <p:nvGrpSpPr>
              <p:cNvPr id="53" name="Group 4">
                <a:extLst>
                  <a:ext uri="{FF2B5EF4-FFF2-40B4-BE49-F238E27FC236}">
                    <a16:creationId xmlns:a16="http://schemas.microsoft.com/office/drawing/2014/main" id="{22879C23-22C1-4E0B-830F-11C51E7932E5}"/>
                  </a:ext>
                </a:extLst>
              </p:cNvPr>
              <p:cNvGrpSpPr>
                <a:grpSpLocks noChangeAspect="1"/>
              </p:cNvGrpSpPr>
              <p:nvPr/>
            </p:nvGrpSpPr>
            <p:grpSpPr bwMode="auto">
              <a:xfrm>
                <a:off x="9196711" y="2690054"/>
                <a:ext cx="1668463" cy="1292225"/>
                <a:chOff x="3315" y="1752"/>
                <a:chExt cx="1051" cy="814"/>
              </a:xfrm>
              <a:solidFill>
                <a:srgbClr val="0078D4"/>
              </a:solidFill>
            </p:grpSpPr>
            <p:sp>
              <p:nvSpPr>
                <p:cNvPr id="57" name="Freeform 5">
                  <a:extLst>
                    <a:ext uri="{FF2B5EF4-FFF2-40B4-BE49-F238E27FC236}">
                      <a16:creationId xmlns:a16="http://schemas.microsoft.com/office/drawing/2014/main" id="{C2EFA7EC-8CBE-492E-8B6F-0BC608663E4E}"/>
                    </a:ext>
                  </a:extLst>
                </p:cNvPr>
                <p:cNvSpPr>
                  <a:spLocks/>
                </p:cNvSpPr>
                <p:nvPr/>
              </p:nvSpPr>
              <p:spPr bwMode="auto">
                <a:xfrm>
                  <a:off x="3315" y="1752"/>
                  <a:ext cx="574" cy="725"/>
                </a:xfrm>
                <a:custGeom>
                  <a:avLst/>
                  <a:gdLst>
                    <a:gd name="T0" fmla="*/ 265 w 574"/>
                    <a:gd name="T1" fmla="*/ 253 h 725"/>
                    <a:gd name="T2" fmla="*/ 574 w 574"/>
                    <a:gd name="T3" fmla="*/ 0 h 725"/>
                    <a:gd name="T4" fmla="*/ 242 w 574"/>
                    <a:gd name="T5" fmla="*/ 724 h 725"/>
                    <a:gd name="T6" fmla="*/ 0 w 574"/>
                    <a:gd name="T7" fmla="*/ 725 h 725"/>
                    <a:gd name="T8" fmla="*/ 265 w 574"/>
                    <a:gd name="T9" fmla="*/ 253 h 725"/>
                  </a:gdLst>
                  <a:ahLst/>
                  <a:cxnLst>
                    <a:cxn ang="0">
                      <a:pos x="T0" y="T1"/>
                    </a:cxn>
                    <a:cxn ang="0">
                      <a:pos x="T2" y="T3"/>
                    </a:cxn>
                    <a:cxn ang="0">
                      <a:pos x="T4" y="T5"/>
                    </a:cxn>
                    <a:cxn ang="0">
                      <a:pos x="T6" y="T7"/>
                    </a:cxn>
                    <a:cxn ang="0">
                      <a:pos x="T8" y="T9"/>
                    </a:cxn>
                  </a:cxnLst>
                  <a:rect l="0" t="0" r="r" b="b"/>
                  <a:pathLst>
                    <a:path w="574" h="725">
                      <a:moveTo>
                        <a:pt x="265" y="253"/>
                      </a:moveTo>
                      <a:lnTo>
                        <a:pt x="574" y="0"/>
                      </a:lnTo>
                      <a:lnTo>
                        <a:pt x="242" y="724"/>
                      </a:lnTo>
                      <a:lnTo>
                        <a:pt x="0" y="725"/>
                      </a:lnTo>
                      <a:lnTo>
                        <a:pt x="265" y="2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6">
                  <a:extLst>
                    <a:ext uri="{FF2B5EF4-FFF2-40B4-BE49-F238E27FC236}">
                      <a16:creationId xmlns:a16="http://schemas.microsoft.com/office/drawing/2014/main" id="{4A25E6AE-9B65-4F07-B5E9-F564FF826CD6}"/>
                    </a:ext>
                  </a:extLst>
                </p:cNvPr>
                <p:cNvSpPr>
                  <a:spLocks/>
                </p:cNvSpPr>
                <p:nvPr/>
              </p:nvSpPr>
              <p:spPr bwMode="auto">
                <a:xfrm>
                  <a:off x="3563" y="1803"/>
                  <a:ext cx="803" cy="763"/>
                </a:xfrm>
                <a:custGeom>
                  <a:avLst/>
                  <a:gdLst>
                    <a:gd name="T0" fmla="*/ 0 w 803"/>
                    <a:gd name="T1" fmla="*/ 757 h 763"/>
                    <a:gd name="T2" fmla="*/ 485 w 803"/>
                    <a:gd name="T3" fmla="*/ 675 h 763"/>
                    <a:gd name="T4" fmla="*/ 232 w 803"/>
                    <a:gd name="T5" fmla="*/ 369 h 763"/>
                    <a:gd name="T6" fmla="*/ 367 w 803"/>
                    <a:gd name="T7" fmla="*/ 0 h 763"/>
                    <a:gd name="T8" fmla="*/ 803 w 803"/>
                    <a:gd name="T9" fmla="*/ 763 h 763"/>
                    <a:gd name="T10" fmla="*/ 0 w 803"/>
                    <a:gd name="T11" fmla="*/ 757 h 763"/>
                  </a:gdLst>
                  <a:ahLst/>
                  <a:cxnLst>
                    <a:cxn ang="0">
                      <a:pos x="T0" y="T1"/>
                    </a:cxn>
                    <a:cxn ang="0">
                      <a:pos x="T2" y="T3"/>
                    </a:cxn>
                    <a:cxn ang="0">
                      <a:pos x="T4" y="T5"/>
                    </a:cxn>
                    <a:cxn ang="0">
                      <a:pos x="T6" y="T7"/>
                    </a:cxn>
                    <a:cxn ang="0">
                      <a:pos x="T8" y="T9"/>
                    </a:cxn>
                    <a:cxn ang="0">
                      <a:pos x="T10" y="T11"/>
                    </a:cxn>
                  </a:cxnLst>
                  <a:rect l="0" t="0" r="r" b="b"/>
                  <a:pathLst>
                    <a:path w="803" h="763">
                      <a:moveTo>
                        <a:pt x="0" y="757"/>
                      </a:moveTo>
                      <a:lnTo>
                        <a:pt x="485" y="675"/>
                      </a:lnTo>
                      <a:lnTo>
                        <a:pt x="232" y="369"/>
                      </a:lnTo>
                      <a:lnTo>
                        <a:pt x="367" y="0"/>
                      </a:lnTo>
                      <a:lnTo>
                        <a:pt x="803" y="763"/>
                      </a:lnTo>
                      <a:lnTo>
                        <a:pt x="0"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4697B963-DECC-4A06-B6DD-C912C6413256}"/>
                  </a:ext>
                </a:extLst>
              </p:cNvPr>
              <p:cNvGrpSpPr/>
              <p:nvPr/>
            </p:nvGrpSpPr>
            <p:grpSpPr>
              <a:xfrm>
                <a:off x="10267693" y="2983633"/>
                <a:ext cx="602515" cy="602515"/>
                <a:chOff x="7211504" y="4977353"/>
                <a:chExt cx="989814" cy="989814"/>
              </a:xfrm>
            </p:grpSpPr>
            <p:sp>
              <p:nvSpPr>
                <p:cNvPr id="55" name="Oval 54">
                  <a:extLst>
                    <a:ext uri="{FF2B5EF4-FFF2-40B4-BE49-F238E27FC236}">
                      <a16:creationId xmlns:a16="http://schemas.microsoft.com/office/drawing/2014/main" id="{591F269A-83A7-4EDE-BA0D-F7837FF1DBBD}"/>
                    </a:ext>
                  </a:extLst>
                </p:cNvPr>
                <p:cNvSpPr/>
                <p:nvPr/>
              </p:nvSpPr>
              <p:spPr bwMode="auto">
                <a:xfrm>
                  <a:off x="7211504" y="4977353"/>
                  <a:ext cx="989814" cy="989814"/>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Processing_E9F5" title="Icon of two interlocked gears">
                  <a:extLst>
                    <a:ext uri="{FF2B5EF4-FFF2-40B4-BE49-F238E27FC236}">
                      <a16:creationId xmlns:a16="http://schemas.microsoft.com/office/drawing/2014/main" id="{CF303293-4D74-4CDF-9073-AA8B016946FA}"/>
                    </a:ext>
                  </a:extLst>
                </p:cNvPr>
                <p:cNvSpPr>
                  <a:spLocks noChangeAspect="1" noEditPoints="1"/>
                </p:cNvSpPr>
                <p:nvPr/>
              </p:nvSpPr>
              <p:spPr bwMode="auto">
                <a:xfrm>
                  <a:off x="7329540" y="5302169"/>
                  <a:ext cx="646819" cy="563339"/>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solidFill>
                  <a:srgbClr val="FFFFFF"/>
                </a:solidFill>
                <a:ln w="28575" cap="flat">
                  <a:solidFill>
                    <a:srgbClr val="0089D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grpSp>
        <p:nvGrpSpPr>
          <p:cNvPr id="14" name="Group 13">
            <a:extLst>
              <a:ext uri="{FF2B5EF4-FFF2-40B4-BE49-F238E27FC236}">
                <a16:creationId xmlns:a16="http://schemas.microsoft.com/office/drawing/2014/main" id="{18DC924A-C18B-4C85-B7C0-CA3E741D7203}"/>
              </a:ext>
            </a:extLst>
          </p:cNvPr>
          <p:cNvGrpSpPr/>
          <p:nvPr/>
        </p:nvGrpSpPr>
        <p:grpSpPr>
          <a:xfrm>
            <a:off x="6183458" y="5055886"/>
            <a:ext cx="5395100" cy="1388587"/>
            <a:chOff x="5784750" y="5161804"/>
            <a:chExt cx="5395100" cy="1388587"/>
          </a:xfrm>
        </p:grpSpPr>
        <p:sp>
          <p:nvSpPr>
            <p:cNvPr id="11" name="Rectangle 10">
              <a:extLst>
                <a:ext uri="{FF2B5EF4-FFF2-40B4-BE49-F238E27FC236}">
                  <a16:creationId xmlns:a16="http://schemas.microsoft.com/office/drawing/2014/main" id="{F151D1EB-D58F-4D83-84AB-CD0DF3162BB2}"/>
                </a:ext>
              </a:extLst>
            </p:cNvPr>
            <p:cNvSpPr/>
            <p:nvPr/>
          </p:nvSpPr>
          <p:spPr>
            <a:xfrm>
              <a:off x="5784750" y="5161804"/>
              <a:ext cx="5395100" cy="138858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3200" dirty="0">
                  <a:solidFill>
                    <a:schemeClr val="bg2"/>
                  </a:solidFill>
                </a:rPr>
                <a:t>Node Pool</a:t>
              </a:r>
            </a:p>
          </p:txBody>
        </p:sp>
        <p:pic>
          <p:nvPicPr>
            <p:cNvPr id="8" name="Graphic 7">
              <a:extLst>
                <a:ext uri="{FF2B5EF4-FFF2-40B4-BE49-F238E27FC236}">
                  <a16:creationId xmlns:a16="http://schemas.microsoft.com/office/drawing/2014/main" id="{402DF2DF-F056-48D2-A510-A08FCD934B8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05372" y="5327085"/>
              <a:ext cx="997500" cy="997500"/>
            </a:xfrm>
            <a:prstGeom prst="rect">
              <a:avLst/>
            </a:prstGeom>
          </p:spPr>
        </p:pic>
      </p:grpSp>
      <p:pic>
        <p:nvPicPr>
          <p:cNvPr id="16" name="Graphic 15">
            <a:extLst>
              <a:ext uri="{FF2B5EF4-FFF2-40B4-BE49-F238E27FC236}">
                <a16:creationId xmlns:a16="http://schemas.microsoft.com/office/drawing/2014/main" id="{1F72B3CC-6F53-40BA-9290-67B247EDF4E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11387" y="5259557"/>
            <a:ext cx="920719" cy="920719"/>
          </a:xfrm>
          <a:prstGeom prst="rect">
            <a:avLst/>
          </a:prstGeom>
        </p:spPr>
      </p:pic>
    </p:spTree>
    <p:extLst>
      <p:ext uri="{BB962C8B-B14F-4D97-AF65-F5344CB8AC3E}">
        <p14:creationId xmlns:p14="http://schemas.microsoft.com/office/powerpoint/2010/main" val="425662045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B9A06-4D98-4916-AA0B-1F16CA40B292}"/>
              </a:ext>
            </a:extLst>
          </p:cNvPr>
          <p:cNvSpPr>
            <a:spLocks noGrp="1"/>
          </p:cNvSpPr>
          <p:nvPr>
            <p:ph type="title"/>
          </p:nvPr>
        </p:nvSpPr>
        <p:spPr>
          <a:xfrm>
            <a:off x="457201" y="457199"/>
            <a:ext cx="7299959" cy="897045"/>
          </a:xfrm>
        </p:spPr>
        <p:txBody>
          <a:bodyPr>
            <a:normAutofit/>
          </a:bodyPr>
          <a:lstStyle/>
          <a:p>
            <a:r>
              <a:rPr lang="en-GB" dirty="0"/>
              <a:t>Azure Dev Spaces</a:t>
            </a:r>
          </a:p>
        </p:txBody>
      </p:sp>
      <p:sp>
        <p:nvSpPr>
          <p:cNvPr id="38" name="Content Placeholder 5">
            <a:extLst>
              <a:ext uri="{FF2B5EF4-FFF2-40B4-BE49-F238E27FC236}">
                <a16:creationId xmlns:a16="http://schemas.microsoft.com/office/drawing/2014/main" id="{78C59B84-B4B0-4493-A9F2-92EB9141FAAC}"/>
              </a:ext>
            </a:extLst>
          </p:cNvPr>
          <p:cNvSpPr txBox="1">
            <a:spLocks/>
          </p:cNvSpPr>
          <p:nvPr/>
        </p:nvSpPr>
        <p:spPr>
          <a:xfrm>
            <a:off x="365760" y="1001901"/>
            <a:ext cx="6463145" cy="669332"/>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GB" sz="2400" dirty="0">
                <a:solidFill>
                  <a:srgbClr val="0078D7"/>
                </a:solidFill>
              </a:rPr>
              <a:t>Simplifying Development in Kubernetes</a:t>
            </a:r>
          </a:p>
        </p:txBody>
      </p:sp>
      <p:sp>
        <p:nvSpPr>
          <p:cNvPr id="35" name="Text Placeholder 2">
            <a:extLst>
              <a:ext uri="{FF2B5EF4-FFF2-40B4-BE49-F238E27FC236}">
                <a16:creationId xmlns:a16="http://schemas.microsoft.com/office/drawing/2014/main" id="{975757A1-02E9-49C0-8791-57138713DBC4}"/>
              </a:ext>
            </a:extLst>
          </p:cNvPr>
          <p:cNvSpPr>
            <a:spLocks noGrp="1"/>
          </p:cNvSpPr>
          <p:nvPr>
            <p:ph type="body" sz="quarter" idx="10"/>
          </p:nvPr>
        </p:nvSpPr>
        <p:spPr>
          <a:xfrm>
            <a:off x="443866" y="1880617"/>
            <a:ext cx="4458941" cy="4014945"/>
          </a:xfrm>
        </p:spPr>
        <p:txBody>
          <a:bodyPr vert="horz" wrap="square" lIns="0" tIns="0" rIns="0" bIns="0" rtlCol="0">
            <a:spAutoFit/>
          </a:bodyPr>
          <a:lstStyle/>
          <a:p>
            <a:r>
              <a:rPr lang="en-GB" sz="2200" b="0" dirty="0">
                <a:latin typeface="Segoe UI Light" panose="020B0502040204020203" pitchFamily="34" charset="0"/>
                <a:cs typeface="Segoe UI Light" panose="020B0502040204020203" pitchFamily="34" charset="0"/>
              </a:rPr>
              <a:t>Minimize local dev machine setup and work directly in AKS</a:t>
            </a:r>
          </a:p>
          <a:p>
            <a:r>
              <a:rPr lang="en-GB" sz="2200" b="0" dirty="0">
                <a:latin typeface="Segoe UI Light" panose="020B0502040204020203" pitchFamily="34" charset="0"/>
                <a:cs typeface="Segoe UI Light" panose="020B0502040204020203" pitchFamily="34" charset="0"/>
              </a:rPr>
              <a:t>Rapidly iterate &amp; debug directly in AKS using Visual Studio 2017 or Visual Studio Code.</a:t>
            </a:r>
          </a:p>
          <a:p>
            <a:r>
              <a:rPr lang="en-GB" sz="2200" b="0" dirty="0">
                <a:latin typeface="Segoe UI Light" panose="020B0502040204020203" pitchFamily="34" charset="0"/>
                <a:cs typeface="Segoe UI Light" panose="020B0502040204020203" pitchFamily="34" charset="0"/>
              </a:rPr>
              <a:t>Generate Docker and Kubernetes configuration-as-code assets </a:t>
            </a:r>
          </a:p>
          <a:p>
            <a:r>
              <a:rPr lang="en-GB" sz="2200" b="0" dirty="0">
                <a:latin typeface="Segoe UI Light" panose="020B0502040204020203" pitchFamily="34" charset="0"/>
                <a:cs typeface="Segoe UI Light" panose="020B0502040204020203" pitchFamily="34" charset="0"/>
              </a:rPr>
              <a:t>Share a Kubernetes cluster with your team</a:t>
            </a:r>
          </a:p>
        </p:txBody>
      </p:sp>
      <p:grpSp>
        <p:nvGrpSpPr>
          <p:cNvPr id="6" name="Group 5">
            <a:extLst>
              <a:ext uri="{FF2B5EF4-FFF2-40B4-BE49-F238E27FC236}">
                <a16:creationId xmlns:a16="http://schemas.microsoft.com/office/drawing/2014/main" id="{1F760BE8-6D4E-4F9E-93EA-A8005DBEA7CC}"/>
              </a:ext>
            </a:extLst>
          </p:cNvPr>
          <p:cNvGrpSpPr/>
          <p:nvPr/>
        </p:nvGrpSpPr>
        <p:grpSpPr>
          <a:xfrm>
            <a:off x="10752000" y="-35103"/>
            <a:ext cx="1440000" cy="1475103"/>
            <a:chOff x="10752000" y="-35103"/>
            <a:chExt cx="1440000" cy="1475103"/>
          </a:xfrm>
        </p:grpSpPr>
        <p:sp>
          <p:nvSpPr>
            <p:cNvPr id="3" name="Diagonal Stripe 2">
              <a:extLst>
                <a:ext uri="{FF2B5EF4-FFF2-40B4-BE49-F238E27FC236}">
                  <a16:creationId xmlns:a16="http://schemas.microsoft.com/office/drawing/2014/main" id="{4B4E89FA-D253-4F5B-8E11-AB2E36E9A55B}"/>
                </a:ext>
              </a:extLst>
            </p:cNvPr>
            <p:cNvSpPr/>
            <p:nvPr/>
          </p:nvSpPr>
          <p:spPr>
            <a:xfrm rot="5400000">
              <a:off x="10752000" y="0"/>
              <a:ext cx="1440000" cy="1440000"/>
            </a:xfrm>
            <a:prstGeom prst="diagStrip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solidFill>
                  <a:schemeClr val="tx1"/>
                </a:solidFill>
              </a:endParaRPr>
            </a:p>
          </p:txBody>
        </p:sp>
        <p:sp>
          <p:nvSpPr>
            <p:cNvPr id="5" name="TextBox 4">
              <a:extLst>
                <a:ext uri="{FF2B5EF4-FFF2-40B4-BE49-F238E27FC236}">
                  <a16:creationId xmlns:a16="http://schemas.microsoft.com/office/drawing/2014/main" id="{7A59D9E4-CCB6-4BD6-9910-51AD22CFA40A}"/>
                </a:ext>
              </a:extLst>
            </p:cNvPr>
            <p:cNvSpPr txBox="1"/>
            <p:nvPr/>
          </p:nvSpPr>
          <p:spPr>
            <a:xfrm rot="2700000">
              <a:off x="11056867" y="368052"/>
              <a:ext cx="1114088" cy="307777"/>
            </a:xfrm>
            <a:prstGeom prst="rect">
              <a:avLst/>
            </a:prstGeom>
          </p:spPr>
          <p:txBody>
            <a:bodyPr wrap="none" lIns="0" tIns="0" rIns="0" bIns="0" rtlCol="0" anchor="t" anchorCtr="0">
              <a:spAutoFit/>
            </a:bodyPr>
            <a:lstStyle/>
            <a:p>
              <a:r>
                <a:rPr lang="en-GB" sz="2000" b="1" dirty="0">
                  <a:solidFill>
                    <a:schemeClr val="bg2"/>
                  </a:solidFill>
                </a:rPr>
                <a:t>PREVIEW</a:t>
              </a:r>
            </a:p>
          </p:txBody>
        </p:sp>
      </p:grpSp>
      <p:sp>
        <p:nvSpPr>
          <p:cNvPr id="45" name="Rectangle 44">
            <a:hlinkClick r:id="rId2"/>
            <a:extLst>
              <a:ext uri="{FF2B5EF4-FFF2-40B4-BE49-F238E27FC236}">
                <a16:creationId xmlns:a16="http://schemas.microsoft.com/office/drawing/2014/main" id="{FFEA3BD0-162C-46DB-89C4-64FE960B7E9E}"/>
              </a:ext>
            </a:extLst>
          </p:cNvPr>
          <p:cNvSpPr/>
          <p:nvPr/>
        </p:nvSpPr>
        <p:spPr>
          <a:xfrm>
            <a:off x="8330433" y="551736"/>
            <a:ext cx="2680468" cy="646331"/>
          </a:xfrm>
          <a:prstGeom prst="rect">
            <a:avLst/>
          </a:prstGeom>
        </p:spPr>
        <p:txBody>
          <a:bodyPr wrap="square">
            <a:spAutoFit/>
          </a:bodyPr>
          <a:lstStyle/>
          <a:p>
            <a:r>
              <a:rPr lang="en-GB" dirty="0"/>
              <a:t>docs.microsoft.com/en-us/azure/dev-spaces/</a:t>
            </a:r>
          </a:p>
        </p:txBody>
      </p:sp>
      <p:pic>
        <p:nvPicPr>
          <p:cNvPr id="46" name="Graphic 45" descr="Open Book">
            <a:extLst>
              <a:ext uri="{FF2B5EF4-FFF2-40B4-BE49-F238E27FC236}">
                <a16:creationId xmlns:a16="http://schemas.microsoft.com/office/drawing/2014/main" id="{ED644CCE-32F2-4763-8E17-2D2EFB7952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92988" y="604868"/>
            <a:ext cx="540068" cy="540068"/>
          </a:xfrm>
          <a:prstGeom prst="rect">
            <a:avLst/>
          </a:prstGeom>
        </p:spPr>
      </p:pic>
      <p:pic>
        <p:nvPicPr>
          <p:cNvPr id="204" name="Graphic 203">
            <a:extLst>
              <a:ext uri="{FF2B5EF4-FFF2-40B4-BE49-F238E27FC236}">
                <a16:creationId xmlns:a16="http://schemas.microsoft.com/office/drawing/2014/main" id="{694C2FEE-D31D-4331-845E-F5C0C61E05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51678" y="4009073"/>
            <a:ext cx="744322" cy="761048"/>
          </a:xfrm>
          <a:prstGeom prst="rect">
            <a:avLst/>
          </a:prstGeom>
        </p:spPr>
      </p:pic>
      <p:grpSp>
        <p:nvGrpSpPr>
          <p:cNvPr id="205" name="Graphic 201">
            <a:extLst>
              <a:ext uri="{FF2B5EF4-FFF2-40B4-BE49-F238E27FC236}">
                <a16:creationId xmlns:a16="http://schemas.microsoft.com/office/drawing/2014/main" id="{F027BD47-B36E-427B-842D-390DF036C5C6}"/>
              </a:ext>
            </a:extLst>
          </p:cNvPr>
          <p:cNvGrpSpPr/>
          <p:nvPr/>
        </p:nvGrpSpPr>
        <p:grpSpPr>
          <a:xfrm>
            <a:off x="5218163" y="2057400"/>
            <a:ext cx="6898454" cy="4152869"/>
            <a:chOff x="5218163" y="2057400"/>
            <a:chExt cx="6898454" cy="4152869"/>
          </a:xfrm>
        </p:grpSpPr>
        <p:sp>
          <p:nvSpPr>
            <p:cNvPr id="206" name="Freeform: Shape 205">
              <a:extLst>
                <a:ext uri="{FF2B5EF4-FFF2-40B4-BE49-F238E27FC236}">
                  <a16:creationId xmlns:a16="http://schemas.microsoft.com/office/drawing/2014/main" id="{09D0C13B-76E5-4C8F-A316-017727B9CD20}"/>
                </a:ext>
              </a:extLst>
            </p:cNvPr>
            <p:cNvSpPr/>
            <p:nvPr/>
          </p:nvSpPr>
          <p:spPr>
            <a:xfrm>
              <a:off x="6590955" y="2057400"/>
              <a:ext cx="5518763" cy="4139072"/>
            </a:xfrm>
            <a:custGeom>
              <a:avLst/>
              <a:gdLst>
                <a:gd name="connsiteX0" fmla="*/ 5518763 w 5518763"/>
                <a:gd name="connsiteY0" fmla="*/ 4012279 h 4139072"/>
                <a:gd name="connsiteX1" fmla="*/ 5380794 w 5518763"/>
                <a:gd name="connsiteY1" fmla="*/ 4150248 h 4139072"/>
                <a:gd name="connsiteX2" fmla="*/ 137969 w 5518763"/>
                <a:gd name="connsiteY2" fmla="*/ 4150248 h 4139072"/>
                <a:gd name="connsiteX3" fmla="*/ 0 w 5518763"/>
                <a:gd name="connsiteY3" fmla="*/ 4012279 h 4139072"/>
                <a:gd name="connsiteX4" fmla="*/ 0 w 5518763"/>
                <a:gd name="connsiteY4" fmla="*/ 137969 h 4139072"/>
                <a:gd name="connsiteX5" fmla="*/ 137969 w 5518763"/>
                <a:gd name="connsiteY5" fmla="*/ 0 h 4139072"/>
                <a:gd name="connsiteX6" fmla="*/ 5380794 w 5518763"/>
                <a:gd name="connsiteY6" fmla="*/ 0 h 4139072"/>
                <a:gd name="connsiteX7" fmla="*/ 5518763 w 5518763"/>
                <a:gd name="connsiteY7" fmla="*/ 137969 h 4139072"/>
                <a:gd name="connsiteX8" fmla="*/ 5518763 w 5518763"/>
                <a:gd name="connsiteY8" fmla="*/ 4012279 h 413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8763" h="4139072">
                  <a:moveTo>
                    <a:pt x="5518763" y="4012279"/>
                  </a:moveTo>
                  <a:cubicBezTo>
                    <a:pt x="5518763" y="4088162"/>
                    <a:pt x="5456677" y="4150248"/>
                    <a:pt x="5380794" y="4150248"/>
                  </a:cubicBezTo>
                  <a:lnTo>
                    <a:pt x="137969" y="4150248"/>
                  </a:lnTo>
                  <a:cubicBezTo>
                    <a:pt x="62086" y="4150248"/>
                    <a:pt x="0" y="4088162"/>
                    <a:pt x="0" y="4012279"/>
                  </a:cubicBezTo>
                  <a:lnTo>
                    <a:pt x="0" y="137969"/>
                  </a:lnTo>
                  <a:cubicBezTo>
                    <a:pt x="0" y="62086"/>
                    <a:pt x="62086" y="0"/>
                    <a:pt x="137969" y="0"/>
                  </a:cubicBezTo>
                  <a:lnTo>
                    <a:pt x="5380794" y="0"/>
                  </a:lnTo>
                  <a:cubicBezTo>
                    <a:pt x="5456677" y="0"/>
                    <a:pt x="5518763" y="62086"/>
                    <a:pt x="5518763" y="137969"/>
                  </a:cubicBezTo>
                  <a:lnTo>
                    <a:pt x="5518763" y="4012279"/>
                  </a:lnTo>
                  <a:close/>
                </a:path>
              </a:pathLst>
            </a:custGeom>
            <a:solidFill>
              <a:srgbClr val="FFFFFF"/>
            </a:solidFill>
            <a:ln w="13792" cap="flat">
              <a:noFill/>
              <a:prstDash val="solid"/>
              <a:miter/>
            </a:ln>
          </p:spPr>
          <p:txBody>
            <a:bodyPr rtlCol="0" anchor="ctr"/>
            <a:lstStyle/>
            <a:p>
              <a:endParaRPr lang="en-GB"/>
            </a:p>
          </p:txBody>
        </p:sp>
        <p:sp>
          <p:nvSpPr>
            <p:cNvPr id="207" name="Freeform: Shape 206">
              <a:extLst>
                <a:ext uri="{FF2B5EF4-FFF2-40B4-BE49-F238E27FC236}">
                  <a16:creationId xmlns:a16="http://schemas.microsoft.com/office/drawing/2014/main" id="{6FD94CAB-34AD-4B0D-8956-EC1FFCC359FB}"/>
                </a:ext>
              </a:extLst>
            </p:cNvPr>
            <p:cNvSpPr/>
            <p:nvPr/>
          </p:nvSpPr>
          <p:spPr>
            <a:xfrm>
              <a:off x="6590955" y="2057400"/>
              <a:ext cx="5518763" cy="4139072"/>
            </a:xfrm>
            <a:custGeom>
              <a:avLst/>
              <a:gdLst>
                <a:gd name="connsiteX0" fmla="*/ 5518763 w 5518763"/>
                <a:gd name="connsiteY0" fmla="*/ 4012279 h 4139072"/>
                <a:gd name="connsiteX1" fmla="*/ 5380794 w 5518763"/>
                <a:gd name="connsiteY1" fmla="*/ 4150248 h 4139072"/>
                <a:gd name="connsiteX2" fmla="*/ 137969 w 5518763"/>
                <a:gd name="connsiteY2" fmla="*/ 4150248 h 4139072"/>
                <a:gd name="connsiteX3" fmla="*/ 0 w 5518763"/>
                <a:gd name="connsiteY3" fmla="*/ 4012279 h 4139072"/>
                <a:gd name="connsiteX4" fmla="*/ 0 w 5518763"/>
                <a:gd name="connsiteY4" fmla="*/ 137969 h 4139072"/>
                <a:gd name="connsiteX5" fmla="*/ 137969 w 5518763"/>
                <a:gd name="connsiteY5" fmla="*/ 0 h 4139072"/>
                <a:gd name="connsiteX6" fmla="*/ 5380794 w 5518763"/>
                <a:gd name="connsiteY6" fmla="*/ 0 h 4139072"/>
                <a:gd name="connsiteX7" fmla="*/ 5518763 w 5518763"/>
                <a:gd name="connsiteY7" fmla="*/ 137969 h 4139072"/>
                <a:gd name="connsiteX8" fmla="*/ 5518763 w 5518763"/>
                <a:gd name="connsiteY8" fmla="*/ 4012279 h 413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8763" h="4139072">
                  <a:moveTo>
                    <a:pt x="5518763" y="4012279"/>
                  </a:moveTo>
                  <a:cubicBezTo>
                    <a:pt x="5518763" y="4088162"/>
                    <a:pt x="5456677" y="4150248"/>
                    <a:pt x="5380794" y="4150248"/>
                  </a:cubicBezTo>
                  <a:lnTo>
                    <a:pt x="137969" y="4150248"/>
                  </a:lnTo>
                  <a:cubicBezTo>
                    <a:pt x="62086" y="4150248"/>
                    <a:pt x="0" y="4088162"/>
                    <a:pt x="0" y="4012279"/>
                  </a:cubicBezTo>
                  <a:lnTo>
                    <a:pt x="0" y="137969"/>
                  </a:lnTo>
                  <a:cubicBezTo>
                    <a:pt x="0" y="62086"/>
                    <a:pt x="62086" y="0"/>
                    <a:pt x="137969" y="0"/>
                  </a:cubicBezTo>
                  <a:lnTo>
                    <a:pt x="5380794" y="0"/>
                  </a:lnTo>
                  <a:cubicBezTo>
                    <a:pt x="5456677" y="0"/>
                    <a:pt x="5518763" y="62086"/>
                    <a:pt x="5518763" y="137969"/>
                  </a:cubicBezTo>
                  <a:lnTo>
                    <a:pt x="5518763" y="4012279"/>
                  </a:lnTo>
                  <a:close/>
                </a:path>
              </a:pathLst>
            </a:custGeom>
            <a:solidFill>
              <a:srgbClr val="0072C6">
                <a:alpha val="20000"/>
              </a:srgbClr>
            </a:solidFill>
            <a:ln w="13792" cap="flat">
              <a:noFill/>
              <a:prstDash val="solid"/>
              <a:miter/>
            </a:ln>
          </p:spPr>
          <p:txBody>
            <a:bodyPr rtlCol="0" anchor="ctr"/>
            <a:lstStyle/>
            <a:p>
              <a:endParaRPr lang="en-GB"/>
            </a:p>
          </p:txBody>
        </p:sp>
        <p:sp>
          <p:nvSpPr>
            <p:cNvPr id="208" name="Freeform: Shape 207">
              <a:extLst>
                <a:ext uri="{FF2B5EF4-FFF2-40B4-BE49-F238E27FC236}">
                  <a16:creationId xmlns:a16="http://schemas.microsoft.com/office/drawing/2014/main" id="{0A2188A9-06FC-4616-A2E2-E95FBED9A93B}"/>
                </a:ext>
              </a:extLst>
            </p:cNvPr>
            <p:cNvSpPr/>
            <p:nvPr/>
          </p:nvSpPr>
          <p:spPr>
            <a:xfrm>
              <a:off x="8143107" y="2229861"/>
              <a:ext cx="3794150" cy="3794149"/>
            </a:xfrm>
            <a:custGeom>
              <a:avLst/>
              <a:gdLst>
                <a:gd name="connsiteX0" fmla="*/ 3794150 w 3794149"/>
                <a:gd name="connsiteY0" fmla="*/ 3656180 h 3794149"/>
                <a:gd name="connsiteX1" fmla="*/ 3656181 w 3794149"/>
                <a:gd name="connsiteY1" fmla="*/ 3794150 h 3794149"/>
                <a:gd name="connsiteX2" fmla="*/ 137969 w 3794149"/>
                <a:gd name="connsiteY2" fmla="*/ 3794150 h 3794149"/>
                <a:gd name="connsiteX3" fmla="*/ 0 w 3794149"/>
                <a:gd name="connsiteY3" fmla="*/ 3656180 h 3794149"/>
                <a:gd name="connsiteX4" fmla="*/ 0 w 3794149"/>
                <a:gd name="connsiteY4" fmla="*/ 137969 h 3794149"/>
                <a:gd name="connsiteX5" fmla="*/ 137969 w 3794149"/>
                <a:gd name="connsiteY5" fmla="*/ 0 h 3794149"/>
                <a:gd name="connsiteX6" fmla="*/ 3656181 w 3794149"/>
                <a:gd name="connsiteY6" fmla="*/ 0 h 3794149"/>
                <a:gd name="connsiteX7" fmla="*/ 3794150 w 3794149"/>
                <a:gd name="connsiteY7" fmla="*/ 137969 h 3794149"/>
                <a:gd name="connsiteX8" fmla="*/ 3794150 w 3794149"/>
                <a:gd name="connsiteY8" fmla="*/ 3656180 h 379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94149" h="3794149">
                  <a:moveTo>
                    <a:pt x="3794150" y="3656180"/>
                  </a:moveTo>
                  <a:cubicBezTo>
                    <a:pt x="3794150" y="3732063"/>
                    <a:pt x="3732064" y="3794150"/>
                    <a:pt x="3656181" y="3794150"/>
                  </a:cubicBezTo>
                  <a:lnTo>
                    <a:pt x="137969" y="3794150"/>
                  </a:lnTo>
                  <a:cubicBezTo>
                    <a:pt x="62086" y="3794150"/>
                    <a:pt x="0" y="3732063"/>
                    <a:pt x="0" y="3656180"/>
                  </a:cubicBezTo>
                  <a:lnTo>
                    <a:pt x="0" y="137969"/>
                  </a:lnTo>
                  <a:cubicBezTo>
                    <a:pt x="0" y="62086"/>
                    <a:pt x="62086" y="0"/>
                    <a:pt x="137969" y="0"/>
                  </a:cubicBezTo>
                  <a:lnTo>
                    <a:pt x="3656181" y="0"/>
                  </a:lnTo>
                  <a:cubicBezTo>
                    <a:pt x="3732064" y="0"/>
                    <a:pt x="3794150" y="62086"/>
                    <a:pt x="3794150" y="137969"/>
                  </a:cubicBezTo>
                  <a:lnTo>
                    <a:pt x="3794150" y="3656180"/>
                  </a:lnTo>
                  <a:close/>
                </a:path>
              </a:pathLst>
            </a:custGeom>
            <a:solidFill>
              <a:srgbClr val="FFFFFF"/>
            </a:solidFill>
            <a:ln w="13792" cap="flat">
              <a:noFill/>
              <a:prstDash val="solid"/>
              <a:miter/>
            </a:ln>
          </p:spPr>
          <p:txBody>
            <a:bodyPr rtlCol="0" anchor="ctr"/>
            <a:lstStyle/>
            <a:p>
              <a:endParaRPr lang="en-GB"/>
            </a:p>
          </p:txBody>
        </p:sp>
        <p:sp>
          <p:nvSpPr>
            <p:cNvPr id="209" name="Freeform: Shape 208">
              <a:extLst>
                <a:ext uri="{FF2B5EF4-FFF2-40B4-BE49-F238E27FC236}">
                  <a16:creationId xmlns:a16="http://schemas.microsoft.com/office/drawing/2014/main" id="{1B46E81D-9B27-47E1-BAF5-DCF60DE484A7}"/>
                </a:ext>
              </a:extLst>
            </p:cNvPr>
            <p:cNvSpPr/>
            <p:nvPr/>
          </p:nvSpPr>
          <p:spPr>
            <a:xfrm>
              <a:off x="8143107" y="2229861"/>
              <a:ext cx="3794150" cy="3794149"/>
            </a:xfrm>
            <a:custGeom>
              <a:avLst/>
              <a:gdLst>
                <a:gd name="connsiteX0" fmla="*/ 3794150 w 3794149"/>
                <a:gd name="connsiteY0" fmla="*/ 3656180 h 3794149"/>
                <a:gd name="connsiteX1" fmla="*/ 3656181 w 3794149"/>
                <a:gd name="connsiteY1" fmla="*/ 3794150 h 3794149"/>
                <a:gd name="connsiteX2" fmla="*/ 137969 w 3794149"/>
                <a:gd name="connsiteY2" fmla="*/ 3794150 h 3794149"/>
                <a:gd name="connsiteX3" fmla="*/ 0 w 3794149"/>
                <a:gd name="connsiteY3" fmla="*/ 3656180 h 3794149"/>
                <a:gd name="connsiteX4" fmla="*/ 0 w 3794149"/>
                <a:gd name="connsiteY4" fmla="*/ 137969 h 3794149"/>
                <a:gd name="connsiteX5" fmla="*/ 137969 w 3794149"/>
                <a:gd name="connsiteY5" fmla="*/ 0 h 3794149"/>
                <a:gd name="connsiteX6" fmla="*/ 3656181 w 3794149"/>
                <a:gd name="connsiteY6" fmla="*/ 0 h 3794149"/>
                <a:gd name="connsiteX7" fmla="*/ 3794150 w 3794149"/>
                <a:gd name="connsiteY7" fmla="*/ 137969 h 3794149"/>
                <a:gd name="connsiteX8" fmla="*/ 3794150 w 3794149"/>
                <a:gd name="connsiteY8" fmla="*/ 3656180 h 379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94149" h="3794149">
                  <a:moveTo>
                    <a:pt x="3794150" y="3656180"/>
                  </a:moveTo>
                  <a:cubicBezTo>
                    <a:pt x="3794150" y="3732063"/>
                    <a:pt x="3732064" y="3794150"/>
                    <a:pt x="3656181" y="3794150"/>
                  </a:cubicBezTo>
                  <a:lnTo>
                    <a:pt x="137969" y="3794150"/>
                  </a:lnTo>
                  <a:cubicBezTo>
                    <a:pt x="62086" y="3794150"/>
                    <a:pt x="0" y="3732063"/>
                    <a:pt x="0" y="3656180"/>
                  </a:cubicBezTo>
                  <a:lnTo>
                    <a:pt x="0" y="137969"/>
                  </a:lnTo>
                  <a:cubicBezTo>
                    <a:pt x="0" y="62086"/>
                    <a:pt x="62086" y="0"/>
                    <a:pt x="137969" y="0"/>
                  </a:cubicBezTo>
                  <a:lnTo>
                    <a:pt x="3656181" y="0"/>
                  </a:lnTo>
                  <a:cubicBezTo>
                    <a:pt x="3732064" y="0"/>
                    <a:pt x="3794150" y="62086"/>
                    <a:pt x="3794150" y="137969"/>
                  </a:cubicBezTo>
                  <a:lnTo>
                    <a:pt x="3794150" y="3656180"/>
                  </a:lnTo>
                  <a:close/>
                </a:path>
              </a:pathLst>
            </a:custGeom>
            <a:solidFill>
              <a:srgbClr val="50E6FF">
                <a:alpha val="20000"/>
              </a:srgbClr>
            </a:solidFill>
            <a:ln w="13792" cap="flat">
              <a:noFill/>
              <a:prstDash val="solid"/>
              <a:miter/>
            </a:ln>
          </p:spPr>
          <p:txBody>
            <a:bodyPr rtlCol="0" anchor="ctr"/>
            <a:lstStyle/>
            <a:p>
              <a:endParaRPr lang="en-GB"/>
            </a:p>
          </p:txBody>
        </p:sp>
        <p:sp>
          <p:nvSpPr>
            <p:cNvPr id="210" name="Freeform: Shape 209">
              <a:extLst>
                <a:ext uri="{FF2B5EF4-FFF2-40B4-BE49-F238E27FC236}">
                  <a16:creationId xmlns:a16="http://schemas.microsoft.com/office/drawing/2014/main" id="{4B4D0AAE-2DF6-4A05-9436-331C0A64F2B6}"/>
                </a:ext>
              </a:extLst>
            </p:cNvPr>
            <p:cNvSpPr/>
            <p:nvPr/>
          </p:nvSpPr>
          <p:spPr>
            <a:xfrm>
              <a:off x="8134415" y="2221169"/>
              <a:ext cx="3807947" cy="3807946"/>
            </a:xfrm>
            <a:custGeom>
              <a:avLst/>
              <a:gdLst>
                <a:gd name="connsiteX0" fmla="*/ 3639762 w 3807946"/>
                <a:gd name="connsiteY0" fmla="*/ 3811534 h 3807946"/>
                <a:gd name="connsiteX1" fmla="*/ 3625965 w 3807946"/>
                <a:gd name="connsiteY1" fmla="*/ 3811534 h 3807946"/>
                <a:gd name="connsiteX2" fmla="*/ 3617273 w 3807946"/>
                <a:gd name="connsiteY2" fmla="*/ 3802842 h 3807946"/>
                <a:gd name="connsiteX3" fmla="*/ 3625965 w 3807946"/>
                <a:gd name="connsiteY3" fmla="*/ 3794149 h 3807946"/>
                <a:gd name="connsiteX4" fmla="*/ 3639762 w 3807946"/>
                <a:gd name="connsiteY4" fmla="*/ 3794149 h 3807946"/>
                <a:gd name="connsiteX5" fmla="*/ 3648455 w 3807946"/>
                <a:gd name="connsiteY5" fmla="*/ 3802842 h 3807946"/>
                <a:gd name="connsiteX6" fmla="*/ 3639762 w 3807946"/>
                <a:gd name="connsiteY6" fmla="*/ 3811534 h 3807946"/>
                <a:gd name="connsiteX7" fmla="*/ 3591473 w 3807946"/>
                <a:gd name="connsiteY7" fmla="*/ 3811534 h 3807946"/>
                <a:gd name="connsiteX8" fmla="*/ 3577676 w 3807946"/>
                <a:gd name="connsiteY8" fmla="*/ 3811534 h 3807946"/>
                <a:gd name="connsiteX9" fmla="*/ 3568984 w 3807946"/>
                <a:gd name="connsiteY9" fmla="*/ 3802842 h 3807946"/>
                <a:gd name="connsiteX10" fmla="*/ 3577676 w 3807946"/>
                <a:gd name="connsiteY10" fmla="*/ 3794149 h 3807946"/>
                <a:gd name="connsiteX11" fmla="*/ 3591473 w 3807946"/>
                <a:gd name="connsiteY11" fmla="*/ 3794149 h 3807946"/>
                <a:gd name="connsiteX12" fmla="*/ 3600165 w 3807946"/>
                <a:gd name="connsiteY12" fmla="*/ 3802842 h 3807946"/>
                <a:gd name="connsiteX13" fmla="*/ 3591473 w 3807946"/>
                <a:gd name="connsiteY13" fmla="*/ 3811534 h 3807946"/>
                <a:gd name="connsiteX14" fmla="*/ 3543046 w 3807946"/>
                <a:gd name="connsiteY14" fmla="*/ 3811534 h 3807946"/>
                <a:gd name="connsiteX15" fmla="*/ 3529249 w 3807946"/>
                <a:gd name="connsiteY15" fmla="*/ 3811534 h 3807946"/>
                <a:gd name="connsiteX16" fmla="*/ 3520557 w 3807946"/>
                <a:gd name="connsiteY16" fmla="*/ 3802842 h 3807946"/>
                <a:gd name="connsiteX17" fmla="*/ 3529249 w 3807946"/>
                <a:gd name="connsiteY17" fmla="*/ 3794149 h 3807946"/>
                <a:gd name="connsiteX18" fmla="*/ 3543046 w 3807946"/>
                <a:gd name="connsiteY18" fmla="*/ 3794149 h 3807946"/>
                <a:gd name="connsiteX19" fmla="*/ 3551738 w 3807946"/>
                <a:gd name="connsiteY19" fmla="*/ 3802842 h 3807946"/>
                <a:gd name="connsiteX20" fmla="*/ 3543046 w 3807946"/>
                <a:gd name="connsiteY20" fmla="*/ 3811534 h 3807946"/>
                <a:gd name="connsiteX21" fmla="*/ 3494757 w 3807946"/>
                <a:gd name="connsiteY21" fmla="*/ 3811534 h 3807946"/>
                <a:gd name="connsiteX22" fmla="*/ 3480960 w 3807946"/>
                <a:gd name="connsiteY22" fmla="*/ 3811534 h 3807946"/>
                <a:gd name="connsiteX23" fmla="*/ 3472268 w 3807946"/>
                <a:gd name="connsiteY23" fmla="*/ 3802842 h 3807946"/>
                <a:gd name="connsiteX24" fmla="*/ 3480960 w 3807946"/>
                <a:gd name="connsiteY24" fmla="*/ 3794149 h 3807946"/>
                <a:gd name="connsiteX25" fmla="*/ 3494757 w 3807946"/>
                <a:gd name="connsiteY25" fmla="*/ 3794149 h 3807946"/>
                <a:gd name="connsiteX26" fmla="*/ 3503449 w 3807946"/>
                <a:gd name="connsiteY26" fmla="*/ 3802842 h 3807946"/>
                <a:gd name="connsiteX27" fmla="*/ 3494757 w 3807946"/>
                <a:gd name="connsiteY27" fmla="*/ 3811534 h 3807946"/>
                <a:gd name="connsiteX28" fmla="*/ 3446468 w 3807946"/>
                <a:gd name="connsiteY28" fmla="*/ 3811534 h 3807946"/>
                <a:gd name="connsiteX29" fmla="*/ 3432671 w 3807946"/>
                <a:gd name="connsiteY29" fmla="*/ 3811534 h 3807946"/>
                <a:gd name="connsiteX30" fmla="*/ 3423979 w 3807946"/>
                <a:gd name="connsiteY30" fmla="*/ 3802842 h 3807946"/>
                <a:gd name="connsiteX31" fmla="*/ 3432671 w 3807946"/>
                <a:gd name="connsiteY31" fmla="*/ 3794149 h 3807946"/>
                <a:gd name="connsiteX32" fmla="*/ 3446468 w 3807946"/>
                <a:gd name="connsiteY32" fmla="*/ 3794149 h 3807946"/>
                <a:gd name="connsiteX33" fmla="*/ 3455160 w 3807946"/>
                <a:gd name="connsiteY33" fmla="*/ 3802842 h 3807946"/>
                <a:gd name="connsiteX34" fmla="*/ 3446468 w 3807946"/>
                <a:gd name="connsiteY34" fmla="*/ 3811534 h 3807946"/>
                <a:gd name="connsiteX35" fmla="*/ 3398041 w 3807946"/>
                <a:gd name="connsiteY35" fmla="*/ 3811534 h 3807946"/>
                <a:gd name="connsiteX36" fmla="*/ 3384244 w 3807946"/>
                <a:gd name="connsiteY36" fmla="*/ 3811534 h 3807946"/>
                <a:gd name="connsiteX37" fmla="*/ 3375552 w 3807946"/>
                <a:gd name="connsiteY37" fmla="*/ 3802842 h 3807946"/>
                <a:gd name="connsiteX38" fmla="*/ 3384244 w 3807946"/>
                <a:gd name="connsiteY38" fmla="*/ 3794149 h 3807946"/>
                <a:gd name="connsiteX39" fmla="*/ 3398041 w 3807946"/>
                <a:gd name="connsiteY39" fmla="*/ 3794149 h 3807946"/>
                <a:gd name="connsiteX40" fmla="*/ 3406733 w 3807946"/>
                <a:gd name="connsiteY40" fmla="*/ 3802842 h 3807946"/>
                <a:gd name="connsiteX41" fmla="*/ 3398041 w 3807946"/>
                <a:gd name="connsiteY41" fmla="*/ 3811534 h 3807946"/>
                <a:gd name="connsiteX42" fmla="*/ 3349752 w 3807946"/>
                <a:gd name="connsiteY42" fmla="*/ 3811534 h 3807946"/>
                <a:gd name="connsiteX43" fmla="*/ 3335955 w 3807946"/>
                <a:gd name="connsiteY43" fmla="*/ 3811534 h 3807946"/>
                <a:gd name="connsiteX44" fmla="*/ 3327263 w 3807946"/>
                <a:gd name="connsiteY44" fmla="*/ 3802842 h 3807946"/>
                <a:gd name="connsiteX45" fmla="*/ 3335955 w 3807946"/>
                <a:gd name="connsiteY45" fmla="*/ 3794149 h 3807946"/>
                <a:gd name="connsiteX46" fmla="*/ 3349752 w 3807946"/>
                <a:gd name="connsiteY46" fmla="*/ 3794149 h 3807946"/>
                <a:gd name="connsiteX47" fmla="*/ 3358444 w 3807946"/>
                <a:gd name="connsiteY47" fmla="*/ 3802842 h 3807946"/>
                <a:gd name="connsiteX48" fmla="*/ 3349752 w 3807946"/>
                <a:gd name="connsiteY48" fmla="*/ 3811534 h 3807946"/>
                <a:gd name="connsiteX49" fmla="*/ 3301324 w 3807946"/>
                <a:gd name="connsiteY49" fmla="*/ 3811534 h 3807946"/>
                <a:gd name="connsiteX50" fmla="*/ 3287527 w 3807946"/>
                <a:gd name="connsiteY50" fmla="*/ 3811534 h 3807946"/>
                <a:gd name="connsiteX51" fmla="*/ 3278835 w 3807946"/>
                <a:gd name="connsiteY51" fmla="*/ 3802842 h 3807946"/>
                <a:gd name="connsiteX52" fmla="*/ 3287527 w 3807946"/>
                <a:gd name="connsiteY52" fmla="*/ 3794149 h 3807946"/>
                <a:gd name="connsiteX53" fmla="*/ 3301324 w 3807946"/>
                <a:gd name="connsiteY53" fmla="*/ 3794149 h 3807946"/>
                <a:gd name="connsiteX54" fmla="*/ 3310016 w 3807946"/>
                <a:gd name="connsiteY54" fmla="*/ 3802842 h 3807946"/>
                <a:gd name="connsiteX55" fmla="*/ 3301324 w 3807946"/>
                <a:gd name="connsiteY55" fmla="*/ 3811534 h 3807946"/>
                <a:gd name="connsiteX56" fmla="*/ 3253035 w 3807946"/>
                <a:gd name="connsiteY56" fmla="*/ 3811534 h 3807946"/>
                <a:gd name="connsiteX57" fmla="*/ 3239238 w 3807946"/>
                <a:gd name="connsiteY57" fmla="*/ 3811534 h 3807946"/>
                <a:gd name="connsiteX58" fmla="*/ 3230546 w 3807946"/>
                <a:gd name="connsiteY58" fmla="*/ 3802842 h 3807946"/>
                <a:gd name="connsiteX59" fmla="*/ 3239238 w 3807946"/>
                <a:gd name="connsiteY59" fmla="*/ 3794149 h 3807946"/>
                <a:gd name="connsiteX60" fmla="*/ 3253035 w 3807946"/>
                <a:gd name="connsiteY60" fmla="*/ 3794149 h 3807946"/>
                <a:gd name="connsiteX61" fmla="*/ 3261727 w 3807946"/>
                <a:gd name="connsiteY61" fmla="*/ 3802842 h 3807946"/>
                <a:gd name="connsiteX62" fmla="*/ 3253035 w 3807946"/>
                <a:gd name="connsiteY62" fmla="*/ 3811534 h 3807946"/>
                <a:gd name="connsiteX63" fmla="*/ 3204746 w 3807946"/>
                <a:gd name="connsiteY63" fmla="*/ 3811534 h 3807946"/>
                <a:gd name="connsiteX64" fmla="*/ 3190949 w 3807946"/>
                <a:gd name="connsiteY64" fmla="*/ 3811534 h 3807946"/>
                <a:gd name="connsiteX65" fmla="*/ 3182257 w 3807946"/>
                <a:gd name="connsiteY65" fmla="*/ 3802842 h 3807946"/>
                <a:gd name="connsiteX66" fmla="*/ 3190949 w 3807946"/>
                <a:gd name="connsiteY66" fmla="*/ 3794149 h 3807946"/>
                <a:gd name="connsiteX67" fmla="*/ 3204746 w 3807946"/>
                <a:gd name="connsiteY67" fmla="*/ 3794149 h 3807946"/>
                <a:gd name="connsiteX68" fmla="*/ 3213438 w 3807946"/>
                <a:gd name="connsiteY68" fmla="*/ 3802842 h 3807946"/>
                <a:gd name="connsiteX69" fmla="*/ 3204746 w 3807946"/>
                <a:gd name="connsiteY69" fmla="*/ 3811534 h 3807946"/>
                <a:gd name="connsiteX70" fmla="*/ 3156319 w 3807946"/>
                <a:gd name="connsiteY70" fmla="*/ 3811534 h 3807946"/>
                <a:gd name="connsiteX71" fmla="*/ 3142522 w 3807946"/>
                <a:gd name="connsiteY71" fmla="*/ 3811534 h 3807946"/>
                <a:gd name="connsiteX72" fmla="*/ 3133830 w 3807946"/>
                <a:gd name="connsiteY72" fmla="*/ 3802842 h 3807946"/>
                <a:gd name="connsiteX73" fmla="*/ 3142522 w 3807946"/>
                <a:gd name="connsiteY73" fmla="*/ 3794149 h 3807946"/>
                <a:gd name="connsiteX74" fmla="*/ 3156319 w 3807946"/>
                <a:gd name="connsiteY74" fmla="*/ 3794149 h 3807946"/>
                <a:gd name="connsiteX75" fmla="*/ 3165011 w 3807946"/>
                <a:gd name="connsiteY75" fmla="*/ 3802842 h 3807946"/>
                <a:gd name="connsiteX76" fmla="*/ 3156319 w 3807946"/>
                <a:gd name="connsiteY76" fmla="*/ 3811534 h 3807946"/>
                <a:gd name="connsiteX77" fmla="*/ 3108030 w 3807946"/>
                <a:gd name="connsiteY77" fmla="*/ 3811534 h 3807946"/>
                <a:gd name="connsiteX78" fmla="*/ 3094233 w 3807946"/>
                <a:gd name="connsiteY78" fmla="*/ 3811534 h 3807946"/>
                <a:gd name="connsiteX79" fmla="*/ 3085541 w 3807946"/>
                <a:gd name="connsiteY79" fmla="*/ 3802842 h 3807946"/>
                <a:gd name="connsiteX80" fmla="*/ 3094233 w 3807946"/>
                <a:gd name="connsiteY80" fmla="*/ 3794149 h 3807946"/>
                <a:gd name="connsiteX81" fmla="*/ 3108030 w 3807946"/>
                <a:gd name="connsiteY81" fmla="*/ 3794149 h 3807946"/>
                <a:gd name="connsiteX82" fmla="*/ 3116722 w 3807946"/>
                <a:gd name="connsiteY82" fmla="*/ 3802842 h 3807946"/>
                <a:gd name="connsiteX83" fmla="*/ 3108030 w 3807946"/>
                <a:gd name="connsiteY83" fmla="*/ 3811534 h 3807946"/>
                <a:gd name="connsiteX84" fmla="*/ 3059603 w 3807946"/>
                <a:gd name="connsiteY84" fmla="*/ 3811534 h 3807946"/>
                <a:gd name="connsiteX85" fmla="*/ 3045806 w 3807946"/>
                <a:gd name="connsiteY85" fmla="*/ 3811534 h 3807946"/>
                <a:gd name="connsiteX86" fmla="*/ 3037114 w 3807946"/>
                <a:gd name="connsiteY86" fmla="*/ 3802842 h 3807946"/>
                <a:gd name="connsiteX87" fmla="*/ 3045806 w 3807946"/>
                <a:gd name="connsiteY87" fmla="*/ 3794149 h 3807946"/>
                <a:gd name="connsiteX88" fmla="*/ 3059603 w 3807946"/>
                <a:gd name="connsiteY88" fmla="*/ 3794149 h 3807946"/>
                <a:gd name="connsiteX89" fmla="*/ 3068295 w 3807946"/>
                <a:gd name="connsiteY89" fmla="*/ 3802842 h 3807946"/>
                <a:gd name="connsiteX90" fmla="*/ 3059603 w 3807946"/>
                <a:gd name="connsiteY90" fmla="*/ 3811534 h 3807946"/>
                <a:gd name="connsiteX91" fmla="*/ 3011313 w 3807946"/>
                <a:gd name="connsiteY91" fmla="*/ 3811534 h 3807946"/>
                <a:gd name="connsiteX92" fmla="*/ 2997516 w 3807946"/>
                <a:gd name="connsiteY92" fmla="*/ 3811534 h 3807946"/>
                <a:gd name="connsiteX93" fmla="*/ 2988824 w 3807946"/>
                <a:gd name="connsiteY93" fmla="*/ 3802842 h 3807946"/>
                <a:gd name="connsiteX94" fmla="*/ 2997516 w 3807946"/>
                <a:gd name="connsiteY94" fmla="*/ 3794149 h 3807946"/>
                <a:gd name="connsiteX95" fmla="*/ 3011313 w 3807946"/>
                <a:gd name="connsiteY95" fmla="*/ 3794149 h 3807946"/>
                <a:gd name="connsiteX96" fmla="*/ 3020006 w 3807946"/>
                <a:gd name="connsiteY96" fmla="*/ 3802842 h 3807946"/>
                <a:gd name="connsiteX97" fmla="*/ 3011313 w 3807946"/>
                <a:gd name="connsiteY97" fmla="*/ 3811534 h 3807946"/>
                <a:gd name="connsiteX98" fmla="*/ 2962886 w 3807946"/>
                <a:gd name="connsiteY98" fmla="*/ 3811534 h 3807946"/>
                <a:gd name="connsiteX99" fmla="*/ 2949089 w 3807946"/>
                <a:gd name="connsiteY99" fmla="*/ 3811534 h 3807946"/>
                <a:gd name="connsiteX100" fmla="*/ 2940397 w 3807946"/>
                <a:gd name="connsiteY100" fmla="*/ 3802842 h 3807946"/>
                <a:gd name="connsiteX101" fmla="*/ 2949089 w 3807946"/>
                <a:gd name="connsiteY101" fmla="*/ 3794149 h 3807946"/>
                <a:gd name="connsiteX102" fmla="*/ 2962886 w 3807946"/>
                <a:gd name="connsiteY102" fmla="*/ 3794149 h 3807946"/>
                <a:gd name="connsiteX103" fmla="*/ 2971578 w 3807946"/>
                <a:gd name="connsiteY103" fmla="*/ 3802842 h 3807946"/>
                <a:gd name="connsiteX104" fmla="*/ 2962886 w 3807946"/>
                <a:gd name="connsiteY104" fmla="*/ 3811534 h 3807946"/>
                <a:gd name="connsiteX105" fmla="*/ 2914597 w 3807946"/>
                <a:gd name="connsiteY105" fmla="*/ 3811534 h 3807946"/>
                <a:gd name="connsiteX106" fmla="*/ 2900800 w 3807946"/>
                <a:gd name="connsiteY106" fmla="*/ 3811534 h 3807946"/>
                <a:gd name="connsiteX107" fmla="*/ 2892108 w 3807946"/>
                <a:gd name="connsiteY107" fmla="*/ 3802842 h 3807946"/>
                <a:gd name="connsiteX108" fmla="*/ 2900800 w 3807946"/>
                <a:gd name="connsiteY108" fmla="*/ 3794149 h 3807946"/>
                <a:gd name="connsiteX109" fmla="*/ 2914597 w 3807946"/>
                <a:gd name="connsiteY109" fmla="*/ 3794149 h 3807946"/>
                <a:gd name="connsiteX110" fmla="*/ 2923289 w 3807946"/>
                <a:gd name="connsiteY110" fmla="*/ 3802842 h 3807946"/>
                <a:gd name="connsiteX111" fmla="*/ 2914597 w 3807946"/>
                <a:gd name="connsiteY111" fmla="*/ 3811534 h 3807946"/>
                <a:gd name="connsiteX112" fmla="*/ 2866308 w 3807946"/>
                <a:gd name="connsiteY112" fmla="*/ 3811534 h 3807946"/>
                <a:gd name="connsiteX113" fmla="*/ 2852511 w 3807946"/>
                <a:gd name="connsiteY113" fmla="*/ 3811534 h 3807946"/>
                <a:gd name="connsiteX114" fmla="*/ 2843819 w 3807946"/>
                <a:gd name="connsiteY114" fmla="*/ 3802842 h 3807946"/>
                <a:gd name="connsiteX115" fmla="*/ 2852511 w 3807946"/>
                <a:gd name="connsiteY115" fmla="*/ 3794149 h 3807946"/>
                <a:gd name="connsiteX116" fmla="*/ 2866308 w 3807946"/>
                <a:gd name="connsiteY116" fmla="*/ 3794149 h 3807946"/>
                <a:gd name="connsiteX117" fmla="*/ 2875000 w 3807946"/>
                <a:gd name="connsiteY117" fmla="*/ 3802842 h 3807946"/>
                <a:gd name="connsiteX118" fmla="*/ 2866308 w 3807946"/>
                <a:gd name="connsiteY118" fmla="*/ 3811534 h 3807946"/>
                <a:gd name="connsiteX119" fmla="*/ 2817880 w 3807946"/>
                <a:gd name="connsiteY119" fmla="*/ 3811534 h 3807946"/>
                <a:gd name="connsiteX120" fmla="*/ 2804084 w 3807946"/>
                <a:gd name="connsiteY120" fmla="*/ 3811534 h 3807946"/>
                <a:gd name="connsiteX121" fmla="*/ 2795392 w 3807946"/>
                <a:gd name="connsiteY121" fmla="*/ 3802842 h 3807946"/>
                <a:gd name="connsiteX122" fmla="*/ 2804084 w 3807946"/>
                <a:gd name="connsiteY122" fmla="*/ 3794149 h 3807946"/>
                <a:gd name="connsiteX123" fmla="*/ 2817880 w 3807946"/>
                <a:gd name="connsiteY123" fmla="*/ 3794149 h 3807946"/>
                <a:gd name="connsiteX124" fmla="*/ 2826573 w 3807946"/>
                <a:gd name="connsiteY124" fmla="*/ 3802842 h 3807946"/>
                <a:gd name="connsiteX125" fmla="*/ 2817880 w 3807946"/>
                <a:gd name="connsiteY125" fmla="*/ 3811534 h 3807946"/>
                <a:gd name="connsiteX126" fmla="*/ 2769591 w 3807946"/>
                <a:gd name="connsiteY126" fmla="*/ 3811534 h 3807946"/>
                <a:gd name="connsiteX127" fmla="*/ 2755794 w 3807946"/>
                <a:gd name="connsiteY127" fmla="*/ 3811534 h 3807946"/>
                <a:gd name="connsiteX128" fmla="*/ 2747103 w 3807946"/>
                <a:gd name="connsiteY128" fmla="*/ 3802842 h 3807946"/>
                <a:gd name="connsiteX129" fmla="*/ 2755794 w 3807946"/>
                <a:gd name="connsiteY129" fmla="*/ 3794149 h 3807946"/>
                <a:gd name="connsiteX130" fmla="*/ 2769591 w 3807946"/>
                <a:gd name="connsiteY130" fmla="*/ 3794149 h 3807946"/>
                <a:gd name="connsiteX131" fmla="*/ 2778283 w 3807946"/>
                <a:gd name="connsiteY131" fmla="*/ 3802842 h 3807946"/>
                <a:gd name="connsiteX132" fmla="*/ 2769591 w 3807946"/>
                <a:gd name="connsiteY132" fmla="*/ 3811534 h 3807946"/>
                <a:gd name="connsiteX133" fmla="*/ 2721164 w 3807946"/>
                <a:gd name="connsiteY133" fmla="*/ 3811534 h 3807946"/>
                <a:gd name="connsiteX134" fmla="*/ 2707368 w 3807946"/>
                <a:gd name="connsiteY134" fmla="*/ 3811534 h 3807946"/>
                <a:gd name="connsiteX135" fmla="*/ 2698675 w 3807946"/>
                <a:gd name="connsiteY135" fmla="*/ 3802842 h 3807946"/>
                <a:gd name="connsiteX136" fmla="*/ 2707368 w 3807946"/>
                <a:gd name="connsiteY136" fmla="*/ 3794149 h 3807946"/>
                <a:gd name="connsiteX137" fmla="*/ 2721164 w 3807946"/>
                <a:gd name="connsiteY137" fmla="*/ 3794149 h 3807946"/>
                <a:gd name="connsiteX138" fmla="*/ 2729857 w 3807946"/>
                <a:gd name="connsiteY138" fmla="*/ 3802842 h 3807946"/>
                <a:gd name="connsiteX139" fmla="*/ 2721164 w 3807946"/>
                <a:gd name="connsiteY139" fmla="*/ 3811534 h 3807946"/>
                <a:gd name="connsiteX140" fmla="*/ 2672875 w 3807946"/>
                <a:gd name="connsiteY140" fmla="*/ 3811534 h 3807946"/>
                <a:gd name="connsiteX141" fmla="*/ 2659078 w 3807946"/>
                <a:gd name="connsiteY141" fmla="*/ 3811534 h 3807946"/>
                <a:gd name="connsiteX142" fmla="*/ 2650386 w 3807946"/>
                <a:gd name="connsiteY142" fmla="*/ 3802842 h 3807946"/>
                <a:gd name="connsiteX143" fmla="*/ 2659078 w 3807946"/>
                <a:gd name="connsiteY143" fmla="*/ 3794149 h 3807946"/>
                <a:gd name="connsiteX144" fmla="*/ 2672875 w 3807946"/>
                <a:gd name="connsiteY144" fmla="*/ 3794149 h 3807946"/>
                <a:gd name="connsiteX145" fmla="*/ 2681567 w 3807946"/>
                <a:gd name="connsiteY145" fmla="*/ 3802842 h 3807946"/>
                <a:gd name="connsiteX146" fmla="*/ 2672875 w 3807946"/>
                <a:gd name="connsiteY146" fmla="*/ 3811534 h 3807946"/>
                <a:gd name="connsiteX147" fmla="*/ 2624586 w 3807946"/>
                <a:gd name="connsiteY147" fmla="*/ 3811534 h 3807946"/>
                <a:gd name="connsiteX148" fmla="*/ 2610789 w 3807946"/>
                <a:gd name="connsiteY148" fmla="*/ 3811534 h 3807946"/>
                <a:gd name="connsiteX149" fmla="*/ 2602097 w 3807946"/>
                <a:gd name="connsiteY149" fmla="*/ 3802842 h 3807946"/>
                <a:gd name="connsiteX150" fmla="*/ 2610789 w 3807946"/>
                <a:gd name="connsiteY150" fmla="*/ 3794149 h 3807946"/>
                <a:gd name="connsiteX151" fmla="*/ 2624586 w 3807946"/>
                <a:gd name="connsiteY151" fmla="*/ 3794149 h 3807946"/>
                <a:gd name="connsiteX152" fmla="*/ 2633278 w 3807946"/>
                <a:gd name="connsiteY152" fmla="*/ 3802842 h 3807946"/>
                <a:gd name="connsiteX153" fmla="*/ 2624586 w 3807946"/>
                <a:gd name="connsiteY153" fmla="*/ 3811534 h 3807946"/>
                <a:gd name="connsiteX154" fmla="*/ 2576159 w 3807946"/>
                <a:gd name="connsiteY154" fmla="*/ 3811534 h 3807946"/>
                <a:gd name="connsiteX155" fmla="*/ 2562362 w 3807946"/>
                <a:gd name="connsiteY155" fmla="*/ 3811534 h 3807946"/>
                <a:gd name="connsiteX156" fmla="*/ 2553670 w 3807946"/>
                <a:gd name="connsiteY156" fmla="*/ 3802842 h 3807946"/>
                <a:gd name="connsiteX157" fmla="*/ 2562362 w 3807946"/>
                <a:gd name="connsiteY157" fmla="*/ 3794149 h 3807946"/>
                <a:gd name="connsiteX158" fmla="*/ 2576159 w 3807946"/>
                <a:gd name="connsiteY158" fmla="*/ 3794149 h 3807946"/>
                <a:gd name="connsiteX159" fmla="*/ 2584851 w 3807946"/>
                <a:gd name="connsiteY159" fmla="*/ 3802842 h 3807946"/>
                <a:gd name="connsiteX160" fmla="*/ 2576159 w 3807946"/>
                <a:gd name="connsiteY160" fmla="*/ 3811534 h 3807946"/>
                <a:gd name="connsiteX161" fmla="*/ 2527870 w 3807946"/>
                <a:gd name="connsiteY161" fmla="*/ 3811534 h 3807946"/>
                <a:gd name="connsiteX162" fmla="*/ 2514073 w 3807946"/>
                <a:gd name="connsiteY162" fmla="*/ 3811534 h 3807946"/>
                <a:gd name="connsiteX163" fmla="*/ 2505381 w 3807946"/>
                <a:gd name="connsiteY163" fmla="*/ 3802842 h 3807946"/>
                <a:gd name="connsiteX164" fmla="*/ 2514073 w 3807946"/>
                <a:gd name="connsiteY164" fmla="*/ 3794149 h 3807946"/>
                <a:gd name="connsiteX165" fmla="*/ 2527870 w 3807946"/>
                <a:gd name="connsiteY165" fmla="*/ 3794149 h 3807946"/>
                <a:gd name="connsiteX166" fmla="*/ 2536562 w 3807946"/>
                <a:gd name="connsiteY166" fmla="*/ 3802842 h 3807946"/>
                <a:gd name="connsiteX167" fmla="*/ 2527870 w 3807946"/>
                <a:gd name="connsiteY167" fmla="*/ 3811534 h 3807946"/>
                <a:gd name="connsiteX168" fmla="*/ 2479442 w 3807946"/>
                <a:gd name="connsiteY168" fmla="*/ 3811534 h 3807946"/>
                <a:gd name="connsiteX169" fmla="*/ 2465645 w 3807946"/>
                <a:gd name="connsiteY169" fmla="*/ 3811534 h 3807946"/>
                <a:gd name="connsiteX170" fmla="*/ 2456954 w 3807946"/>
                <a:gd name="connsiteY170" fmla="*/ 3802842 h 3807946"/>
                <a:gd name="connsiteX171" fmla="*/ 2465645 w 3807946"/>
                <a:gd name="connsiteY171" fmla="*/ 3794149 h 3807946"/>
                <a:gd name="connsiteX172" fmla="*/ 2479442 w 3807946"/>
                <a:gd name="connsiteY172" fmla="*/ 3794149 h 3807946"/>
                <a:gd name="connsiteX173" fmla="*/ 2488134 w 3807946"/>
                <a:gd name="connsiteY173" fmla="*/ 3802842 h 3807946"/>
                <a:gd name="connsiteX174" fmla="*/ 2479442 w 3807946"/>
                <a:gd name="connsiteY174" fmla="*/ 3811534 h 3807946"/>
                <a:gd name="connsiteX175" fmla="*/ 2431153 w 3807946"/>
                <a:gd name="connsiteY175" fmla="*/ 3811534 h 3807946"/>
                <a:gd name="connsiteX176" fmla="*/ 2417356 w 3807946"/>
                <a:gd name="connsiteY176" fmla="*/ 3811534 h 3807946"/>
                <a:gd name="connsiteX177" fmla="*/ 2408665 w 3807946"/>
                <a:gd name="connsiteY177" fmla="*/ 3802842 h 3807946"/>
                <a:gd name="connsiteX178" fmla="*/ 2417356 w 3807946"/>
                <a:gd name="connsiteY178" fmla="*/ 3794149 h 3807946"/>
                <a:gd name="connsiteX179" fmla="*/ 2431153 w 3807946"/>
                <a:gd name="connsiteY179" fmla="*/ 3794149 h 3807946"/>
                <a:gd name="connsiteX180" fmla="*/ 2439845 w 3807946"/>
                <a:gd name="connsiteY180" fmla="*/ 3802842 h 3807946"/>
                <a:gd name="connsiteX181" fmla="*/ 2431153 w 3807946"/>
                <a:gd name="connsiteY181" fmla="*/ 3811534 h 3807946"/>
                <a:gd name="connsiteX182" fmla="*/ 2382864 w 3807946"/>
                <a:gd name="connsiteY182" fmla="*/ 3811534 h 3807946"/>
                <a:gd name="connsiteX183" fmla="*/ 2369067 w 3807946"/>
                <a:gd name="connsiteY183" fmla="*/ 3811534 h 3807946"/>
                <a:gd name="connsiteX184" fmla="*/ 2360375 w 3807946"/>
                <a:gd name="connsiteY184" fmla="*/ 3802842 h 3807946"/>
                <a:gd name="connsiteX185" fmla="*/ 2369067 w 3807946"/>
                <a:gd name="connsiteY185" fmla="*/ 3794149 h 3807946"/>
                <a:gd name="connsiteX186" fmla="*/ 2382864 w 3807946"/>
                <a:gd name="connsiteY186" fmla="*/ 3794149 h 3807946"/>
                <a:gd name="connsiteX187" fmla="*/ 2391556 w 3807946"/>
                <a:gd name="connsiteY187" fmla="*/ 3802842 h 3807946"/>
                <a:gd name="connsiteX188" fmla="*/ 2382864 w 3807946"/>
                <a:gd name="connsiteY188" fmla="*/ 3811534 h 3807946"/>
                <a:gd name="connsiteX189" fmla="*/ 2334437 w 3807946"/>
                <a:gd name="connsiteY189" fmla="*/ 3811534 h 3807946"/>
                <a:gd name="connsiteX190" fmla="*/ 2320640 w 3807946"/>
                <a:gd name="connsiteY190" fmla="*/ 3811534 h 3807946"/>
                <a:gd name="connsiteX191" fmla="*/ 2311948 w 3807946"/>
                <a:gd name="connsiteY191" fmla="*/ 3802842 h 3807946"/>
                <a:gd name="connsiteX192" fmla="*/ 2320640 w 3807946"/>
                <a:gd name="connsiteY192" fmla="*/ 3794149 h 3807946"/>
                <a:gd name="connsiteX193" fmla="*/ 2334437 w 3807946"/>
                <a:gd name="connsiteY193" fmla="*/ 3794149 h 3807946"/>
                <a:gd name="connsiteX194" fmla="*/ 2343129 w 3807946"/>
                <a:gd name="connsiteY194" fmla="*/ 3802842 h 3807946"/>
                <a:gd name="connsiteX195" fmla="*/ 2334437 w 3807946"/>
                <a:gd name="connsiteY195" fmla="*/ 3811534 h 3807946"/>
                <a:gd name="connsiteX196" fmla="*/ 2286148 w 3807946"/>
                <a:gd name="connsiteY196" fmla="*/ 3811534 h 3807946"/>
                <a:gd name="connsiteX197" fmla="*/ 2272351 w 3807946"/>
                <a:gd name="connsiteY197" fmla="*/ 3811534 h 3807946"/>
                <a:gd name="connsiteX198" fmla="*/ 2263659 w 3807946"/>
                <a:gd name="connsiteY198" fmla="*/ 3802842 h 3807946"/>
                <a:gd name="connsiteX199" fmla="*/ 2272351 w 3807946"/>
                <a:gd name="connsiteY199" fmla="*/ 3794149 h 3807946"/>
                <a:gd name="connsiteX200" fmla="*/ 2286148 w 3807946"/>
                <a:gd name="connsiteY200" fmla="*/ 3794149 h 3807946"/>
                <a:gd name="connsiteX201" fmla="*/ 2294840 w 3807946"/>
                <a:gd name="connsiteY201" fmla="*/ 3802842 h 3807946"/>
                <a:gd name="connsiteX202" fmla="*/ 2286148 w 3807946"/>
                <a:gd name="connsiteY202" fmla="*/ 3811534 h 3807946"/>
                <a:gd name="connsiteX203" fmla="*/ 2237721 w 3807946"/>
                <a:gd name="connsiteY203" fmla="*/ 3811534 h 3807946"/>
                <a:gd name="connsiteX204" fmla="*/ 2223924 w 3807946"/>
                <a:gd name="connsiteY204" fmla="*/ 3811534 h 3807946"/>
                <a:gd name="connsiteX205" fmla="*/ 2215232 w 3807946"/>
                <a:gd name="connsiteY205" fmla="*/ 3802842 h 3807946"/>
                <a:gd name="connsiteX206" fmla="*/ 2223924 w 3807946"/>
                <a:gd name="connsiteY206" fmla="*/ 3794149 h 3807946"/>
                <a:gd name="connsiteX207" fmla="*/ 2237721 w 3807946"/>
                <a:gd name="connsiteY207" fmla="*/ 3794149 h 3807946"/>
                <a:gd name="connsiteX208" fmla="*/ 2246413 w 3807946"/>
                <a:gd name="connsiteY208" fmla="*/ 3802842 h 3807946"/>
                <a:gd name="connsiteX209" fmla="*/ 2237721 w 3807946"/>
                <a:gd name="connsiteY209" fmla="*/ 3811534 h 3807946"/>
                <a:gd name="connsiteX210" fmla="*/ 2189431 w 3807946"/>
                <a:gd name="connsiteY210" fmla="*/ 3811534 h 3807946"/>
                <a:gd name="connsiteX211" fmla="*/ 2175635 w 3807946"/>
                <a:gd name="connsiteY211" fmla="*/ 3811534 h 3807946"/>
                <a:gd name="connsiteX212" fmla="*/ 2166942 w 3807946"/>
                <a:gd name="connsiteY212" fmla="*/ 3802842 h 3807946"/>
                <a:gd name="connsiteX213" fmla="*/ 2175635 w 3807946"/>
                <a:gd name="connsiteY213" fmla="*/ 3794149 h 3807946"/>
                <a:gd name="connsiteX214" fmla="*/ 2189431 w 3807946"/>
                <a:gd name="connsiteY214" fmla="*/ 3794149 h 3807946"/>
                <a:gd name="connsiteX215" fmla="*/ 2198124 w 3807946"/>
                <a:gd name="connsiteY215" fmla="*/ 3802842 h 3807946"/>
                <a:gd name="connsiteX216" fmla="*/ 2189431 w 3807946"/>
                <a:gd name="connsiteY216" fmla="*/ 3811534 h 3807946"/>
                <a:gd name="connsiteX217" fmla="*/ 2141004 w 3807946"/>
                <a:gd name="connsiteY217" fmla="*/ 3811534 h 3807946"/>
                <a:gd name="connsiteX218" fmla="*/ 2127207 w 3807946"/>
                <a:gd name="connsiteY218" fmla="*/ 3811534 h 3807946"/>
                <a:gd name="connsiteX219" fmla="*/ 2118516 w 3807946"/>
                <a:gd name="connsiteY219" fmla="*/ 3802842 h 3807946"/>
                <a:gd name="connsiteX220" fmla="*/ 2127207 w 3807946"/>
                <a:gd name="connsiteY220" fmla="*/ 3794149 h 3807946"/>
                <a:gd name="connsiteX221" fmla="*/ 2141004 w 3807946"/>
                <a:gd name="connsiteY221" fmla="*/ 3794149 h 3807946"/>
                <a:gd name="connsiteX222" fmla="*/ 2149696 w 3807946"/>
                <a:gd name="connsiteY222" fmla="*/ 3802842 h 3807946"/>
                <a:gd name="connsiteX223" fmla="*/ 2141004 w 3807946"/>
                <a:gd name="connsiteY223" fmla="*/ 3811534 h 3807946"/>
                <a:gd name="connsiteX224" fmla="*/ 2092715 w 3807946"/>
                <a:gd name="connsiteY224" fmla="*/ 3811534 h 3807946"/>
                <a:gd name="connsiteX225" fmla="*/ 2078918 w 3807946"/>
                <a:gd name="connsiteY225" fmla="*/ 3811534 h 3807946"/>
                <a:gd name="connsiteX226" fmla="*/ 2070226 w 3807946"/>
                <a:gd name="connsiteY226" fmla="*/ 3802842 h 3807946"/>
                <a:gd name="connsiteX227" fmla="*/ 2078918 w 3807946"/>
                <a:gd name="connsiteY227" fmla="*/ 3794149 h 3807946"/>
                <a:gd name="connsiteX228" fmla="*/ 2092715 w 3807946"/>
                <a:gd name="connsiteY228" fmla="*/ 3794149 h 3807946"/>
                <a:gd name="connsiteX229" fmla="*/ 2101407 w 3807946"/>
                <a:gd name="connsiteY229" fmla="*/ 3802842 h 3807946"/>
                <a:gd name="connsiteX230" fmla="*/ 2092715 w 3807946"/>
                <a:gd name="connsiteY230" fmla="*/ 3811534 h 3807946"/>
                <a:gd name="connsiteX231" fmla="*/ 2044426 w 3807946"/>
                <a:gd name="connsiteY231" fmla="*/ 3811534 h 3807946"/>
                <a:gd name="connsiteX232" fmla="*/ 2030629 w 3807946"/>
                <a:gd name="connsiteY232" fmla="*/ 3811534 h 3807946"/>
                <a:gd name="connsiteX233" fmla="*/ 2021937 w 3807946"/>
                <a:gd name="connsiteY233" fmla="*/ 3802842 h 3807946"/>
                <a:gd name="connsiteX234" fmla="*/ 2030629 w 3807946"/>
                <a:gd name="connsiteY234" fmla="*/ 3794149 h 3807946"/>
                <a:gd name="connsiteX235" fmla="*/ 2044426 w 3807946"/>
                <a:gd name="connsiteY235" fmla="*/ 3794149 h 3807946"/>
                <a:gd name="connsiteX236" fmla="*/ 2053118 w 3807946"/>
                <a:gd name="connsiteY236" fmla="*/ 3802842 h 3807946"/>
                <a:gd name="connsiteX237" fmla="*/ 2044426 w 3807946"/>
                <a:gd name="connsiteY237" fmla="*/ 3811534 h 3807946"/>
                <a:gd name="connsiteX238" fmla="*/ 1995999 w 3807946"/>
                <a:gd name="connsiteY238" fmla="*/ 3811534 h 3807946"/>
                <a:gd name="connsiteX239" fmla="*/ 1982202 w 3807946"/>
                <a:gd name="connsiteY239" fmla="*/ 3811534 h 3807946"/>
                <a:gd name="connsiteX240" fmla="*/ 1973510 w 3807946"/>
                <a:gd name="connsiteY240" fmla="*/ 3802842 h 3807946"/>
                <a:gd name="connsiteX241" fmla="*/ 1982202 w 3807946"/>
                <a:gd name="connsiteY241" fmla="*/ 3794149 h 3807946"/>
                <a:gd name="connsiteX242" fmla="*/ 1995999 w 3807946"/>
                <a:gd name="connsiteY242" fmla="*/ 3794149 h 3807946"/>
                <a:gd name="connsiteX243" fmla="*/ 2004691 w 3807946"/>
                <a:gd name="connsiteY243" fmla="*/ 3802842 h 3807946"/>
                <a:gd name="connsiteX244" fmla="*/ 1995999 w 3807946"/>
                <a:gd name="connsiteY244" fmla="*/ 3811534 h 3807946"/>
                <a:gd name="connsiteX245" fmla="*/ 1947710 w 3807946"/>
                <a:gd name="connsiteY245" fmla="*/ 3811534 h 3807946"/>
                <a:gd name="connsiteX246" fmla="*/ 1933913 w 3807946"/>
                <a:gd name="connsiteY246" fmla="*/ 3811534 h 3807946"/>
                <a:gd name="connsiteX247" fmla="*/ 1925221 w 3807946"/>
                <a:gd name="connsiteY247" fmla="*/ 3802842 h 3807946"/>
                <a:gd name="connsiteX248" fmla="*/ 1933913 w 3807946"/>
                <a:gd name="connsiteY248" fmla="*/ 3794149 h 3807946"/>
                <a:gd name="connsiteX249" fmla="*/ 1947710 w 3807946"/>
                <a:gd name="connsiteY249" fmla="*/ 3794149 h 3807946"/>
                <a:gd name="connsiteX250" fmla="*/ 1956402 w 3807946"/>
                <a:gd name="connsiteY250" fmla="*/ 3802842 h 3807946"/>
                <a:gd name="connsiteX251" fmla="*/ 1947710 w 3807946"/>
                <a:gd name="connsiteY251" fmla="*/ 3811534 h 3807946"/>
                <a:gd name="connsiteX252" fmla="*/ 1899282 w 3807946"/>
                <a:gd name="connsiteY252" fmla="*/ 3811534 h 3807946"/>
                <a:gd name="connsiteX253" fmla="*/ 1885486 w 3807946"/>
                <a:gd name="connsiteY253" fmla="*/ 3811534 h 3807946"/>
                <a:gd name="connsiteX254" fmla="*/ 1876793 w 3807946"/>
                <a:gd name="connsiteY254" fmla="*/ 3802842 h 3807946"/>
                <a:gd name="connsiteX255" fmla="*/ 1885486 w 3807946"/>
                <a:gd name="connsiteY255" fmla="*/ 3794149 h 3807946"/>
                <a:gd name="connsiteX256" fmla="*/ 1899282 w 3807946"/>
                <a:gd name="connsiteY256" fmla="*/ 3794149 h 3807946"/>
                <a:gd name="connsiteX257" fmla="*/ 1907975 w 3807946"/>
                <a:gd name="connsiteY257" fmla="*/ 3802842 h 3807946"/>
                <a:gd name="connsiteX258" fmla="*/ 1899282 w 3807946"/>
                <a:gd name="connsiteY258" fmla="*/ 3811534 h 3807946"/>
                <a:gd name="connsiteX259" fmla="*/ 1850993 w 3807946"/>
                <a:gd name="connsiteY259" fmla="*/ 3811534 h 3807946"/>
                <a:gd name="connsiteX260" fmla="*/ 1837196 w 3807946"/>
                <a:gd name="connsiteY260" fmla="*/ 3811534 h 3807946"/>
                <a:gd name="connsiteX261" fmla="*/ 1828504 w 3807946"/>
                <a:gd name="connsiteY261" fmla="*/ 3802842 h 3807946"/>
                <a:gd name="connsiteX262" fmla="*/ 1837196 w 3807946"/>
                <a:gd name="connsiteY262" fmla="*/ 3794149 h 3807946"/>
                <a:gd name="connsiteX263" fmla="*/ 1850993 w 3807946"/>
                <a:gd name="connsiteY263" fmla="*/ 3794149 h 3807946"/>
                <a:gd name="connsiteX264" fmla="*/ 1859685 w 3807946"/>
                <a:gd name="connsiteY264" fmla="*/ 3802842 h 3807946"/>
                <a:gd name="connsiteX265" fmla="*/ 1850993 w 3807946"/>
                <a:gd name="connsiteY265" fmla="*/ 3811534 h 3807946"/>
                <a:gd name="connsiteX266" fmla="*/ 1802704 w 3807946"/>
                <a:gd name="connsiteY266" fmla="*/ 3811534 h 3807946"/>
                <a:gd name="connsiteX267" fmla="*/ 1788907 w 3807946"/>
                <a:gd name="connsiteY267" fmla="*/ 3811534 h 3807946"/>
                <a:gd name="connsiteX268" fmla="*/ 1780215 w 3807946"/>
                <a:gd name="connsiteY268" fmla="*/ 3802842 h 3807946"/>
                <a:gd name="connsiteX269" fmla="*/ 1788907 w 3807946"/>
                <a:gd name="connsiteY269" fmla="*/ 3794149 h 3807946"/>
                <a:gd name="connsiteX270" fmla="*/ 1802704 w 3807946"/>
                <a:gd name="connsiteY270" fmla="*/ 3794149 h 3807946"/>
                <a:gd name="connsiteX271" fmla="*/ 1811396 w 3807946"/>
                <a:gd name="connsiteY271" fmla="*/ 3802842 h 3807946"/>
                <a:gd name="connsiteX272" fmla="*/ 1802704 w 3807946"/>
                <a:gd name="connsiteY272" fmla="*/ 3811534 h 3807946"/>
                <a:gd name="connsiteX273" fmla="*/ 1754277 w 3807946"/>
                <a:gd name="connsiteY273" fmla="*/ 3811534 h 3807946"/>
                <a:gd name="connsiteX274" fmla="*/ 1740480 w 3807946"/>
                <a:gd name="connsiteY274" fmla="*/ 3811534 h 3807946"/>
                <a:gd name="connsiteX275" fmla="*/ 1731788 w 3807946"/>
                <a:gd name="connsiteY275" fmla="*/ 3802842 h 3807946"/>
                <a:gd name="connsiteX276" fmla="*/ 1740480 w 3807946"/>
                <a:gd name="connsiteY276" fmla="*/ 3794149 h 3807946"/>
                <a:gd name="connsiteX277" fmla="*/ 1754277 w 3807946"/>
                <a:gd name="connsiteY277" fmla="*/ 3794149 h 3807946"/>
                <a:gd name="connsiteX278" fmla="*/ 1762969 w 3807946"/>
                <a:gd name="connsiteY278" fmla="*/ 3802842 h 3807946"/>
                <a:gd name="connsiteX279" fmla="*/ 1754277 w 3807946"/>
                <a:gd name="connsiteY279" fmla="*/ 3811534 h 3807946"/>
                <a:gd name="connsiteX280" fmla="*/ 1705988 w 3807946"/>
                <a:gd name="connsiteY280" fmla="*/ 3811534 h 3807946"/>
                <a:gd name="connsiteX281" fmla="*/ 1692191 w 3807946"/>
                <a:gd name="connsiteY281" fmla="*/ 3811534 h 3807946"/>
                <a:gd name="connsiteX282" fmla="*/ 1683499 w 3807946"/>
                <a:gd name="connsiteY282" fmla="*/ 3802842 h 3807946"/>
                <a:gd name="connsiteX283" fmla="*/ 1692191 w 3807946"/>
                <a:gd name="connsiteY283" fmla="*/ 3794149 h 3807946"/>
                <a:gd name="connsiteX284" fmla="*/ 1705988 w 3807946"/>
                <a:gd name="connsiteY284" fmla="*/ 3794149 h 3807946"/>
                <a:gd name="connsiteX285" fmla="*/ 1714680 w 3807946"/>
                <a:gd name="connsiteY285" fmla="*/ 3802842 h 3807946"/>
                <a:gd name="connsiteX286" fmla="*/ 1705988 w 3807946"/>
                <a:gd name="connsiteY286" fmla="*/ 3811534 h 3807946"/>
                <a:gd name="connsiteX287" fmla="*/ 1657561 w 3807946"/>
                <a:gd name="connsiteY287" fmla="*/ 3811534 h 3807946"/>
                <a:gd name="connsiteX288" fmla="*/ 1643764 w 3807946"/>
                <a:gd name="connsiteY288" fmla="*/ 3811534 h 3807946"/>
                <a:gd name="connsiteX289" fmla="*/ 1635072 w 3807946"/>
                <a:gd name="connsiteY289" fmla="*/ 3802842 h 3807946"/>
                <a:gd name="connsiteX290" fmla="*/ 1643764 w 3807946"/>
                <a:gd name="connsiteY290" fmla="*/ 3794149 h 3807946"/>
                <a:gd name="connsiteX291" fmla="*/ 1657561 w 3807946"/>
                <a:gd name="connsiteY291" fmla="*/ 3794149 h 3807946"/>
                <a:gd name="connsiteX292" fmla="*/ 1666253 w 3807946"/>
                <a:gd name="connsiteY292" fmla="*/ 3802842 h 3807946"/>
                <a:gd name="connsiteX293" fmla="*/ 1657561 w 3807946"/>
                <a:gd name="connsiteY293" fmla="*/ 3811534 h 3807946"/>
                <a:gd name="connsiteX294" fmla="*/ 1609272 w 3807946"/>
                <a:gd name="connsiteY294" fmla="*/ 3811534 h 3807946"/>
                <a:gd name="connsiteX295" fmla="*/ 1595475 w 3807946"/>
                <a:gd name="connsiteY295" fmla="*/ 3811534 h 3807946"/>
                <a:gd name="connsiteX296" fmla="*/ 1586783 w 3807946"/>
                <a:gd name="connsiteY296" fmla="*/ 3802842 h 3807946"/>
                <a:gd name="connsiteX297" fmla="*/ 1595475 w 3807946"/>
                <a:gd name="connsiteY297" fmla="*/ 3794149 h 3807946"/>
                <a:gd name="connsiteX298" fmla="*/ 1609272 w 3807946"/>
                <a:gd name="connsiteY298" fmla="*/ 3794149 h 3807946"/>
                <a:gd name="connsiteX299" fmla="*/ 1617964 w 3807946"/>
                <a:gd name="connsiteY299" fmla="*/ 3802842 h 3807946"/>
                <a:gd name="connsiteX300" fmla="*/ 1609272 w 3807946"/>
                <a:gd name="connsiteY300" fmla="*/ 3811534 h 3807946"/>
                <a:gd name="connsiteX301" fmla="*/ 1560844 w 3807946"/>
                <a:gd name="connsiteY301" fmla="*/ 3811534 h 3807946"/>
                <a:gd name="connsiteX302" fmla="*/ 1547047 w 3807946"/>
                <a:gd name="connsiteY302" fmla="*/ 3811534 h 3807946"/>
                <a:gd name="connsiteX303" fmla="*/ 1538355 w 3807946"/>
                <a:gd name="connsiteY303" fmla="*/ 3802842 h 3807946"/>
                <a:gd name="connsiteX304" fmla="*/ 1547047 w 3807946"/>
                <a:gd name="connsiteY304" fmla="*/ 3794149 h 3807946"/>
                <a:gd name="connsiteX305" fmla="*/ 1560844 w 3807946"/>
                <a:gd name="connsiteY305" fmla="*/ 3794149 h 3807946"/>
                <a:gd name="connsiteX306" fmla="*/ 1569536 w 3807946"/>
                <a:gd name="connsiteY306" fmla="*/ 3802842 h 3807946"/>
                <a:gd name="connsiteX307" fmla="*/ 1560844 w 3807946"/>
                <a:gd name="connsiteY307" fmla="*/ 3811534 h 3807946"/>
                <a:gd name="connsiteX308" fmla="*/ 1512555 w 3807946"/>
                <a:gd name="connsiteY308" fmla="*/ 3811534 h 3807946"/>
                <a:gd name="connsiteX309" fmla="*/ 1498758 w 3807946"/>
                <a:gd name="connsiteY309" fmla="*/ 3811534 h 3807946"/>
                <a:gd name="connsiteX310" fmla="*/ 1490066 w 3807946"/>
                <a:gd name="connsiteY310" fmla="*/ 3802842 h 3807946"/>
                <a:gd name="connsiteX311" fmla="*/ 1498758 w 3807946"/>
                <a:gd name="connsiteY311" fmla="*/ 3794149 h 3807946"/>
                <a:gd name="connsiteX312" fmla="*/ 1512555 w 3807946"/>
                <a:gd name="connsiteY312" fmla="*/ 3794149 h 3807946"/>
                <a:gd name="connsiteX313" fmla="*/ 1521247 w 3807946"/>
                <a:gd name="connsiteY313" fmla="*/ 3802842 h 3807946"/>
                <a:gd name="connsiteX314" fmla="*/ 1512555 w 3807946"/>
                <a:gd name="connsiteY314" fmla="*/ 3811534 h 3807946"/>
                <a:gd name="connsiteX315" fmla="*/ 1464266 w 3807946"/>
                <a:gd name="connsiteY315" fmla="*/ 3811534 h 3807946"/>
                <a:gd name="connsiteX316" fmla="*/ 1450469 w 3807946"/>
                <a:gd name="connsiteY316" fmla="*/ 3811534 h 3807946"/>
                <a:gd name="connsiteX317" fmla="*/ 1441777 w 3807946"/>
                <a:gd name="connsiteY317" fmla="*/ 3802842 h 3807946"/>
                <a:gd name="connsiteX318" fmla="*/ 1450469 w 3807946"/>
                <a:gd name="connsiteY318" fmla="*/ 3794149 h 3807946"/>
                <a:gd name="connsiteX319" fmla="*/ 1464266 w 3807946"/>
                <a:gd name="connsiteY319" fmla="*/ 3794149 h 3807946"/>
                <a:gd name="connsiteX320" fmla="*/ 1472958 w 3807946"/>
                <a:gd name="connsiteY320" fmla="*/ 3802842 h 3807946"/>
                <a:gd name="connsiteX321" fmla="*/ 1464266 w 3807946"/>
                <a:gd name="connsiteY321" fmla="*/ 3811534 h 3807946"/>
                <a:gd name="connsiteX322" fmla="*/ 1415839 w 3807946"/>
                <a:gd name="connsiteY322" fmla="*/ 3811534 h 3807946"/>
                <a:gd name="connsiteX323" fmla="*/ 1402042 w 3807946"/>
                <a:gd name="connsiteY323" fmla="*/ 3811534 h 3807946"/>
                <a:gd name="connsiteX324" fmla="*/ 1393350 w 3807946"/>
                <a:gd name="connsiteY324" fmla="*/ 3802842 h 3807946"/>
                <a:gd name="connsiteX325" fmla="*/ 1402042 w 3807946"/>
                <a:gd name="connsiteY325" fmla="*/ 3794149 h 3807946"/>
                <a:gd name="connsiteX326" fmla="*/ 1415839 w 3807946"/>
                <a:gd name="connsiteY326" fmla="*/ 3794149 h 3807946"/>
                <a:gd name="connsiteX327" fmla="*/ 1424531 w 3807946"/>
                <a:gd name="connsiteY327" fmla="*/ 3802842 h 3807946"/>
                <a:gd name="connsiteX328" fmla="*/ 1415839 w 3807946"/>
                <a:gd name="connsiteY328" fmla="*/ 3811534 h 3807946"/>
                <a:gd name="connsiteX329" fmla="*/ 1367550 w 3807946"/>
                <a:gd name="connsiteY329" fmla="*/ 3811534 h 3807946"/>
                <a:gd name="connsiteX330" fmla="*/ 1353753 w 3807946"/>
                <a:gd name="connsiteY330" fmla="*/ 3811534 h 3807946"/>
                <a:gd name="connsiteX331" fmla="*/ 1345060 w 3807946"/>
                <a:gd name="connsiteY331" fmla="*/ 3802842 h 3807946"/>
                <a:gd name="connsiteX332" fmla="*/ 1353753 w 3807946"/>
                <a:gd name="connsiteY332" fmla="*/ 3794149 h 3807946"/>
                <a:gd name="connsiteX333" fmla="*/ 1367550 w 3807946"/>
                <a:gd name="connsiteY333" fmla="*/ 3794149 h 3807946"/>
                <a:gd name="connsiteX334" fmla="*/ 1376242 w 3807946"/>
                <a:gd name="connsiteY334" fmla="*/ 3802842 h 3807946"/>
                <a:gd name="connsiteX335" fmla="*/ 1367550 w 3807946"/>
                <a:gd name="connsiteY335" fmla="*/ 3811534 h 3807946"/>
                <a:gd name="connsiteX336" fmla="*/ 1319123 w 3807946"/>
                <a:gd name="connsiteY336" fmla="*/ 3811534 h 3807946"/>
                <a:gd name="connsiteX337" fmla="*/ 1305326 w 3807946"/>
                <a:gd name="connsiteY337" fmla="*/ 3811534 h 3807946"/>
                <a:gd name="connsiteX338" fmla="*/ 1296634 w 3807946"/>
                <a:gd name="connsiteY338" fmla="*/ 3802842 h 3807946"/>
                <a:gd name="connsiteX339" fmla="*/ 1305326 w 3807946"/>
                <a:gd name="connsiteY339" fmla="*/ 3794149 h 3807946"/>
                <a:gd name="connsiteX340" fmla="*/ 1319123 w 3807946"/>
                <a:gd name="connsiteY340" fmla="*/ 3794149 h 3807946"/>
                <a:gd name="connsiteX341" fmla="*/ 1327814 w 3807946"/>
                <a:gd name="connsiteY341" fmla="*/ 3802842 h 3807946"/>
                <a:gd name="connsiteX342" fmla="*/ 1319123 w 3807946"/>
                <a:gd name="connsiteY342" fmla="*/ 3811534 h 3807946"/>
                <a:gd name="connsiteX343" fmla="*/ 1270833 w 3807946"/>
                <a:gd name="connsiteY343" fmla="*/ 3811534 h 3807946"/>
                <a:gd name="connsiteX344" fmla="*/ 1257037 w 3807946"/>
                <a:gd name="connsiteY344" fmla="*/ 3811534 h 3807946"/>
                <a:gd name="connsiteX345" fmla="*/ 1248344 w 3807946"/>
                <a:gd name="connsiteY345" fmla="*/ 3802842 h 3807946"/>
                <a:gd name="connsiteX346" fmla="*/ 1257037 w 3807946"/>
                <a:gd name="connsiteY346" fmla="*/ 3794149 h 3807946"/>
                <a:gd name="connsiteX347" fmla="*/ 1270833 w 3807946"/>
                <a:gd name="connsiteY347" fmla="*/ 3794149 h 3807946"/>
                <a:gd name="connsiteX348" fmla="*/ 1279525 w 3807946"/>
                <a:gd name="connsiteY348" fmla="*/ 3802842 h 3807946"/>
                <a:gd name="connsiteX349" fmla="*/ 1270833 w 3807946"/>
                <a:gd name="connsiteY349" fmla="*/ 3811534 h 3807946"/>
                <a:gd name="connsiteX350" fmla="*/ 1222544 w 3807946"/>
                <a:gd name="connsiteY350" fmla="*/ 3811534 h 3807946"/>
                <a:gd name="connsiteX351" fmla="*/ 1208747 w 3807946"/>
                <a:gd name="connsiteY351" fmla="*/ 3811534 h 3807946"/>
                <a:gd name="connsiteX352" fmla="*/ 1200055 w 3807946"/>
                <a:gd name="connsiteY352" fmla="*/ 3802842 h 3807946"/>
                <a:gd name="connsiteX353" fmla="*/ 1208747 w 3807946"/>
                <a:gd name="connsiteY353" fmla="*/ 3794149 h 3807946"/>
                <a:gd name="connsiteX354" fmla="*/ 1222544 w 3807946"/>
                <a:gd name="connsiteY354" fmla="*/ 3794149 h 3807946"/>
                <a:gd name="connsiteX355" fmla="*/ 1231236 w 3807946"/>
                <a:gd name="connsiteY355" fmla="*/ 3802842 h 3807946"/>
                <a:gd name="connsiteX356" fmla="*/ 1222544 w 3807946"/>
                <a:gd name="connsiteY356" fmla="*/ 3811534 h 3807946"/>
                <a:gd name="connsiteX357" fmla="*/ 1174117 w 3807946"/>
                <a:gd name="connsiteY357" fmla="*/ 3811534 h 3807946"/>
                <a:gd name="connsiteX358" fmla="*/ 1160320 w 3807946"/>
                <a:gd name="connsiteY358" fmla="*/ 3811534 h 3807946"/>
                <a:gd name="connsiteX359" fmla="*/ 1151628 w 3807946"/>
                <a:gd name="connsiteY359" fmla="*/ 3802842 h 3807946"/>
                <a:gd name="connsiteX360" fmla="*/ 1160320 w 3807946"/>
                <a:gd name="connsiteY360" fmla="*/ 3794149 h 3807946"/>
                <a:gd name="connsiteX361" fmla="*/ 1174117 w 3807946"/>
                <a:gd name="connsiteY361" fmla="*/ 3794149 h 3807946"/>
                <a:gd name="connsiteX362" fmla="*/ 1182809 w 3807946"/>
                <a:gd name="connsiteY362" fmla="*/ 3802842 h 3807946"/>
                <a:gd name="connsiteX363" fmla="*/ 1174117 w 3807946"/>
                <a:gd name="connsiteY363" fmla="*/ 3811534 h 3807946"/>
                <a:gd name="connsiteX364" fmla="*/ 1125828 w 3807946"/>
                <a:gd name="connsiteY364" fmla="*/ 3811534 h 3807946"/>
                <a:gd name="connsiteX365" fmla="*/ 1112031 w 3807946"/>
                <a:gd name="connsiteY365" fmla="*/ 3811534 h 3807946"/>
                <a:gd name="connsiteX366" fmla="*/ 1103339 w 3807946"/>
                <a:gd name="connsiteY366" fmla="*/ 3802842 h 3807946"/>
                <a:gd name="connsiteX367" fmla="*/ 1112031 w 3807946"/>
                <a:gd name="connsiteY367" fmla="*/ 3794149 h 3807946"/>
                <a:gd name="connsiteX368" fmla="*/ 1125828 w 3807946"/>
                <a:gd name="connsiteY368" fmla="*/ 3794149 h 3807946"/>
                <a:gd name="connsiteX369" fmla="*/ 1134520 w 3807946"/>
                <a:gd name="connsiteY369" fmla="*/ 3802842 h 3807946"/>
                <a:gd name="connsiteX370" fmla="*/ 1125828 w 3807946"/>
                <a:gd name="connsiteY370" fmla="*/ 3811534 h 3807946"/>
                <a:gd name="connsiteX371" fmla="*/ 1077401 w 3807946"/>
                <a:gd name="connsiteY371" fmla="*/ 3811534 h 3807946"/>
                <a:gd name="connsiteX372" fmla="*/ 1063604 w 3807946"/>
                <a:gd name="connsiteY372" fmla="*/ 3811534 h 3807946"/>
                <a:gd name="connsiteX373" fmla="*/ 1054912 w 3807946"/>
                <a:gd name="connsiteY373" fmla="*/ 3802842 h 3807946"/>
                <a:gd name="connsiteX374" fmla="*/ 1063604 w 3807946"/>
                <a:gd name="connsiteY374" fmla="*/ 3794149 h 3807946"/>
                <a:gd name="connsiteX375" fmla="*/ 1077401 w 3807946"/>
                <a:gd name="connsiteY375" fmla="*/ 3794149 h 3807946"/>
                <a:gd name="connsiteX376" fmla="*/ 1086093 w 3807946"/>
                <a:gd name="connsiteY376" fmla="*/ 3802842 h 3807946"/>
                <a:gd name="connsiteX377" fmla="*/ 1077401 w 3807946"/>
                <a:gd name="connsiteY377" fmla="*/ 3811534 h 3807946"/>
                <a:gd name="connsiteX378" fmla="*/ 1029111 w 3807946"/>
                <a:gd name="connsiteY378" fmla="*/ 3811534 h 3807946"/>
                <a:gd name="connsiteX379" fmla="*/ 1015314 w 3807946"/>
                <a:gd name="connsiteY379" fmla="*/ 3811534 h 3807946"/>
                <a:gd name="connsiteX380" fmla="*/ 1006622 w 3807946"/>
                <a:gd name="connsiteY380" fmla="*/ 3802842 h 3807946"/>
                <a:gd name="connsiteX381" fmla="*/ 1015314 w 3807946"/>
                <a:gd name="connsiteY381" fmla="*/ 3794149 h 3807946"/>
                <a:gd name="connsiteX382" fmla="*/ 1029111 w 3807946"/>
                <a:gd name="connsiteY382" fmla="*/ 3794149 h 3807946"/>
                <a:gd name="connsiteX383" fmla="*/ 1037803 w 3807946"/>
                <a:gd name="connsiteY383" fmla="*/ 3802842 h 3807946"/>
                <a:gd name="connsiteX384" fmla="*/ 1029111 w 3807946"/>
                <a:gd name="connsiteY384" fmla="*/ 3811534 h 3807946"/>
                <a:gd name="connsiteX385" fmla="*/ 980684 w 3807946"/>
                <a:gd name="connsiteY385" fmla="*/ 3811534 h 3807946"/>
                <a:gd name="connsiteX386" fmla="*/ 966888 w 3807946"/>
                <a:gd name="connsiteY386" fmla="*/ 3811534 h 3807946"/>
                <a:gd name="connsiteX387" fmla="*/ 958195 w 3807946"/>
                <a:gd name="connsiteY387" fmla="*/ 3802842 h 3807946"/>
                <a:gd name="connsiteX388" fmla="*/ 966888 w 3807946"/>
                <a:gd name="connsiteY388" fmla="*/ 3794149 h 3807946"/>
                <a:gd name="connsiteX389" fmla="*/ 980684 w 3807946"/>
                <a:gd name="connsiteY389" fmla="*/ 3794149 h 3807946"/>
                <a:gd name="connsiteX390" fmla="*/ 989376 w 3807946"/>
                <a:gd name="connsiteY390" fmla="*/ 3802842 h 3807946"/>
                <a:gd name="connsiteX391" fmla="*/ 980684 w 3807946"/>
                <a:gd name="connsiteY391" fmla="*/ 3811534 h 3807946"/>
                <a:gd name="connsiteX392" fmla="*/ 932395 w 3807946"/>
                <a:gd name="connsiteY392" fmla="*/ 3811534 h 3807946"/>
                <a:gd name="connsiteX393" fmla="*/ 918598 w 3807946"/>
                <a:gd name="connsiteY393" fmla="*/ 3811534 h 3807946"/>
                <a:gd name="connsiteX394" fmla="*/ 909906 w 3807946"/>
                <a:gd name="connsiteY394" fmla="*/ 3802842 h 3807946"/>
                <a:gd name="connsiteX395" fmla="*/ 918598 w 3807946"/>
                <a:gd name="connsiteY395" fmla="*/ 3794149 h 3807946"/>
                <a:gd name="connsiteX396" fmla="*/ 932395 w 3807946"/>
                <a:gd name="connsiteY396" fmla="*/ 3794149 h 3807946"/>
                <a:gd name="connsiteX397" fmla="*/ 941087 w 3807946"/>
                <a:gd name="connsiteY397" fmla="*/ 3802842 h 3807946"/>
                <a:gd name="connsiteX398" fmla="*/ 932395 w 3807946"/>
                <a:gd name="connsiteY398" fmla="*/ 3811534 h 3807946"/>
                <a:gd name="connsiteX399" fmla="*/ 884106 w 3807946"/>
                <a:gd name="connsiteY399" fmla="*/ 3811534 h 3807946"/>
                <a:gd name="connsiteX400" fmla="*/ 870309 w 3807946"/>
                <a:gd name="connsiteY400" fmla="*/ 3811534 h 3807946"/>
                <a:gd name="connsiteX401" fmla="*/ 861617 w 3807946"/>
                <a:gd name="connsiteY401" fmla="*/ 3802842 h 3807946"/>
                <a:gd name="connsiteX402" fmla="*/ 870309 w 3807946"/>
                <a:gd name="connsiteY402" fmla="*/ 3794149 h 3807946"/>
                <a:gd name="connsiteX403" fmla="*/ 884106 w 3807946"/>
                <a:gd name="connsiteY403" fmla="*/ 3794149 h 3807946"/>
                <a:gd name="connsiteX404" fmla="*/ 892798 w 3807946"/>
                <a:gd name="connsiteY404" fmla="*/ 3802842 h 3807946"/>
                <a:gd name="connsiteX405" fmla="*/ 884106 w 3807946"/>
                <a:gd name="connsiteY405" fmla="*/ 3811534 h 3807946"/>
                <a:gd name="connsiteX406" fmla="*/ 835679 w 3807946"/>
                <a:gd name="connsiteY406" fmla="*/ 3811534 h 3807946"/>
                <a:gd name="connsiteX407" fmla="*/ 821882 w 3807946"/>
                <a:gd name="connsiteY407" fmla="*/ 3811534 h 3807946"/>
                <a:gd name="connsiteX408" fmla="*/ 813190 w 3807946"/>
                <a:gd name="connsiteY408" fmla="*/ 3802842 h 3807946"/>
                <a:gd name="connsiteX409" fmla="*/ 821882 w 3807946"/>
                <a:gd name="connsiteY409" fmla="*/ 3794149 h 3807946"/>
                <a:gd name="connsiteX410" fmla="*/ 835679 w 3807946"/>
                <a:gd name="connsiteY410" fmla="*/ 3794149 h 3807946"/>
                <a:gd name="connsiteX411" fmla="*/ 844371 w 3807946"/>
                <a:gd name="connsiteY411" fmla="*/ 3802842 h 3807946"/>
                <a:gd name="connsiteX412" fmla="*/ 835679 w 3807946"/>
                <a:gd name="connsiteY412" fmla="*/ 3811534 h 3807946"/>
                <a:gd name="connsiteX413" fmla="*/ 787390 w 3807946"/>
                <a:gd name="connsiteY413" fmla="*/ 3811534 h 3807946"/>
                <a:gd name="connsiteX414" fmla="*/ 773593 w 3807946"/>
                <a:gd name="connsiteY414" fmla="*/ 3811534 h 3807946"/>
                <a:gd name="connsiteX415" fmla="*/ 764901 w 3807946"/>
                <a:gd name="connsiteY415" fmla="*/ 3802842 h 3807946"/>
                <a:gd name="connsiteX416" fmla="*/ 773593 w 3807946"/>
                <a:gd name="connsiteY416" fmla="*/ 3794149 h 3807946"/>
                <a:gd name="connsiteX417" fmla="*/ 787390 w 3807946"/>
                <a:gd name="connsiteY417" fmla="*/ 3794149 h 3807946"/>
                <a:gd name="connsiteX418" fmla="*/ 796082 w 3807946"/>
                <a:gd name="connsiteY418" fmla="*/ 3802842 h 3807946"/>
                <a:gd name="connsiteX419" fmla="*/ 787390 w 3807946"/>
                <a:gd name="connsiteY419" fmla="*/ 3811534 h 3807946"/>
                <a:gd name="connsiteX420" fmla="*/ 738962 w 3807946"/>
                <a:gd name="connsiteY420" fmla="*/ 3811534 h 3807946"/>
                <a:gd name="connsiteX421" fmla="*/ 725165 w 3807946"/>
                <a:gd name="connsiteY421" fmla="*/ 3811534 h 3807946"/>
                <a:gd name="connsiteX422" fmla="*/ 716473 w 3807946"/>
                <a:gd name="connsiteY422" fmla="*/ 3802842 h 3807946"/>
                <a:gd name="connsiteX423" fmla="*/ 725165 w 3807946"/>
                <a:gd name="connsiteY423" fmla="*/ 3794149 h 3807946"/>
                <a:gd name="connsiteX424" fmla="*/ 738962 w 3807946"/>
                <a:gd name="connsiteY424" fmla="*/ 3794149 h 3807946"/>
                <a:gd name="connsiteX425" fmla="*/ 747655 w 3807946"/>
                <a:gd name="connsiteY425" fmla="*/ 3802842 h 3807946"/>
                <a:gd name="connsiteX426" fmla="*/ 738962 w 3807946"/>
                <a:gd name="connsiteY426" fmla="*/ 3811534 h 3807946"/>
                <a:gd name="connsiteX427" fmla="*/ 690673 w 3807946"/>
                <a:gd name="connsiteY427" fmla="*/ 3811534 h 3807946"/>
                <a:gd name="connsiteX428" fmla="*/ 676876 w 3807946"/>
                <a:gd name="connsiteY428" fmla="*/ 3811534 h 3807946"/>
                <a:gd name="connsiteX429" fmla="*/ 668184 w 3807946"/>
                <a:gd name="connsiteY429" fmla="*/ 3802842 h 3807946"/>
                <a:gd name="connsiteX430" fmla="*/ 676876 w 3807946"/>
                <a:gd name="connsiteY430" fmla="*/ 3794149 h 3807946"/>
                <a:gd name="connsiteX431" fmla="*/ 690673 w 3807946"/>
                <a:gd name="connsiteY431" fmla="*/ 3794149 h 3807946"/>
                <a:gd name="connsiteX432" fmla="*/ 699365 w 3807946"/>
                <a:gd name="connsiteY432" fmla="*/ 3802842 h 3807946"/>
                <a:gd name="connsiteX433" fmla="*/ 690673 w 3807946"/>
                <a:gd name="connsiteY433" fmla="*/ 3811534 h 3807946"/>
                <a:gd name="connsiteX434" fmla="*/ 642384 w 3807946"/>
                <a:gd name="connsiteY434" fmla="*/ 3811534 h 3807946"/>
                <a:gd name="connsiteX435" fmla="*/ 628587 w 3807946"/>
                <a:gd name="connsiteY435" fmla="*/ 3811534 h 3807946"/>
                <a:gd name="connsiteX436" fmla="*/ 619895 w 3807946"/>
                <a:gd name="connsiteY436" fmla="*/ 3802842 h 3807946"/>
                <a:gd name="connsiteX437" fmla="*/ 628587 w 3807946"/>
                <a:gd name="connsiteY437" fmla="*/ 3794149 h 3807946"/>
                <a:gd name="connsiteX438" fmla="*/ 642384 w 3807946"/>
                <a:gd name="connsiteY438" fmla="*/ 3794149 h 3807946"/>
                <a:gd name="connsiteX439" fmla="*/ 651076 w 3807946"/>
                <a:gd name="connsiteY439" fmla="*/ 3802842 h 3807946"/>
                <a:gd name="connsiteX440" fmla="*/ 642384 w 3807946"/>
                <a:gd name="connsiteY440" fmla="*/ 3811534 h 3807946"/>
                <a:gd name="connsiteX441" fmla="*/ 593957 w 3807946"/>
                <a:gd name="connsiteY441" fmla="*/ 3811534 h 3807946"/>
                <a:gd name="connsiteX442" fmla="*/ 580160 w 3807946"/>
                <a:gd name="connsiteY442" fmla="*/ 3811534 h 3807946"/>
                <a:gd name="connsiteX443" fmla="*/ 571468 w 3807946"/>
                <a:gd name="connsiteY443" fmla="*/ 3802842 h 3807946"/>
                <a:gd name="connsiteX444" fmla="*/ 580160 w 3807946"/>
                <a:gd name="connsiteY444" fmla="*/ 3794149 h 3807946"/>
                <a:gd name="connsiteX445" fmla="*/ 593957 w 3807946"/>
                <a:gd name="connsiteY445" fmla="*/ 3794149 h 3807946"/>
                <a:gd name="connsiteX446" fmla="*/ 602649 w 3807946"/>
                <a:gd name="connsiteY446" fmla="*/ 3802842 h 3807946"/>
                <a:gd name="connsiteX447" fmla="*/ 593957 w 3807946"/>
                <a:gd name="connsiteY447" fmla="*/ 3811534 h 3807946"/>
                <a:gd name="connsiteX448" fmla="*/ 545668 w 3807946"/>
                <a:gd name="connsiteY448" fmla="*/ 3811534 h 3807946"/>
                <a:gd name="connsiteX449" fmla="*/ 531871 w 3807946"/>
                <a:gd name="connsiteY449" fmla="*/ 3811534 h 3807946"/>
                <a:gd name="connsiteX450" fmla="*/ 523179 w 3807946"/>
                <a:gd name="connsiteY450" fmla="*/ 3802842 h 3807946"/>
                <a:gd name="connsiteX451" fmla="*/ 531871 w 3807946"/>
                <a:gd name="connsiteY451" fmla="*/ 3794149 h 3807946"/>
                <a:gd name="connsiteX452" fmla="*/ 545668 w 3807946"/>
                <a:gd name="connsiteY452" fmla="*/ 3794149 h 3807946"/>
                <a:gd name="connsiteX453" fmla="*/ 554360 w 3807946"/>
                <a:gd name="connsiteY453" fmla="*/ 3802842 h 3807946"/>
                <a:gd name="connsiteX454" fmla="*/ 545668 w 3807946"/>
                <a:gd name="connsiteY454" fmla="*/ 3811534 h 3807946"/>
                <a:gd name="connsiteX455" fmla="*/ 497241 w 3807946"/>
                <a:gd name="connsiteY455" fmla="*/ 3811534 h 3807946"/>
                <a:gd name="connsiteX456" fmla="*/ 483444 w 3807946"/>
                <a:gd name="connsiteY456" fmla="*/ 3811534 h 3807946"/>
                <a:gd name="connsiteX457" fmla="*/ 474752 w 3807946"/>
                <a:gd name="connsiteY457" fmla="*/ 3802842 h 3807946"/>
                <a:gd name="connsiteX458" fmla="*/ 483444 w 3807946"/>
                <a:gd name="connsiteY458" fmla="*/ 3794149 h 3807946"/>
                <a:gd name="connsiteX459" fmla="*/ 497241 w 3807946"/>
                <a:gd name="connsiteY459" fmla="*/ 3794149 h 3807946"/>
                <a:gd name="connsiteX460" fmla="*/ 505933 w 3807946"/>
                <a:gd name="connsiteY460" fmla="*/ 3802842 h 3807946"/>
                <a:gd name="connsiteX461" fmla="*/ 497241 w 3807946"/>
                <a:gd name="connsiteY461" fmla="*/ 3811534 h 3807946"/>
                <a:gd name="connsiteX462" fmla="*/ 448952 w 3807946"/>
                <a:gd name="connsiteY462" fmla="*/ 3811534 h 3807946"/>
                <a:gd name="connsiteX463" fmla="*/ 435155 w 3807946"/>
                <a:gd name="connsiteY463" fmla="*/ 3811534 h 3807946"/>
                <a:gd name="connsiteX464" fmla="*/ 426462 w 3807946"/>
                <a:gd name="connsiteY464" fmla="*/ 3802842 h 3807946"/>
                <a:gd name="connsiteX465" fmla="*/ 435155 w 3807946"/>
                <a:gd name="connsiteY465" fmla="*/ 3794149 h 3807946"/>
                <a:gd name="connsiteX466" fmla="*/ 448952 w 3807946"/>
                <a:gd name="connsiteY466" fmla="*/ 3794149 h 3807946"/>
                <a:gd name="connsiteX467" fmla="*/ 457643 w 3807946"/>
                <a:gd name="connsiteY467" fmla="*/ 3802842 h 3807946"/>
                <a:gd name="connsiteX468" fmla="*/ 448952 w 3807946"/>
                <a:gd name="connsiteY468" fmla="*/ 3811534 h 3807946"/>
                <a:gd name="connsiteX469" fmla="*/ 400662 w 3807946"/>
                <a:gd name="connsiteY469" fmla="*/ 3811534 h 3807946"/>
                <a:gd name="connsiteX470" fmla="*/ 386865 w 3807946"/>
                <a:gd name="connsiteY470" fmla="*/ 3811534 h 3807946"/>
                <a:gd name="connsiteX471" fmla="*/ 378173 w 3807946"/>
                <a:gd name="connsiteY471" fmla="*/ 3802842 h 3807946"/>
                <a:gd name="connsiteX472" fmla="*/ 386865 w 3807946"/>
                <a:gd name="connsiteY472" fmla="*/ 3794149 h 3807946"/>
                <a:gd name="connsiteX473" fmla="*/ 400662 w 3807946"/>
                <a:gd name="connsiteY473" fmla="*/ 3794149 h 3807946"/>
                <a:gd name="connsiteX474" fmla="*/ 409354 w 3807946"/>
                <a:gd name="connsiteY474" fmla="*/ 3802842 h 3807946"/>
                <a:gd name="connsiteX475" fmla="*/ 400662 w 3807946"/>
                <a:gd name="connsiteY475" fmla="*/ 3811534 h 3807946"/>
                <a:gd name="connsiteX476" fmla="*/ 352235 w 3807946"/>
                <a:gd name="connsiteY476" fmla="*/ 3811534 h 3807946"/>
                <a:gd name="connsiteX477" fmla="*/ 338438 w 3807946"/>
                <a:gd name="connsiteY477" fmla="*/ 3811534 h 3807946"/>
                <a:gd name="connsiteX478" fmla="*/ 329746 w 3807946"/>
                <a:gd name="connsiteY478" fmla="*/ 3802842 h 3807946"/>
                <a:gd name="connsiteX479" fmla="*/ 338438 w 3807946"/>
                <a:gd name="connsiteY479" fmla="*/ 3794149 h 3807946"/>
                <a:gd name="connsiteX480" fmla="*/ 352235 w 3807946"/>
                <a:gd name="connsiteY480" fmla="*/ 3794149 h 3807946"/>
                <a:gd name="connsiteX481" fmla="*/ 360927 w 3807946"/>
                <a:gd name="connsiteY481" fmla="*/ 3802842 h 3807946"/>
                <a:gd name="connsiteX482" fmla="*/ 352235 w 3807946"/>
                <a:gd name="connsiteY482" fmla="*/ 3811534 h 3807946"/>
                <a:gd name="connsiteX483" fmla="*/ 303946 w 3807946"/>
                <a:gd name="connsiteY483" fmla="*/ 3811534 h 3807946"/>
                <a:gd name="connsiteX484" fmla="*/ 290149 w 3807946"/>
                <a:gd name="connsiteY484" fmla="*/ 3811534 h 3807946"/>
                <a:gd name="connsiteX485" fmla="*/ 281457 w 3807946"/>
                <a:gd name="connsiteY485" fmla="*/ 3802842 h 3807946"/>
                <a:gd name="connsiteX486" fmla="*/ 290149 w 3807946"/>
                <a:gd name="connsiteY486" fmla="*/ 3794149 h 3807946"/>
                <a:gd name="connsiteX487" fmla="*/ 303946 w 3807946"/>
                <a:gd name="connsiteY487" fmla="*/ 3794149 h 3807946"/>
                <a:gd name="connsiteX488" fmla="*/ 312638 w 3807946"/>
                <a:gd name="connsiteY488" fmla="*/ 3802842 h 3807946"/>
                <a:gd name="connsiteX489" fmla="*/ 303946 w 3807946"/>
                <a:gd name="connsiteY489" fmla="*/ 3811534 h 3807946"/>
                <a:gd name="connsiteX490" fmla="*/ 255519 w 3807946"/>
                <a:gd name="connsiteY490" fmla="*/ 3811534 h 3807946"/>
                <a:gd name="connsiteX491" fmla="*/ 241722 w 3807946"/>
                <a:gd name="connsiteY491" fmla="*/ 3811534 h 3807946"/>
                <a:gd name="connsiteX492" fmla="*/ 233030 w 3807946"/>
                <a:gd name="connsiteY492" fmla="*/ 3802842 h 3807946"/>
                <a:gd name="connsiteX493" fmla="*/ 241722 w 3807946"/>
                <a:gd name="connsiteY493" fmla="*/ 3794149 h 3807946"/>
                <a:gd name="connsiteX494" fmla="*/ 255519 w 3807946"/>
                <a:gd name="connsiteY494" fmla="*/ 3794149 h 3807946"/>
                <a:gd name="connsiteX495" fmla="*/ 264211 w 3807946"/>
                <a:gd name="connsiteY495" fmla="*/ 3802842 h 3807946"/>
                <a:gd name="connsiteX496" fmla="*/ 255519 w 3807946"/>
                <a:gd name="connsiteY496" fmla="*/ 3811534 h 3807946"/>
                <a:gd name="connsiteX497" fmla="*/ 207230 w 3807946"/>
                <a:gd name="connsiteY497" fmla="*/ 3811534 h 3807946"/>
                <a:gd name="connsiteX498" fmla="*/ 193433 w 3807946"/>
                <a:gd name="connsiteY498" fmla="*/ 3811534 h 3807946"/>
                <a:gd name="connsiteX499" fmla="*/ 184741 w 3807946"/>
                <a:gd name="connsiteY499" fmla="*/ 3802842 h 3807946"/>
                <a:gd name="connsiteX500" fmla="*/ 193433 w 3807946"/>
                <a:gd name="connsiteY500" fmla="*/ 3794149 h 3807946"/>
                <a:gd name="connsiteX501" fmla="*/ 207230 w 3807946"/>
                <a:gd name="connsiteY501" fmla="*/ 3794149 h 3807946"/>
                <a:gd name="connsiteX502" fmla="*/ 215922 w 3807946"/>
                <a:gd name="connsiteY502" fmla="*/ 3802842 h 3807946"/>
                <a:gd name="connsiteX503" fmla="*/ 207230 w 3807946"/>
                <a:gd name="connsiteY503" fmla="*/ 3811534 h 3807946"/>
                <a:gd name="connsiteX504" fmla="*/ 158803 w 3807946"/>
                <a:gd name="connsiteY504" fmla="*/ 3811534 h 3807946"/>
                <a:gd name="connsiteX505" fmla="*/ 144868 w 3807946"/>
                <a:gd name="connsiteY505" fmla="*/ 3811534 h 3807946"/>
                <a:gd name="connsiteX506" fmla="*/ 136314 w 3807946"/>
                <a:gd name="connsiteY506" fmla="*/ 3802842 h 3807946"/>
                <a:gd name="connsiteX507" fmla="*/ 145006 w 3807946"/>
                <a:gd name="connsiteY507" fmla="*/ 3794288 h 3807946"/>
                <a:gd name="connsiteX508" fmla="*/ 158803 w 3807946"/>
                <a:gd name="connsiteY508" fmla="*/ 3794288 h 3807946"/>
                <a:gd name="connsiteX509" fmla="*/ 167494 w 3807946"/>
                <a:gd name="connsiteY509" fmla="*/ 3802980 h 3807946"/>
                <a:gd name="connsiteX510" fmla="*/ 158803 w 3807946"/>
                <a:gd name="connsiteY510" fmla="*/ 3811534 h 3807946"/>
                <a:gd name="connsiteX511" fmla="*/ 3674255 w 3807946"/>
                <a:gd name="connsiteY511" fmla="*/ 3811120 h 3807946"/>
                <a:gd name="connsiteX512" fmla="*/ 3665701 w 3807946"/>
                <a:gd name="connsiteY512" fmla="*/ 3803117 h 3807946"/>
                <a:gd name="connsiteX513" fmla="*/ 3673703 w 3807946"/>
                <a:gd name="connsiteY513" fmla="*/ 3793874 h 3807946"/>
                <a:gd name="connsiteX514" fmla="*/ 3686534 w 3807946"/>
                <a:gd name="connsiteY514" fmla="*/ 3792356 h 3807946"/>
                <a:gd name="connsiteX515" fmla="*/ 3696468 w 3807946"/>
                <a:gd name="connsiteY515" fmla="*/ 3799392 h 3807946"/>
                <a:gd name="connsiteX516" fmla="*/ 3689431 w 3807946"/>
                <a:gd name="connsiteY516" fmla="*/ 3809326 h 3807946"/>
                <a:gd name="connsiteX517" fmla="*/ 3674807 w 3807946"/>
                <a:gd name="connsiteY517" fmla="*/ 3811120 h 3807946"/>
                <a:gd name="connsiteX518" fmla="*/ 3674255 w 3807946"/>
                <a:gd name="connsiteY518" fmla="*/ 3811120 h 3807946"/>
                <a:gd name="connsiteX519" fmla="*/ 110927 w 3807946"/>
                <a:gd name="connsiteY519" fmla="*/ 3806705 h 3807946"/>
                <a:gd name="connsiteX520" fmla="*/ 108720 w 3807946"/>
                <a:gd name="connsiteY520" fmla="*/ 3806429 h 3807946"/>
                <a:gd name="connsiteX521" fmla="*/ 94785 w 3807946"/>
                <a:gd name="connsiteY521" fmla="*/ 3801876 h 3807946"/>
                <a:gd name="connsiteX522" fmla="*/ 89818 w 3807946"/>
                <a:gd name="connsiteY522" fmla="*/ 3790700 h 3807946"/>
                <a:gd name="connsiteX523" fmla="*/ 100993 w 3807946"/>
                <a:gd name="connsiteY523" fmla="*/ 3785734 h 3807946"/>
                <a:gd name="connsiteX524" fmla="*/ 113273 w 3807946"/>
                <a:gd name="connsiteY524" fmla="*/ 3789734 h 3807946"/>
                <a:gd name="connsiteX525" fmla="*/ 119343 w 3807946"/>
                <a:gd name="connsiteY525" fmla="*/ 3800358 h 3807946"/>
                <a:gd name="connsiteX526" fmla="*/ 110927 w 3807946"/>
                <a:gd name="connsiteY526" fmla="*/ 3806705 h 3807946"/>
                <a:gd name="connsiteX527" fmla="*/ 3721026 w 3807946"/>
                <a:gd name="connsiteY527" fmla="*/ 3799530 h 3807946"/>
                <a:gd name="connsiteX528" fmla="*/ 3713162 w 3807946"/>
                <a:gd name="connsiteY528" fmla="*/ 3794426 h 3807946"/>
                <a:gd name="connsiteX529" fmla="*/ 3717577 w 3807946"/>
                <a:gd name="connsiteY529" fmla="*/ 3782974 h 3807946"/>
                <a:gd name="connsiteX530" fmla="*/ 3729028 w 3807946"/>
                <a:gd name="connsiteY530" fmla="*/ 3777041 h 3807946"/>
                <a:gd name="connsiteX531" fmla="*/ 3740756 w 3807946"/>
                <a:gd name="connsiteY531" fmla="*/ 3780214 h 3807946"/>
                <a:gd name="connsiteX532" fmla="*/ 3737582 w 3807946"/>
                <a:gd name="connsiteY532" fmla="*/ 3791942 h 3807946"/>
                <a:gd name="connsiteX533" fmla="*/ 3724476 w 3807946"/>
                <a:gd name="connsiteY533" fmla="*/ 3798565 h 3807946"/>
                <a:gd name="connsiteX534" fmla="*/ 3721026 w 3807946"/>
                <a:gd name="connsiteY534" fmla="*/ 3799530 h 3807946"/>
                <a:gd name="connsiteX535" fmla="*/ 67467 w 3807946"/>
                <a:gd name="connsiteY535" fmla="*/ 3786285 h 3807946"/>
                <a:gd name="connsiteX536" fmla="*/ 62500 w 3807946"/>
                <a:gd name="connsiteY536" fmla="*/ 3784768 h 3807946"/>
                <a:gd name="connsiteX537" fmla="*/ 51049 w 3807946"/>
                <a:gd name="connsiteY537" fmla="*/ 3775662 h 3807946"/>
                <a:gd name="connsiteX538" fmla="*/ 50221 w 3807946"/>
                <a:gd name="connsiteY538" fmla="*/ 3763520 h 3807946"/>
                <a:gd name="connsiteX539" fmla="*/ 62362 w 3807946"/>
                <a:gd name="connsiteY539" fmla="*/ 3762693 h 3807946"/>
                <a:gd name="connsiteX540" fmla="*/ 72572 w 3807946"/>
                <a:gd name="connsiteY540" fmla="*/ 3770695 h 3807946"/>
                <a:gd name="connsiteX541" fmla="*/ 74641 w 3807946"/>
                <a:gd name="connsiteY541" fmla="*/ 3782698 h 3807946"/>
                <a:gd name="connsiteX542" fmla="*/ 67467 w 3807946"/>
                <a:gd name="connsiteY542" fmla="*/ 3786285 h 3807946"/>
                <a:gd name="connsiteX543" fmla="*/ 3760762 w 3807946"/>
                <a:gd name="connsiteY543" fmla="*/ 3772488 h 3807946"/>
                <a:gd name="connsiteX544" fmla="*/ 3754553 w 3807946"/>
                <a:gd name="connsiteY544" fmla="*/ 3769867 h 3807946"/>
                <a:gd name="connsiteX545" fmla="*/ 3754691 w 3807946"/>
                <a:gd name="connsiteY545" fmla="*/ 3757726 h 3807946"/>
                <a:gd name="connsiteX546" fmla="*/ 3763521 w 3807946"/>
                <a:gd name="connsiteY546" fmla="*/ 3748206 h 3807946"/>
                <a:gd name="connsiteX547" fmla="*/ 3775662 w 3807946"/>
                <a:gd name="connsiteY547" fmla="*/ 3747240 h 3807946"/>
                <a:gd name="connsiteX548" fmla="*/ 3776628 w 3807946"/>
                <a:gd name="connsiteY548" fmla="*/ 3759381 h 3807946"/>
                <a:gd name="connsiteX549" fmla="*/ 3766694 w 3807946"/>
                <a:gd name="connsiteY549" fmla="*/ 3770005 h 3807946"/>
                <a:gd name="connsiteX550" fmla="*/ 3760762 w 3807946"/>
                <a:gd name="connsiteY550" fmla="*/ 3772488 h 3807946"/>
                <a:gd name="connsiteX551" fmla="*/ 33527 w 3807946"/>
                <a:gd name="connsiteY551" fmla="*/ 3752207 h 3807946"/>
                <a:gd name="connsiteX552" fmla="*/ 26490 w 3807946"/>
                <a:gd name="connsiteY552" fmla="*/ 3748482 h 3807946"/>
                <a:gd name="connsiteX553" fmla="*/ 18764 w 3807946"/>
                <a:gd name="connsiteY553" fmla="*/ 3736065 h 3807946"/>
                <a:gd name="connsiteX554" fmla="*/ 22075 w 3807946"/>
                <a:gd name="connsiteY554" fmla="*/ 3724337 h 3807946"/>
                <a:gd name="connsiteX555" fmla="*/ 33803 w 3807946"/>
                <a:gd name="connsiteY555" fmla="*/ 3727648 h 3807946"/>
                <a:gd name="connsiteX556" fmla="*/ 40701 w 3807946"/>
                <a:gd name="connsiteY556" fmla="*/ 3738548 h 3807946"/>
                <a:gd name="connsiteX557" fmla="*/ 38493 w 3807946"/>
                <a:gd name="connsiteY557" fmla="*/ 3750551 h 3807946"/>
                <a:gd name="connsiteX558" fmla="*/ 33527 w 3807946"/>
                <a:gd name="connsiteY558" fmla="*/ 3752207 h 3807946"/>
                <a:gd name="connsiteX559" fmla="*/ 3789045 w 3807946"/>
                <a:gd name="connsiteY559" fmla="*/ 3733581 h 3807946"/>
                <a:gd name="connsiteX560" fmla="*/ 3785320 w 3807946"/>
                <a:gd name="connsiteY560" fmla="*/ 3732753 h 3807946"/>
                <a:gd name="connsiteX561" fmla="*/ 3781319 w 3807946"/>
                <a:gd name="connsiteY561" fmla="*/ 3721164 h 3807946"/>
                <a:gd name="connsiteX562" fmla="*/ 3786424 w 3807946"/>
                <a:gd name="connsiteY562" fmla="*/ 3709299 h 3807946"/>
                <a:gd name="connsiteX563" fmla="*/ 3797461 w 3807946"/>
                <a:gd name="connsiteY563" fmla="*/ 3704194 h 3807946"/>
                <a:gd name="connsiteX564" fmla="*/ 3802566 w 3807946"/>
                <a:gd name="connsiteY564" fmla="*/ 3715231 h 3807946"/>
                <a:gd name="connsiteX565" fmla="*/ 3796771 w 3807946"/>
                <a:gd name="connsiteY565" fmla="*/ 3728752 h 3807946"/>
                <a:gd name="connsiteX566" fmla="*/ 3789045 w 3807946"/>
                <a:gd name="connsiteY566" fmla="*/ 3733581 h 3807946"/>
                <a:gd name="connsiteX567" fmla="*/ 13245 w 3807946"/>
                <a:gd name="connsiteY567" fmla="*/ 3708609 h 3807946"/>
                <a:gd name="connsiteX568" fmla="*/ 4967 w 3807946"/>
                <a:gd name="connsiteY568" fmla="*/ 3702262 h 3807946"/>
                <a:gd name="connsiteX569" fmla="*/ 1932 w 3807946"/>
                <a:gd name="connsiteY569" fmla="*/ 3687914 h 3807946"/>
                <a:gd name="connsiteX570" fmla="*/ 9106 w 3807946"/>
                <a:gd name="connsiteY570" fmla="*/ 3678117 h 3807946"/>
                <a:gd name="connsiteX571" fmla="*/ 18902 w 3807946"/>
                <a:gd name="connsiteY571" fmla="*/ 3685292 h 3807946"/>
                <a:gd name="connsiteX572" fmla="*/ 21523 w 3807946"/>
                <a:gd name="connsiteY572" fmla="*/ 3697985 h 3807946"/>
                <a:gd name="connsiteX573" fmla="*/ 15453 w 3807946"/>
                <a:gd name="connsiteY573" fmla="*/ 3708471 h 3807946"/>
                <a:gd name="connsiteX574" fmla="*/ 13245 w 3807946"/>
                <a:gd name="connsiteY574" fmla="*/ 3708609 h 3807946"/>
                <a:gd name="connsiteX575" fmla="*/ 3802152 w 3807946"/>
                <a:gd name="connsiteY575" fmla="*/ 3687223 h 3807946"/>
                <a:gd name="connsiteX576" fmla="*/ 3801324 w 3807946"/>
                <a:gd name="connsiteY576" fmla="*/ 3687223 h 3807946"/>
                <a:gd name="connsiteX577" fmla="*/ 3793598 w 3807946"/>
                <a:gd name="connsiteY577" fmla="*/ 3677704 h 3807946"/>
                <a:gd name="connsiteX578" fmla="*/ 3794288 w 3807946"/>
                <a:gd name="connsiteY578" fmla="*/ 3664734 h 3807946"/>
                <a:gd name="connsiteX579" fmla="*/ 3802980 w 3807946"/>
                <a:gd name="connsiteY579" fmla="*/ 3655905 h 3807946"/>
                <a:gd name="connsiteX580" fmla="*/ 3811672 w 3807946"/>
                <a:gd name="connsiteY580" fmla="*/ 3664321 h 3807946"/>
                <a:gd name="connsiteX581" fmla="*/ 3811672 w 3807946"/>
                <a:gd name="connsiteY581" fmla="*/ 3664873 h 3807946"/>
                <a:gd name="connsiteX582" fmla="*/ 3810982 w 3807946"/>
                <a:gd name="connsiteY582" fmla="*/ 3679497 h 3807946"/>
                <a:gd name="connsiteX583" fmla="*/ 3802152 w 3807946"/>
                <a:gd name="connsiteY583" fmla="*/ 3687223 h 3807946"/>
                <a:gd name="connsiteX584" fmla="*/ 8692 w 3807946"/>
                <a:gd name="connsiteY584" fmla="*/ 3660596 h 3807946"/>
                <a:gd name="connsiteX585" fmla="*/ 0 w 3807946"/>
                <a:gd name="connsiteY585" fmla="*/ 3651903 h 3807946"/>
                <a:gd name="connsiteX586" fmla="*/ 0 w 3807946"/>
                <a:gd name="connsiteY586" fmla="*/ 3638106 h 3807946"/>
                <a:gd name="connsiteX587" fmla="*/ 8692 w 3807946"/>
                <a:gd name="connsiteY587" fmla="*/ 3629414 h 3807946"/>
                <a:gd name="connsiteX588" fmla="*/ 17384 w 3807946"/>
                <a:gd name="connsiteY588" fmla="*/ 3638106 h 3807946"/>
                <a:gd name="connsiteX589" fmla="*/ 17384 w 3807946"/>
                <a:gd name="connsiteY589" fmla="*/ 3651903 h 3807946"/>
                <a:gd name="connsiteX590" fmla="*/ 8692 w 3807946"/>
                <a:gd name="connsiteY590" fmla="*/ 3660596 h 3807946"/>
                <a:gd name="connsiteX591" fmla="*/ 3802842 w 3807946"/>
                <a:gd name="connsiteY591" fmla="*/ 3638382 h 3807946"/>
                <a:gd name="connsiteX592" fmla="*/ 3794150 w 3807946"/>
                <a:gd name="connsiteY592" fmla="*/ 3629691 h 3807946"/>
                <a:gd name="connsiteX593" fmla="*/ 3794150 w 3807946"/>
                <a:gd name="connsiteY593" fmla="*/ 3615894 h 3807946"/>
                <a:gd name="connsiteX594" fmla="*/ 3802842 w 3807946"/>
                <a:gd name="connsiteY594" fmla="*/ 3607202 h 3807946"/>
                <a:gd name="connsiteX595" fmla="*/ 3811534 w 3807946"/>
                <a:gd name="connsiteY595" fmla="*/ 3615894 h 3807946"/>
                <a:gd name="connsiteX596" fmla="*/ 3811534 w 3807946"/>
                <a:gd name="connsiteY596" fmla="*/ 3629691 h 3807946"/>
                <a:gd name="connsiteX597" fmla="*/ 3802842 w 3807946"/>
                <a:gd name="connsiteY597" fmla="*/ 3638382 h 3807946"/>
                <a:gd name="connsiteX598" fmla="*/ 8692 w 3807946"/>
                <a:gd name="connsiteY598" fmla="*/ 3612306 h 3807946"/>
                <a:gd name="connsiteX599" fmla="*/ 0 w 3807946"/>
                <a:gd name="connsiteY599" fmla="*/ 3603614 h 3807946"/>
                <a:gd name="connsiteX600" fmla="*/ 0 w 3807946"/>
                <a:gd name="connsiteY600" fmla="*/ 3589817 h 3807946"/>
                <a:gd name="connsiteX601" fmla="*/ 8692 w 3807946"/>
                <a:gd name="connsiteY601" fmla="*/ 3581125 h 3807946"/>
                <a:gd name="connsiteX602" fmla="*/ 17384 w 3807946"/>
                <a:gd name="connsiteY602" fmla="*/ 3589817 h 3807946"/>
                <a:gd name="connsiteX603" fmla="*/ 17384 w 3807946"/>
                <a:gd name="connsiteY603" fmla="*/ 3603614 h 3807946"/>
                <a:gd name="connsiteX604" fmla="*/ 8692 w 3807946"/>
                <a:gd name="connsiteY604" fmla="*/ 3612306 h 3807946"/>
                <a:gd name="connsiteX605" fmla="*/ 3802842 w 3807946"/>
                <a:gd name="connsiteY605" fmla="*/ 3590093 h 3807946"/>
                <a:gd name="connsiteX606" fmla="*/ 3794150 w 3807946"/>
                <a:gd name="connsiteY606" fmla="*/ 3581401 h 3807946"/>
                <a:gd name="connsiteX607" fmla="*/ 3794150 w 3807946"/>
                <a:gd name="connsiteY607" fmla="*/ 3567605 h 3807946"/>
                <a:gd name="connsiteX608" fmla="*/ 3802842 w 3807946"/>
                <a:gd name="connsiteY608" fmla="*/ 3558912 h 3807946"/>
                <a:gd name="connsiteX609" fmla="*/ 3811534 w 3807946"/>
                <a:gd name="connsiteY609" fmla="*/ 3567605 h 3807946"/>
                <a:gd name="connsiteX610" fmla="*/ 3811534 w 3807946"/>
                <a:gd name="connsiteY610" fmla="*/ 3581401 h 3807946"/>
                <a:gd name="connsiteX611" fmla="*/ 3802842 w 3807946"/>
                <a:gd name="connsiteY611" fmla="*/ 3590093 h 3807946"/>
                <a:gd name="connsiteX612" fmla="*/ 8692 w 3807946"/>
                <a:gd name="connsiteY612" fmla="*/ 3564017 h 3807946"/>
                <a:gd name="connsiteX613" fmla="*/ 0 w 3807946"/>
                <a:gd name="connsiteY613" fmla="*/ 3555325 h 3807946"/>
                <a:gd name="connsiteX614" fmla="*/ 0 w 3807946"/>
                <a:gd name="connsiteY614" fmla="*/ 3541528 h 3807946"/>
                <a:gd name="connsiteX615" fmla="*/ 8692 w 3807946"/>
                <a:gd name="connsiteY615" fmla="*/ 3532836 h 3807946"/>
                <a:gd name="connsiteX616" fmla="*/ 17384 w 3807946"/>
                <a:gd name="connsiteY616" fmla="*/ 3541528 h 3807946"/>
                <a:gd name="connsiteX617" fmla="*/ 17384 w 3807946"/>
                <a:gd name="connsiteY617" fmla="*/ 3555325 h 3807946"/>
                <a:gd name="connsiteX618" fmla="*/ 8692 w 3807946"/>
                <a:gd name="connsiteY618" fmla="*/ 3564017 h 3807946"/>
                <a:gd name="connsiteX619" fmla="*/ 3802842 w 3807946"/>
                <a:gd name="connsiteY619" fmla="*/ 3541804 h 3807946"/>
                <a:gd name="connsiteX620" fmla="*/ 3794150 w 3807946"/>
                <a:gd name="connsiteY620" fmla="*/ 3533112 h 3807946"/>
                <a:gd name="connsiteX621" fmla="*/ 3794150 w 3807946"/>
                <a:gd name="connsiteY621" fmla="*/ 3519315 h 3807946"/>
                <a:gd name="connsiteX622" fmla="*/ 3802842 w 3807946"/>
                <a:gd name="connsiteY622" fmla="*/ 3510623 h 3807946"/>
                <a:gd name="connsiteX623" fmla="*/ 3811534 w 3807946"/>
                <a:gd name="connsiteY623" fmla="*/ 3519315 h 3807946"/>
                <a:gd name="connsiteX624" fmla="*/ 3811534 w 3807946"/>
                <a:gd name="connsiteY624" fmla="*/ 3533112 h 3807946"/>
                <a:gd name="connsiteX625" fmla="*/ 3802842 w 3807946"/>
                <a:gd name="connsiteY625" fmla="*/ 3541804 h 3807946"/>
                <a:gd name="connsiteX626" fmla="*/ 8692 w 3807946"/>
                <a:gd name="connsiteY626" fmla="*/ 3515590 h 3807946"/>
                <a:gd name="connsiteX627" fmla="*/ 0 w 3807946"/>
                <a:gd name="connsiteY627" fmla="*/ 3506898 h 3807946"/>
                <a:gd name="connsiteX628" fmla="*/ 0 w 3807946"/>
                <a:gd name="connsiteY628" fmla="*/ 3493101 h 3807946"/>
                <a:gd name="connsiteX629" fmla="*/ 8692 w 3807946"/>
                <a:gd name="connsiteY629" fmla="*/ 3484409 h 3807946"/>
                <a:gd name="connsiteX630" fmla="*/ 17384 w 3807946"/>
                <a:gd name="connsiteY630" fmla="*/ 3493101 h 3807946"/>
                <a:gd name="connsiteX631" fmla="*/ 17384 w 3807946"/>
                <a:gd name="connsiteY631" fmla="*/ 3506898 h 3807946"/>
                <a:gd name="connsiteX632" fmla="*/ 8692 w 3807946"/>
                <a:gd name="connsiteY632" fmla="*/ 3515590 h 3807946"/>
                <a:gd name="connsiteX633" fmla="*/ 3802842 w 3807946"/>
                <a:gd name="connsiteY633" fmla="*/ 3493377 h 3807946"/>
                <a:gd name="connsiteX634" fmla="*/ 3794150 w 3807946"/>
                <a:gd name="connsiteY634" fmla="*/ 3484685 h 3807946"/>
                <a:gd name="connsiteX635" fmla="*/ 3794150 w 3807946"/>
                <a:gd name="connsiteY635" fmla="*/ 3470888 h 3807946"/>
                <a:gd name="connsiteX636" fmla="*/ 3802842 w 3807946"/>
                <a:gd name="connsiteY636" fmla="*/ 3462196 h 3807946"/>
                <a:gd name="connsiteX637" fmla="*/ 3811534 w 3807946"/>
                <a:gd name="connsiteY637" fmla="*/ 3470888 h 3807946"/>
                <a:gd name="connsiteX638" fmla="*/ 3811534 w 3807946"/>
                <a:gd name="connsiteY638" fmla="*/ 3484685 h 3807946"/>
                <a:gd name="connsiteX639" fmla="*/ 3802842 w 3807946"/>
                <a:gd name="connsiteY639" fmla="*/ 3493377 h 3807946"/>
                <a:gd name="connsiteX640" fmla="*/ 8692 w 3807946"/>
                <a:gd name="connsiteY640" fmla="*/ 3467301 h 3807946"/>
                <a:gd name="connsiteX641" fmla="*/ 0 w 3807946"/>
                <a:gd name="connsiteY641" fmla="*/ 3458609 h 3807946"/>
                <a:gd name="connsiteX642" fmla="*/ 0 w 3807946"/>
                <a:gd name="connsiteY642" fmla="*/ 3444812 h 3807946"/>
                <a:gd name="connsiteX643" fmla="*/ 8692 w 3807946"/>
                <a:gd name="connsiteY643" fmla="*/ 3436120 h 3807946"/>
                <a:gd name="connsiteX644" fmla="*/ 17384 w 3807946"/>
                <a:gd name="connsiteY644" fmla="*/ 3444812 h 3807946"/>
                <a:gd name="connsiteX645" fmla="*/ 17384 w 3807946"/>
                <a:gd name="connsiteY645" fmla="*/ 3458609 h 3807946"/>
                <a:gd name="connsiteX646" fmla="*/ 8692 w 3807946"/>
                <a:gd name="connsiteY646" fmla="*/ 3467301 h 3807946"/>
                <a:gd name="connsiteX647" fmla="*/ 3802842 w 3807946"/>
                <a:gd name="connsiteY647" fmla="*/ 3445088 h 3807946"/>
                <a:gd name="connsiteX648" fmla="*/ 3794150 w 3807946"/>
                <a:gd name="connsiteY648" fmla="*/ 3436396 h 3807946"/>
                <a:gd name="connsiteX649" fmla="*/ 3794150 w 3807946"/>
                <a:gd name="connsiteY649" fmla="*/ 3422599 h 3807946"/>
                <a:gd name="connsiteX650" fmla="*/ 3802842 w 3807946"/>
                <a:gd name="connsiteY650" fmla="*/ 3413907 h 3807946"/>
                <a:gd name="connsiteX651" fmla="*/ 3811534 w 3807946"/>
                <a:gd name="connsiteY651" fmla="*/ 3422599 h 3807946"/>
                <a:gd name="connsiteX652" fmla="*/ 3811534 w 3807946"/>
                <a:gd name="connsiteY652" fmla="*/ 3436396 h 3807946"/>
                <a:gd name="connsiteX653" fmla="*/ 3802842 w 3807946"/>
                <a:gd name="connsiteY653" fmla="*/ 3445088 h 3807946"/>
                <a:gd name="connsiteX654" fmla="*/ 8692 w 3807946"/>
                <a:gd name="connsiteY654" fmla="*/ 3418874 h 3807946"/>
                <a:gd name="connsiteX655" fmla="*/ 0 w 3807946"/>
                <a:gd name="connsiteY655" fmla="*/ 3410182 h 3807946"/>
                <a:gd name="connsiteX656" fmla="*/ 0 w 3807946"/>
                <a:gd name="connsiteY656" fmla="*/ 3396385 h 3807946"/>
                <a:gd name="connsiteX657" fmla="*/ 8692 w 3807946"/>
                <a:gd name="connsiteY657" fmla="*/ 3387693 h 3807946"/>
                <a:gd name="connsiteX658" fmla="*/ 17384 w 3807946"/>
                <a:gd name="connsiteY658" fmla="*/ 3396385 h 3807946"/>
                <a:gd name="connsiteX659" fmla="*/ 17384 w 3807946"/>
                <a:gd name="connsiteY659" fmla="*/ 3410182 h 3807946"/>
                <a:gd name="connsiteX660" fmla="*/ 8692 w 3807946"/>
                <a:gd name="connsiteY660" fmla="*/ 3418874 h 3807946"/>
                <a:gd name="connsiteX661" fmla="*/ 3802842 w 3807946"/>
                <a:gd name="connsiteY661" fmla="*/ 3396661 h 3807946"/>
                <a:gd name="connsiteX662" fmla="*/ 3794150 w 3807946"/>
                <a:gd name="connsiteY662" fmla="*/ 3387969 h 3807946"/>
                <a:gd name="connsiteX663" fmla="*/ 3794150 w 3807946"/>
                <a:gd name="connsiteY663" fmla="*/ 3374172 h 3807946"/>
                <a:gd name="connsiteX664" fmla="*/ 3802842 w 3807946"/>
                <a:gd name="connsiteY664" fmla="*/ 3365618 h 3807946"/>
                <a:gd name="connsiteX665" fmla="*/ 3811534 w 3807946"/>
                <a:gd name="connsiteY665" fmla="*/ 3374172 h 3807946"/>
                <a:gd name="connsiteX666" fmla="*/ 3811534 w 3807946"/>
                <a:gd name="connsiteY666" fmla="*/ 3387969 h 3807946"/>
                <a:gd name="connsiteX667" fmla="*/ 3802842 w 3807946"/>
                <a:gd name="connsiteY667" fmla="*/ 3396661 h 3807946"/>
                <a:gd name="connsiteX668" fmla="*/ 8692 w 3807946"/>
                <a:gd name="connsiteY668" fmla="*/ 3370585 h 3807946"/>
                <a:gd name="connsiteX669" fmla="*/ 0 w 3807946"/>
                <a:gd name="connsiteY669" fmla="*/ 3362030 h 3807946"/>
                <a:gd name="connsiteX670" fmla="*/ 0 w 3807946"/>
                <a:gd name="connsiteY670" fmla="*/ 3348234 h 3807946"/>
                <a:gd name="connsiteX671" fmla="*/ 8692 w 3807946"/>
                <a:gd name="connsiteY671" fmla="*/ 3339541 h 3807946"/>
                <a:gd name="connsiteX672" fmla="*/ 17384 w 3807946"/>
                <a:gd name="connsiteY672" fmla="*/ 3348234 h 3807946"/>
                <a:gd name="connsiteX673" fmla="*/ 17384 w 3807946"/>
                <a:gd name="connsiteY673" fmla="*/ 3362030 h 3807946"/>
                <a:gd name="connsiteX674" fmla="*/ 8692 w 3807946"/>
                <a:gd name="connsiteY674" fmla="*/ 3370585 h 3807946"/>
                <a:gd name="connsiteX675" fmla="*/ 3802842 w 3807946"/>
                <a:gd name="connsiteY675" fmla="*/ 3348371 h 3807946"/>
                <a:gd name="connsiteX676" fmla="*/ 3794150 w 3807946"/>
                <a:gd name="connsiteY676" fmla="*/ 3339679 h 3807946"/>
                <a:gd name="connsiteX677" fmla="*/ 3794150 w 3807946"/>
                <a:gd name="connsiteY677" fmla="*/ 3325882 h 3807946"/>
                <a:gd name="connsiteX678" fmla="*/ 3802842 w 3807946"/>
                <a:gd name="connsiteY678" fmla="*/ 3317191 h 3807946"/>
                <a:gd name="connsiteX679" fmla="*/ 3811534 w 3807946"/>
                <a:gd name="connsiteY679" fmla="*/ 3325882 h 3807946"/>
                <a:gd name="connsiteX680" fmla="*/ 3811534 w 3807946"/>
                <a:gd name="connsiteY680" fmla="*/ 3339679 h 3807946"/>
                <a:gd name="connsiteX681" fmla="*/ 3802842 w 3807946"/>
                <a:gd name="connsiteY681" fmla="*/ 3348371 h 3807946"/>
                <a:gd name="connsiteX682" fmla="*/ 8692 w 3807946"/>
                <a:gd name="connsiteY682" fmla="*/ 3322157 h 3807946"/>
                <a:gd name="connsiteX683" fmla="*/ 0 w 3807946"/>
                <a:gd name="connsiteY683" fmla="*/ 3313465 h 3807946"/>
                <a:gd name="connsiteX684" fmla="*/ 0 w 3807946"/>
                <a:gd name="connsiteY684" fmla="*/ 3299668 h 3807946"/>
                <a:gd name="connsiteX685" fmla="*/ 8692 w 3807946"/>
                <a:gd name="connsiteY685" fmla="*/ 3290976 h 3807946"/>
                <a:gd name="connsiteX686" fmla="*/ 17384 w 3807946"/>
                <a:gd name="connsiteY686" fmla="*/ 3299668 h 3807946"/>
                <a:gd name="connsiteX687" fmla="*/ 17384 w 3807946"/>
                <a:gd name="connsiteY687" fmla="*/ 3313465 h 3807946"/>
                <a:gd name="connsiteX688" fmla="*/ 8692 w 3807946"/>
                <a:gd name="connsiteY688" fmla="*/ 3322157 h 3807946"/>
                <a:gd name="connsiteX689" fmla="*/ 3802842 w 3807946"/>
                <a:gd name="connsiteY689" fmla="*/ 3299944 h 3807946"/>
                <a:gd name="connsiteX690" fmla="*/ 3794150 w 3807946"/>
                <a:gd name="connsiteY690" fmla="*/ 3291252 h 3807946"/>
                <a:gd name="connsiteX691" fmla="*/ 3794150 w 3807946"/>
                <a:gd name="connsiteY691" fmla="*/ 3277455 h 3807946"/>
                <a:gd name="connsiteX692" fmla="*/ 3802842 w 3807946"/>
                <a:gd name="connsiteY692" fmla="*/ 3268763 h 3807946"/>
                <a:gd name="connsiteX693" fmla="*/ 3811534 w 3807946"/>
                <a:gd name="connsiteY693" fmla="*/ 3277455 h 3807946"/>
                <a:gd name="connsiteX694" fmla="*/ 3811534 w 3807946"/>
                <a:gd name="connsiteY694" fmla="*/ 3291252 h 3807946"/>
                <a:gd name="connsiteX695" fmla="*/ 3802842 w 3807946"/>
                <a:gd name="connsiteY695" fmla="*/ 3299944 h 3807946"/>
                <a:gd name="connsiteX696" fmla="*/ 8692 w 3807946"/>
                <a:gd name="connsiteY696" fmla="*/ 3273868 h 3807946"/>
                <a:gd name="connsiteX697" fmla="*/ 0 w 3807946"/>
                <a:gd name="connsiteY697" fmla="*/ 3265176 h 3807946"/>
                <a:gd name="connsiteX698" fmla="*/ 0 w 3807946"/>
                <a:gd name="connsiteY698" fmla="*/ 3251379 h 3807946"/>
                <a:gd name="connsiteX699" fmla="*/ 8692 w 3807946"/>
                <a:gd name="connsiteY699" fmla="*/ 3242687 h 3807946"/>
                <a:gd name="connsiteX700" fmla="*/ 17384 w 3807946"/>
                <a:gd name="connsiteY700" fmla="*/ 3251379 h 3807946"/>
                <a:gd name="connsiteX701" fmla="*/ 17384 w 3807946"/>
                <a:gd name="connsiteY701" fmla="*/ 3265176 h 3807946"/>
                <a:gd name="connsiteX702" fmla="*/ 8692 w 3807946"/>
                <a:gd name="connsiteY702" fmla="*/ 3273868 h 3807946"/>
                <a:gd name="connsiteX703" fmla="*/ 3802842 w 3807946"/>
                <a:gd name="connsiteY703" fmla="*/ 3251655 h 3807946"/>
                <a:gd name="connsiteX704" fmla="*/ 3794150 w 3807946"/>
                <a:gd name="connsiteY704" fmla="*/ 3242963 h 3807946"/>
                <a:gd name="connsiteX705" fmla="*/ 3794150 w 3807946"/>
                <a:gd name="connsiteY705" fmla="*/ 3229166 h 3807946"/>
                <a:gd name="connsiteX706" fmla="*/ 3802842 w 3807946"/>
                <a:gd name="connsiteY706" fmla="*/ 3220474 h 3807946"/>
                <a:gd name="connsiteX707" fmla="*/ 3811534 w 3807946"/>
                <a:gd name="connsiteY707" fmla="*/ 3229166 h 3807946"/>
                <a:gd name="connsiteX708" fmla="*/ 3811534 w 3807946"/>
                <a:gd name="connsiteY708" fmla="*/ 3242963 h 3807946"/>
                <a:gd name="connsiteX709" fmla="*/ 3802842 w 3807946"/>
                <a:gd name="connsiteY709" fmla="*/ 3251655 h 3807946"/>
                <a:gd name="connsiteX710" fmla="*/ 8692 w 3807946"/>
                <a:gd name="connsiteY710" fmla="*/ 3225579 h 3807946"/>
                <a:gd name="connsiteX711" fmla="*/ 0 w 3807946"/>
                <a:gd name="connsiteY711" fmla="*/ 3216887 h 3807946"/>
                <a:gd name="connsiteX712" fmla="*/ 0 w 3807946"/>
                <a:gd name="connsiteY712" fmla="*/ 3203090 h 3807946"/>
                <a:gd name="connsiteX713" fmla="*/ 8692 w 3807946"/>
                <a:gd name="connsiteY713" fmla="*/ 3194398 h 3807946"/>
                <a:gd name="connsiteX714" fmla="*/ 17384 w 3807946"/>
                <a:gd name="connsiteY714" fmla="*/ 3203090 h 3807946"/>
                <a:gd name="connsiteX715" fmla="*/ 17384 w 3807946"/>
                <a:gd name="connsiteY715" fmla="*/ 3216887 h 3807946"/>
                <a:gd name="connsiteX716" fmla="*/ 8692 w 3807946"/>
                <a:gd name="connsiteY716" fmla="*/ 3225579 h 3807946"/>
                <a:gd name="connsiteX717" fmla="*/ 3802842 w 3807946"/>
                <a:gd name="connsiteY717" fmla="*/ 3203366 h 3807946"/>
                <a:gd name="connsiteX718" fmla="*/ 3794150 w 3807946"/>
                <a:gd name="connsiteY718" fmla="*/ 3194674 h 3807946"/>
                <a:gd name="connsiteX719" fmla="*/ 3794150 w 3807946"/>
                <a:gd name="connsiteY719" fmla="*/ 3180877 h 3807946"/>
                <a:gd name="connsiteX720" fmla="*/ 3802842 w 3807946"/>
                <a:gd name="connsiteY720" fmla="*/ 3172185 h 3807946"/>
                <a:gd name="connsiteX721" fmla="*/ 3811534 w 3807946"/>
                <a:gd name="connsiteY721" fmla="*/ 3180877 h 3807946"/>
                <a:gd name="connsiteX722" fmla="*/ 3811534 w 3807946"/>
                <a:gd name="connsiteY722" fmla="*/ 3194674 h 3807946"/>
                <a:gd name="connsiteX723" fmla="*/ 3802842 w 3807946"/>
                <a:gd name="connsiteY723" fmla="*/ 3203366 h 3807946"/>
                <a:gd name="connsiteX724" fmla="*/ 8692 w 3807946"/>
                <a:gd name="connsiteY724" fmla="*/ 3177152 h 3807946"/>
                <a:gd name="connsiteX725" fmla="*/ 0 w 3807946"/>
                <a:gd name="connsiteY725" fmla="*/ 3168460 h 3807946"/>
                <a:gd name="connsiteX726" fmla="*/ 0 w 3807946"/>
                <a:gd name="connsiteY726" fmla="*/ 3154663 h 3807946"/>
                <a:gd name="connsiteX727" fmla="*/ 8692 w 3807946"/>
                <a:gd name="connsiteY727" fmla="*/ 3145971 h 3807946"/>
                <a:gd name="connsiteX728" fmla="*/ 17384 w 3807946"/>
                <a:gd name="connsiteY728" fmla="*/ 3154663 h 3807946"/>
                <a:gd name="connsiteX729" fmla="*/ 17384 w 3807946"/>
                <a:gd name="connsiteY729" fmla="*/ 3168460 h 3807946"/>
                <a:gd name="connsiteX730" fmla="*/ 8692 w 3807946"/>
                <a:gd name="connsiteY730" fmla="*/ 3177152 h 3807946"/>
                <a:gd name="connsiteX731" fmla="*/ 3802842 w 3807946"/>
                <a:gd name="connsiteY731" fmla="*/ 3154939 h 3807946"/>
                <a:gd name="connsiteX732" fmla="*/ 3794150 w 3807946"/>
                <a:gd name="connsiteY732" fmla="*/ 3146247 h 3807946"/>
                <a:gd name="connsiteX733" fmla="*/ 3794150 w 3807946"/>
                <a:gd name="connsiteY733" fmla="*/ 3132450 h 3807946"/>
                <a:gd name="connsiteX734" fmla="*/ 3802842 w 3807946"/>
                <a:gd name="connsiteY734" fmla="*/ 3123758 h 3807946"/>
                <a:gd name="connsiteX735" fmla="*/ 3811534 w 3807946"/>
                <a:gd name="connsiteY735" fmla="*/ 3132450 h 3807946"/>
                <a:gd name="connsiteX736" fmla="*/ 3811534 w 3807946"/>
                <a:gd name="connsiteY736" fmla="*/ 3146247 h 3807946"/>
                <a:gd name="connsiteX737" fmla="*/ 3802842 w 3807946"/>
                <a:gd name="connsiteY737" fmla="*/ 3154939 h 3807946"/>
                <a:gd name="connsiteX738" fmla="*/ 8692 w 3807946"/>
                <a:gd name="connsiteY738" fmla="*/ 3128863 h 3807946"/>
                <a:gd name="connsiteX739" fmla="*/ 0 w 3807946"/>
                <a:gd name="connsiteY739" fmla="*/ 3120171 h 3807946"/>
                <a:gd name="connsiteX740" fmla="*/ 0 w 3807946"/>
                <a:gd name="connsiteY740" fmla="*/ 3106374 h 3807946"/>
                <a:gd name="connsiteX741" fmla="*/ 8692 w 3807946"/>
                <a:gd name="connsiteY741" fmla="*/ 3097682 h 3807946"/>
                <a:gd name="connsiteX742" fmla="*/ 17384 w 3807946"/>
                <a:gd name="connsiteY742" fmla="*/ 3106374 h 3807946"/>
                <a:gd name="connsiteX743" fmla="*/ 17384 w 3807946"/>
                <a:gd name="connsiteY743" fmla="*/ 3120171 h 3807946"/>
                <a:gd name="connsiteX744" fmla="*/ 8692 w 3807946"/>
                <a:gd name="connsiteY744" fmla="*/ 3128863 h 3807946"/>
                <a:gd name="connsiteX745" fmla="*/ 3802842 w 3807946"/>
                <a:gd name="connsiteY745" fmla="*/ 3106650 h 3807946"/>
                <a:gd name="connsiteX746" fmla="*/ 3794150 w 3807946"/>
                <a:gd name="connsiteY746" fmla="*/ 3097958 h 3807946"/>
                <a:gd name="connsiteX747" fmla="*/ 3794150 w 3807946"/>
                <a:gd name="connsiteY747" fmla="*/ 3084161 h 3807946"/>
                <a:gd name="connsiteX748" fmla="*/ 3802842 w 3807946"/>
                <a:gd name="connsiteY748" fmla="*/ 3075469 h 3807946"/>
                <a:gd name="connsiteX749" fmla="*/ 3811534 w 3807946"/>
                <a:gd name="connsiteY749" fmla="*/ 3084161 h 3807946"/>
                <a:gd name="connsiteX750" fmla="*/ 3811534 w 3807946"/>
                <a:gd name="connsiteY750" fmla="*/ 3097958 h 3807946"/>
                <a:gd name="connsiteX751" fmla="*/ 3802842 w 3807946"/>
                <a:gd name="connsiteY751" fmla="*/ 3106650 h 3807946"/>
                <a:gd name="connsiteX752" fmla="*/ 8692 w 3807946"/>
                <a:gd name="connsiteY752" fmla="*/ 3080436 h 3807946"/>
                <a:gd name="connsiteX753" fmla="*/ 0 w 3807946"/>
                <a:gd name="connsiteY753" fmla="*/ 3071743 h 3807946"/>
                <a:gd name="connsiteX754" fmla="*/ 0 w 3807946"/>
                <a:gd name="connsiteY754" fmla="*/ 3057947 h 3807946"/>
                <a:gd name="connsiteX755" fmla="*/ 8692 w 3807946"/>
                <a:gd name="connsiteY755" fmla="*/ 3049255 h 3807946"/>
                <a:gd name="connsiteX756" fmla="*/ 17384 w 3807946"/>
                <a:gd name="connsiteY756" fmla="*/ 3057947 h 3807946"/>
                <a:gd name="connsiteX757" fmla="*/ 17384 w 3807946"/>
                <a:gd name="connsiteY757" fmla="*/ 3071743 h 3807946"/>
                <a:gd name="connsiteX758" fmla="*/ 8692 w 3807946"/>
                <a:gd name="connsiteY758" fmla="*/ 3080436 h 3807946"/>
                <a:gd name="connsiteX759" fmla="*/ 3802842 w 3807946"/>
                <a:gd name="connsiteY759" fmla="*/ 3058223 h 3807946"/>
                <a:gd name="connsiteX760" fmla="*/ 3794150 w 3807946"/>
                <a:gd name="connsiteY760" fmla="*/ 3049530 h 3807946"/>
                <a:gd name="connsiteX761" fmla="*/ 3794150 w 3807946"/>
                <a:gd name="connsiteY761" fmla="*/ 3035733 h 3807946"/>
                <a:gd name="connsiteX762" fmla="*/ 3802842 w 3807946"/>
                <a:gd name="connsiteY762" fmla="*/ 3027042 h 3807946"/>
                <a:gd name="connsiteX763" fmla="*/ 3811534 w 3807946"/>
                <a:gd name="connsiteY763" fmla="*/ 3035733 h 3807946"/>
                <a:gd name="connsiteX764" fmla="*/ 3811534 w 3807946"/>
                <a:gd name="connsiteY764" fmla="*/ 3049530 h 3807946"/>
                <a:gd name="connsiteX765" fmla="*/ 3802842 w 3807946"/>
                <a:gd name="connsiteY765" fmla="*/ 3058223 h 3807946"/>
                <a:gd name="connsiteX766" fmla="*/ 8692 w 3807946"/>
                <a:gd name="connsiteY766" fmla="*/ 3032146 h 3807946"/>
                <a:gd name="connsiteX767" fmla="*/ 0 w 3807946"/>
                <a:gd name="connsiteY767" fmla="*/ 3023454 h 3807946"/>
                <a:gd name="connsiteX768" fmla="*/ 0 w 3807946"/>
                <a:gd name="connsiteY768" fmla="*/ 3009657 h 3807946"/>
                <a:gd name="connsiteX769" fmla="*/ 8692 w 3807946"/>
                <a:gd name="connsiteY769" fmla="*/ 3000965 h 3807946"/>
                <a:gd name="connsiteX770" fmla="*/ 17384 w 3807946"/>
                <a:gd name="connsiteY770" fmla="*/ 3009657 h 3807946"/>
                <a:gd name="connsiteX771" fmla="*/ 17384 w 3807946"/>
                <a:gd name="connsiteY771" fmla="*/ 3023454 h 3807946"/>
                <a:gd name="connsiteX772" fmla="*/ 8692 w 3807946"/>
                <a:gd name="connsiteY772" fmla="*/ 3032146 h 3807946"/>
                <a:gd name="connsiteX773" fmla="*/ 3802842 w 3807946"/>
                <a:gd name="connsiteY773" fmla="*/ 3009933 h 3807946"/>
                <a:gd name="connsiteX774" fmla="*/ 3794150 w 3807946"/>
                <a:gd name="connsiteY774" fmla="*/ 3001241 h 3807946"/>
                <a:gd name="connsiteX775" fmla="*/ 3794150 w 3807946"/>
                <a:gd name="connsiteY775" fmla="*/ 2987444 h 3807946"/>
                <a:gd name="connsiteX776" fmla="*/ 3802842 w 3807946"/>
                <a:gd name="connsiteY776" fmla="*/ 2978752 h 3807946"/>
                <a:gd name="connsiteX777" fmla="*/ 3811534 w 3807946"/>
                <a:gd name="connsiteY777" fmla="*/ 2987444 h 3807946"/>
                <a:gd name="connsiteX778" fmla="*/ 3811534 w 3807946"/>
                <a:gd name="connsiteY778" fmla="*/ 3001241 h 3807946"/>
                <a:gd name="connsiteX779" fmla="*/ 3802842 w 3807946"/>
                <a:gd name="connsiteY779" fmla="*/ 3009933 h 3807946"/>
                <a:gd name="connsiteX780" fmla="*/ 8692 w 3807946"/>
                <a:gd name="connsiteY780" fmla="*/ 2983857 h 3807946"/>
                <a:gd name="connsiteX781" fmla="*/ 0 w 3807946"/>
                <a:gd name="connsiteY781" fmla="*/ 2975165 h 3807946"/>
                <a:gd name="connsiteX782" fmla="*/ 0 w 3807946"/>
                <a:gd name="connsiteY782" fmla="*/ 2961368 h 3807946"/>
                <a:gd name="connsiteX783" fmla="*/ 8692 w 3807946"/>
                <a:gd name="connsiteY783" fmla="*/ 2952676 h 3807946"/>
                <a:gd name="connsiteX784" fmla="*/ 17384 w 3807946"/>
                <a:gd name="connsiteY784" fmla="*/ 2961368 h 3807946"/>
                <a:gd name="connsiteX785" fmla="*/ 17384 w 3807946"/>
                <a:gd name="connsiteY785" fmla="*/ 2975165 h 3807946"/>
                <a:gd name="connsiteX786" fmla="*/ 8692 w 3807946"/>
                <a:gd name="connsiteY786" fmla="*/ 2983857 h 3807946"/>
                <a:gd name="connsiteX787" fmla="*/ 3802842 w 3807946"/>
                <a:gd name="connsiteY787" fmla="*/ 2961644 h 3807946"/>
                <a:gd name="connsiteX788" fmla="*/ 3794150 w 3807946"/>
                <a:gd name="connsiteY788" fmla="*/ 2952952 h 3807946"/>
                <a:gd name="connsiteX789" fmla="*/ 3794150 w 3807946"/>
                <a:gd name="connsiteY789" fmla="*/ 2939155 h 3807946"/>
                <a:gd name="connsiteX790" fmla="*/ 3802842 w 3807946"/>
                <a:gd name="connsiteY790" fmla="*/ 2930463 h 3807946"/>
                <a:gd name="connsiteX791" fmla="*/ 3811534 w 3807946"/>
                <a:gd name="connsiteY791" fmla="*/ 2939155 h 3807946"/>
                <a:gd name="connsiteX792" fmla="*/ 3811534 w 3807946"/>
                <a:gd name="connsiteY792" fmla="*/ 2952952 h 3807946"/>
                <a:gd name="connsiteX793" fmla="*/ 3802842 w 3807946"/>
                <a:gd name="connsiteY793" fmla="*/ 2961644 h 3807946"/>
                <a:gd name="connsiteX794" fmla="*/ 8692 w 3807946"/>
                <a:gd name="connsiteY794" fmla="*/ 2935430 h 3807946"/>
                <a:gd name="connsiteX795" fmla="*/ 0 w 3807946"/>
                <a:gd name="connsiteY795" fmla="*/ 2926738 h 3807946"/>
                <a:gd name="connsiteX796" fmla="*/ 0 w 3807946"/>
                <a:gd name="connsiteY796" fmla="*/ 2912941 h 3807946"/>
                <a:gd name="connsiteX797" fmla="*/ 8692 w 3807946"/>
                <a:gd name="connsiteY797" fmla="*/ 2904249 h 3807946"/>
                <a:gd name="connsiteX798" fmla="*/ 17384 w 3807946"/>
                <a:gd name="connsiteY798" fmla="*/ 2912941 h 3807946"/>
                <a:gd name="connsiteX799" fmla="*/ 17384 w 3807946"/>
                <a:gd name="connsiteY799" fmla="*/ 2926738 h 3807946"/>
                <a:gd name="connsiteX800" fmla="*/ 8692 w 3807946"/>
                <a:gd name="connsiteY800" fmla="*/ 2935430 h 3807946"/>
                <a:gd name="connsiteX801" fmla="*/ 3802842 w 3807946"/>
                <a:gd name="connsiteY801" fmla="*/ 2913217 h 3807946"/>
                <a:gd name="connsiteX802" fmla="*/ 3794150 w 3807946"/>
                <a:gd name="connsiteY802" fmla="*/ 2904525 h 3807946"/>
                <a:gd name="connsiteX803" fmla="*/ 3794150 w 3807946"/>
                <a:gd name="connsiteY803" fmla="*/ 2890728 h 3807946"/>
                <a:gd name="connsiteX804" fmla="*/ 3802842 w 3807946"/>
                <a:gd name="connsiteY804" fmla="*/ 2882036 h 3807946"/>
                <a:gd name="connsiteX805" fmla="*/ 3811534 w 3807946"/>
                <a:gd name="connsiteY805" fmla="*/ 2890728 h 3807946"/>
                <a:gd name="connsiteX806" fmla="*/ 3811534 w 3807946"/>
                <a:gd name="connsiteY806" fmla="*/ 2904525 h 3807946"/>
                <a:gd name="connsiteX807" fmla="*/ 3802842 w 3807946"/>
                <a:gd name="connsiteY807" fmla="*/ 2913217 h 3807946"/>
                <a:gd name="connsiteX808" fmla="*/ 8692 w 3807946"/>
                <a:gd name="connsiteY808" fmla="*/ 2887141 h 3807946"/>
                <a:gd name="connsiteX809" fmla="*/ 0 w 3807946"/>
                <a:gd name="connsiteY809" fmla="*/ 2878449 h 3807946"/>
                <a:gd name="connsiteX810" fmla="*/ 0 w 3807946"/>
                <a:gd name="connsiteY810" fmla="*/ 2864652 h 3807946"/>
                <a:gd name="connsiteX811" fmla="*/ 8692 w 3807946"/>
                <a:gd name="connsiteY811" fmla="*/ 2855960 h 3807946"/>
                <a:gd name="connsiteX812" fmla="*/ 17384 w 3807946"/>
                <a:gd name="connsiteY812" fmla="*/ 2864652 h 3807946"/>
                <a:gd name="connsiteX813" fmla="*/ 17384 w 3807946"/>
                <a:gd name="connsiteY813" fmla="*/ 2878449 h 3807946"/>
                <a:gd name="connsiteX814" fmla="*/ 8692 w 3807946"/>
                <a:gd name="connsiteY814" fmla="*/ 2887141 h 3807946"/>
                <a:gd name="connsiteX815" fmla="*/ 3802842 w 3807946"/>
                <a:gd name="connsiteY815" fmla="*/ 2864928 h 3807946"/>
                <a:gd name="connsiteX816" fmla="*/ 3794150 w 3807946"/>
                <a:gd name="connsiteY816" fmla="*/ 2856236 h 3807946"/>
                <a:gd name="connsiteX817" fmla="*/ 3794150 w 3807946"/>
                <a:gd name="connsiteY817" fmla="*/ 2842439 h 3807946"/>
                <a:gd name="connsiteX818" fmla="*/ 3802842 w 3807946"/>
                <a:gd name="connsiteY818" fmla="*/ 2833747 h 3807946"/>
                <a:gd name="connsiteX819" fmla="*/ 3811534 w 3807946"/>
                <a:gd name="connsiteY819" fmla="*/ 2842439 h 3807946"/>
                <a:gd name="connsiteX820" fmla="*/ 3811534 w 3807946"/>
                <a:gd name="connsiteY820" fmla="*/ 2856236 h 3807946"/>
                <a:gd name="connsiteX821" fmla="*/ 3802842 w 3807946"/>
                <a:gd name="connsiteY821" fmla="*/ 2864928 h 3807946"/>
                <a:gd name="connsiteX822" fmla="*/ 8692 w 3807946"/>
                <a:gd name="connsiteY822" fmla="*/ 2838714 h 3807946"/>
                <a:gd name="connsiteX823" fmla="*/ 0 w 3807946"/>
                <a:gd name="connsiteY823" fmla="*/ 2830022 h 3807946"/>
                <a:gd name="connsiteX824" fmla="*/ 0 w 3807946"/>
                <a:gd name="connsiteY824" fmla="*/ 2816225 h 3807946"/>
                <a:gd name="connsiteX825" fmla="*/ 8692 w 3807946"/>
                <a:gd name="connsiteY825" fmla="*/ 2807533 h 3807946"/>
                <a:gd name="connsiteX826" fmla="*/ 17384 w 3807946"/>
                <a:gd name="connsiteY826" fmla="*/ 2816225 h 3807946"/>
                <a:gd name="connsiteX827" fmla="*/ 17384 w 3807946"/>
                <a:gd name="connsiteY827" fmla="*/ 2830022 h 3807946"/>
                <a:gd name="connsiteX828" fmla="*/ 8692 w 3807946"/>
                <a:gd name="connsiteY828" fmla="*/ 2838714 h 3807946"/>
                <a:gd name="connsiteX829" fmla="*/ 3802842 w 3807946"/>
                <a:gd name="connsiteY829" fmla="*/ 2816501 h 3807946"/>
                <a:gd name="connsiteX830" fmla="*/ 3794150 w 3807946"/>
                <a:gd name="connsiteY830" fmla="*/ 2807809 h 3807946"/>
                <a:gd name="connsiteX831" fmla="*/ 3794150 w 3807946"/>
                <a:gd name="connsiteY831" fmla="*/ 2794012 h 3807946"/>
                <a:gd name="connsiteX832" fmla="*/ 3802842 w 3807946"/>
                <a:gd name="connsiteY832" fmla="*/ 2785320 h 3807946"/>
                <a:gd name="connsiteX833" fmla="*/ 3811534 w 3807946"/>
                <a:gd name="connsiteY833" fmla="*/ 2794012 h 3807946"/>
                <a:gd name="connsiteX834" fmla="*/ 3811534 w 3807946"/>
                <a:gd name="connsiteY834" fmla="*/ 2807809 h 3807946"/>
                <a:gd name="connsiteX835" fmla="*/ 3802842 w 3807946"/>
                <a:gd name="connsiteY835" fmla="*/ 2816501 h 3807946"/>
                <a:gd name="connsiteX836" fmla="*/ 8692 w 3807946"/>
                <a:gd name="connsiteY836" fmla="*/ 2790424 h 3807946"/>
                <a:gd name="connsiteX837" fmla="*/ 0 w 3807946"/>
                <a:gd name="connsiteY837" fmla="*/ 2781733 h 3807946"/>
                <a:gd name="connsiteX838" fmla="*/ 0 w 3807946"/>
                <a:gd name="connsiteY838" fmla="*/ 2767936 h 3807946"/>
                <a:gd name="connsiteX839" fmla="*/ 8692 w 3807946"/>
                <a:gd name="connsiteY839" fmla="*/ 2759244 h 3807946"/>
                <a:gd name="connsiteX840" fmla="*/ 17384 w 3807946"/>
                <a:gd name="connsiteY840" fmla="*/ 2767936 h 3807946"/>
                <a:gd name="connsiteX841" fmla="*/ 17384 w 3807946"/>
                <a:gd name="connsiteY841" fmla="*/ 2781733 h 3807946"/>
                <a:gd name="connsiteX842" fmla="*/ 8692 w 3807946"/>
                <a:gd name="connsiteY842" fmla="*/ 2790424 h 3807946"/>
                <a:gd name="connsiteX843" fmla="*/ 3802842 w 3807946"/>
                <a:gd name="connsiteY843" fmla="*/ 2768211 h 3807946"/>
                <a:gd name="connsiteX844" fmla="*/ 3794150 w 3807946"/>
                <a:gd name="connsiteY844" fmla="*/ 2759520 h 3807946"/>
                <a:gd name="connsiteX845" fmla="*/ 3794150 w 3807946"/>
                <a:gd name="connsiteY845" fmla="*/ 2745723 h 3807946"/>
                <a:gd name="connsiteX846" fmla="*/ 3802842 w 3807946"/>
                <a:gd name="connsiteY846" fmla="*/ 2737031 h 3807946"/>
                <a:gd name="connsiteX847" fmla="*/ 3811534 w 3807946"/>
                <a:gd name="connsiteY847" fmla="*/ 2745723 h 3807946"/>
                <a:gd name="connsiteX848" fmla="*/ 3811534 w 3807946"/>
                <a:gd name="connsiteY848" fmla="*/ 2759520 h 3807946"/>
                <a:gd name="connsiteX849" fmla="*/ 3802842 w 3807946"/>
                <a:gd name="connsiteY849" fmla="*/ 2768211 h 3807946"/>
                <a:gd name="connsiteX850" fmla="*/ 8692 w 3807946"/>
                <a:gd name="connsiteY850" fmla="*/ 2741997 h 3807946"/>
                <a:gd name="connsiteX851" fmla="*/ 0 w 3807946"/>
                <a:gd name="connsiteY851" fmla="*/ 2733305 h 3807946"/>
                <a:gd name="connsiteX852" fmla="*/ 0 w 3807946"/>
                <a:gd name="connsiteY852" fmla="*/ 2719508 h 3807946"/>
                <a:gd name="connsiteX853" fmla="*/ 8692 w 3807946"/>
                <a:gd name="connsiteY853" fmla="*/ 2710816 h 3807946"/>
                <a:gd name="connsiteX854" fmla="*/ 17384 w 3807946"/>
                <a:gd name="connsiteY854" fmla="*/ 2719508 h 3807946"/>
                <a:gd name="connsiteX855" fmla="*/ 17384 w 3807946"/>
                <a:gd name="connsiteY855" fmla="*/ 2733305 h 3807946"/>
                <a:gd name="connsiteX856" fmla="*/ 8692 w 3807946"/>
                <a:gd name="connsiteY856" fmla="*/ 2741997 h 3807946"/>
                <a:gd name="connsiteX857" fmla="*/ 3802842 w 3807946"/>
                <a:gd name="connsiteY857" fmla="*/ 2719922 h 3807946"/>
                <a:gd name="connsiteX858" fmla="*/ 3794150 w 3807946"/>
                <a:gd name="connsiteY858" fmla="*/ 2711230 h 3807946"/>
                <a:gd name="connsiteX859" fmla="*/ 3794150 w 3807946"/>
                <a:gd name="connsiteY859" fmla="*/ 2697433 h 3807946"/>
                <a:gd name="connsiteX860" fmla="*/ 3802842 w 3807946"/>
                <a:gd name="connsiteY860" fmla="*/ 2688741 h 3807946"/>
                <a:gd name="connsiteX861" fmla="*/ 3811534 w 3807946"/>
                <a:gd name="connsiteY861" fmla="*/ 2697433 h 3807946"/>
                <a:gd name="connsiteX862" fmla="*/ 3811534 w 3807946"/>
                <a:gd name="connsiteY862" fmla="*/ 2711230 h 3807946"/>
                <a:gd name="connsiteX863" fmla="*/ 3802842 w 3807946"/>
                <a:gd name="connsiteY863" fmla="*/ 2719922 h 3807946"/>
                <a:gd name="connsiteX864" fmla="*/ 8692 w 3807946"/>
                <a:gd name="connsiteY864" fmla="*/ 2693708 h 3807946"/>
                <a:gd name="connsiteX865" fmla="*/ 0 w 3807946"/>
                <a:gd name="connsiteY865" fmla="*/ 2685016 h 3807946"/>
                <a:gd name="connsiteX866" fmla="*/ 0 w 3807946"/>
                <a:gd name="connsiteY866" fmla="*/ 2671219 h 3807946"/>
                <a:gd name="connsiteX867" fmla="*/ 8692 w 3807946"/>
                <a:gd name="connsiteY867" fmla="*/ 2662527 h 3807946"/>
                <a:gd name="connsiteX868" fmla="*/ 17384 w 3807946"/>
                <a:gd name="connsiteY868" fmla="*/ 2671219 h 3807946"/>
                <a:gd name="connsiteX869" fmla="*/ 17384 w 3807946"/>
                <a:gd name="connsiteY869" fmla="*/ 2685016 h 3807946"/>
                <a:gd name="connsiteX870" fmla="*/ 8692 w 3807946"/>
                <a:gd name="connsiteY870" fmla="*/ 2693708 h 3807946"/>
                <a:gd name="connsiteX871" fmla="*/ 3802842 w 3807946"/>
                <a:gd name="connsiteY871" fmla="*/ 2671495 h 3807946"/>
                <a:gd name="connsiteX872" fmla="*/ 3794150 w 3807946"/>
                <a:gd name="connsiteY872" fmla="*/ 2662803 h 3807946"/>
                <a:gd name="connsiteX873" fmla="*/ 3794150 w 3807946"/>
                <a:gd name="connsiteY873" fmla="*/ 2649006 h 3807946"/>
                <a:gd name="connsiteX874" fmla="*/ 3802842 w 3807946"/>
                <a:gd name="connsiteY874" fmla="*/ 2640314 h 3807946"/>
                <a:gd name="connsiteX875" fmla="*/ 3811534 w 3807946"/>
                <a:gd name="connsiteY875" fmla="*/ 2649006 h 3807946"/>
                <a:gd name="connsiteX876" fmla="*/ 3811534 w 3807946"/>
                <a:gd name="connsiteY876" fmla="*/ 2662803 h 3807946"/>
                <a:gd name="connsiteX877" fmla="*/ 3802842 w 3807946"/>
                <a:gd name="connsiteY877" fmla="*/ 2671495 h 3807946"/>
                <a:gd name="connsiteX878" fmla="*/ 8692 w 3807946"/>
                <a:gd name="connsiteY878" fmla="*/ 2645419 h 3807946"/>
                <a:gd name="connsiteX879" fmla="*/ 0 w 3807946"/>
                <a:gd name="connsiteY879" fmla="*/ 2636727 h 3807946"/>
                <a:gd name="connsiteX880" fmla="*/ 0 w 3807946"/>
                <a:gd name="connsiteY880" fmla="*/ 2622930 h 3807946"/>
                <a:gd name="connsiteX881" fmla="*/ 8692 w 3807946"/>
                <a:gd name="connsiteY881" fmla="*/ 2614238 h 3807946"/>
                <a:gd name="connsiteX882" fmla="*/ 17384 w 3807946"/>
                <a:gd name="connsiteY882" fmla="*/ 2622930 h 3807946"/>
                <a:gd name="connsiteX883" fmla="*/ 17384 w 3807946"/>
                <a:gd name="connsiteY883" fmla="*/ 2636727 h 3807946"/>
                <a:gd name="connsiteX884" fmla="*/ 8692 w 3807946"/>
                <a:gd name="connsiteY884" fmla="*/ 2645419 h 3807946"/>
                <a:gd name="connsiteX885" fmla="*/ 3802842 w 3807946"/>
                <a:gd name="connsiteY885" fmla="*/ 2623206 h 3807946"/>
                <a:gd name="connsiteX886" fmla="*/ 3794150 w 3807946"/>
                <a:gd name="connsiteY886" fmla="*/ 2614514 h 3807946"/>
                <a:gd name="connsiteX887" fmla="*/ 3794150 w 3807946"/>
                <a:gd name="connsiteY887" fmla="*/ 2600717 h 3807946"/>
                <a:gd name="connsiteX888" fmla="*/ 3802842 w 3807946"/>
                <a:gd name="connsiteY888" fmla="*/ 2592025 h 3807946"/>
                <a:gd name="connsiteX889" fmla="*/ 3811534 w 3807946"/>
                <a:gd name="connsiteY889" fmla="*/ 2600717 h 3807946"/>
                <a:gd name="connsiteX890" fmla="*/ 3811534 w 3807946"/>
                <a:gd name="connsiteY890" fmla="*/ 2614514 h 3807946"/>
                <a:gd name="connsiteX891" fmla="*/ 3802842 w 3807946"/>
                <a:gd name="connsiteY891" fmla="*/ 2623206 h 3807946"/>
                <a:gd name="connsiteX892" fmla="*/ 8692 w 3807946"/>
                <a:gd name="connsiteY892" fmla="*/ 2596992 h 3807946"/>
                <a:gd name="connsiteX893" fmla="*/ 0 w 3807946"/>
                <a:gd name="connsiteY893" fmla="*/ 2588300 h 3807946"/>
                <a:gd name="connsiteX894" fmla="*/ 0 w 3807946"/>
                <a:gd name="connsiteY894" fmla="*/ 2574503 h 3807946"/>
                <a:gd name="connsiteX895" fmla="*/ 8692 w 3807946"/>
                <a:gd name="connsiteY895" fmla="*/ 2565811 h 3807946"/>
                <a:gd name="connsiteX896" fmla="*/ 17384 w 3807946"/>
                <a:gd name="connsiteY896" fmla="*/ 2574503 h 3807946"/>
                <a:gd name="connsiteX897" fmla="*/ 17384 w 3807946"/>
                <a:gd name="connsiteY897" fmla="*/ 2588300 h 3807946"/>
                <a:gd name="connsiteX898" fmla="*/ 8692 w 3807946"/>
                <a:gd name="connsiteY898" fmla="*/ 2596992 h 3807946"/>
                <a:gd name="connsiteX899" fmla="*/ 3802842 w 3807946"/>
                <a:gd name="connsiteY899" fmla="*/ 2574779 h 3807946"/>
                <a:gd name="connsiteX900" fmla="*/ 3794150 w 3807946"/>
                <a:gd name="connsiteY900" fmla="*/ 2566087 h 3807946"/>
                <a:gd name="connsiteX901" fmla="*/ 3794150 w 3807946"/>
                <a:gd name="connsiteY901" fmla="*/ 2552290 h 3807946"/>
                <a:gd name="connsiteX902" fmla="*/ 3802842 w 3807946"/>
                <a:gd name="connsiteY902" fmla="*/ 2543598 h 3807946"/>
                <a:gd name="connsiteX903" fmla="*/ 3811534 w 3807946"/>
                <a:gd name="connsiteY903" fmla="*/ 2552290 h 3807946"/>
                <a:gd name="connsiteX904" fmla="*/ 3811534 w 3807946"/>
                <a:gd name="connsiteY904" fmla="*/ 2566087 h 3807946"/>
                <a:gd name="connsiteX905" fmla="*/ 3802842 w 3807946"/>
                <a:gd name="connsiteY905" fmla="*/ 2574779 h 3807946"/>
                <a:gd name="connsiteX906" fmla="*/ 8692 w 3807946"/>
                <a:gd name="connsiteY906" fmla="*/ 2548703 h 3807946"/>
                <a:gd name="connsiteX907" fmla="*/ 0 w 3807946"/>
                <a:gd name="connsiteY907" fmla="*/ 2540011 h 3807946"/>
                <a:gd name="connsiteX908" fmla="*/ 0 w 3807946"/>
                <a:gd name="connsiteY908" fmla="*/ 2526214 h 3807946"/>
                <a:gd name="connsiteX909" fmla="*/ 8692 w 3807946"/>
                <a:gd name="connsiteY909" fmla="*/ 2517522 h 3807946"/>
                <a:gd name="connsiteX910" fmla="*/ 17384 w 3807946"/>
                <a:gd name="connsiteY910" fmla="*/ 2526214 h 3807946"/>
                <a:gd name="connsiteX911" fmla="*/ 17384 w 3807946"/>
                <a:gd name="connsiteY911" fmla="*/ 2540011 h 3807946"/>
                <a:gd name="connsiteX912" fmla="*/ 8692 w 3807946"/>
                <a:gd name="connsiteY912" fmla="*/ 2548703 h 3807946"/>
                <a:gd name="connsiteX913" fmla="*/ 3802842 w 3807946"/>
                <a:gd name="connsiteY913" fmla="*/ 2526490 h 3807946"/>
                <a:gd name="connsiteX914" fmla="*/ 3794150 w 3807946"/>
                <a:gd name="connsiteY914" fmla="*/ 2517798 h 3807946"/>
                <a:gd name="connsiteX915" fmla="*/ 3794150 w 3807946"/>
                <a:gd name="connsiteY915" fmla="*/ 2504001 h 3807946"/>
                <a:gd name="connsiteX916" fmla="*/ 3802842 w 3807946"/>
                <a:gd name="connsiteY916" fmla="*/ 2495309 h 3807946"/>
                <a:gd name="connsiteX917" fmla="*/ 3811534 w 3807946"/>
                <a:gd name="connsiteY917" fmla="*/ 2504001 h 3807946"/>
                <a:gd name="connsiteX918" fmla="*/ 3811534 w 3807946"/>
                <a:gd name="connsiteY918" fmla="*/ 2517798 h 3807946"/>
                <a:gd name="connsiteX919" fmla="*/ 3802842 w 3807946"/>
                <a:gd name="connsiteY919" fmla="*/ 2526490 h 3807946"/>
                <a:gd name="connsiteX920" fmla="*/ 8692 w 3807946"/>
                <a:gd name="connsiteY920" fmla="*/ 2500276 h 3807946"/>
                <a:gd name="connsiteX921" fmla="*/ 0 w 3807946"/>
                <a:gd name="connsiteY921" fmla="*/ 2491584 h 3807946"/>
                <a:gd name="connsiteX922" fmla="*/ 0 w 3807946"/>
                <a:gd name="connsiteY922" fmla="*/ 2477787 h 3807946"/>
                <a:gd name="connsiteX923" fmla="*/ 8692 w 3807946"/>
                <a:gd name="connsiteY923" fmla="*/ 2469095 h 3807946"/>
                <a:gd name="connsiteX924" fmla="*/ 17384 w 3807946"/>
                <a:gd name="connsiteY924" fmla="*/ 2477787 h 3807946"/>
                <a:gd name="connsiteX925" fmla="*/ 17384 w 3807946"/>
                <a:gd name="connsiteY925" fmla="*/ 2491584 h 3807946"/>
                <a:gd name="connsiteX926" fmla="*/ 8692 w 3807946"/>
                <a:gd name="connsiteY926" fmla="*/ 2500276 h 3807946"/>
                <a:gd name="connsiteX927" fmla="*/ 3802842 w 3807946"/>
                <a:gd name="connsiteY927" fmla="*/ 2478063 h 3807946"/>
                <a:gd name="connsiteX928" fmla="*/ 3794150 w 3807946"/>
                <a:gd name="connsiteY928" fmla="*/ 2469371 h 3807946"/>
                <a:gd name="connsiteX929" fmla="*/ 3794150 w 3807946"/>
                <a:gd name="connsiteY929" fmla="*/ 2455574 h 3807946"/>
                <a:gd name="connsiteX930" fmla="*/ 3802842 w 3807946"/>
                <a:gd name="connsiteY930" fmla="*/ 2446882 h 3807946"/>
                <a:gd name="connsiteX931" fmla="*/ 3811534 w 3807946"/>
                <a:gd name="connsiteY931" fmla="*/ 2455574 h 3807946"/>
                <a:gd name="connsiteX932" fmla="*/ 3811534 w 3807946"/>
                <a:gd name="connsiteY932" fmla="*/ 2469371 h 3807946"/>
                <a:gd name="connsiteX933" fmla="*/ 3802842 w 3807946"/>
                <a:gd name="connsiteY933" fmla="*/ 2478063 h 3807946"/>
                <a:gd name="connsiteX934" fmla="*/ 8692 w 3807946"/>
                <a:gd name="connsiteY934" fmla="*/ 2451986 h 3807946"/>
                <a:gd name="connsiteX935" fmla="*/ 0 w 3807946"/>
                <a:gd name="connsiteY935" fmla="*/ 2443294 h 3807946"/>
                <a:gd name="connsiteX936" fmla="*/ 0 w 3807946"/>
                <a:gd name="connsiteY936" fmla="*/ 2429498 h 3807946"/>
                <a:gd name="connsiteX937" fmla="*/ 8692 w 3807946"/>
                <a:gd name="connsiteY937" fmla="*/ 2420805 h 3807946"/>
                <a:gd name="connsiteX938" fmla="*/ 17384 w 3807946"/>
                <a:gd name="connsiteY938" fmla="*/ 2429498 h 3807946"/>
                <a:gd name="connsiteX939" fmla="*/ 17384 w 3807946"/>
                <a:gd name="connsiteY939" fmla="*/ 2443294 h 3807946"/>
                <a:gd name="connsiteX940" fmla="*/ 8692 w 3807946"/>
                <a:gd name="connsiteY940" fmla="*/ 2451986 h 3807946"/>
                <a:gd name="connsiteX941" fmla="*/ 3802842 w 3807946"/>
                <a:gd name="connsiteY941" fmla="*/ 2429773 h 3807946"/>
                <a:gd name="connsiteX942" fmla="*/ 3794150 w 3807946"/>
                <a:gd name="connsiteY942" fmla="*/ 2421081 h 3807946"/>
                <a:gd name="connsiteX943" fmla="*/ 3794150 w 3807946"/>
                <a:gd name="connsiteY943" fmla="*/ 2407285 h 3807946"/>
                <a:gd name="connsiteX944" fmla="*/ 3802842 w 3807946"/>
                <a:gd name="connsiteY944" fmla="*/ 2398592 h 3807946"/>
                <a:gd name="connsiteX945" fmla="*/ 3811534 w 3807946"/>
                <a:gd name="connsiteY945" fmla="*/ 2407285 h 3807946"/>
                <a:gd name="connsiteX946" fmla="*/ 3811534 w 3807946"/>
                <a:gd name="connsiteY946" fmla="*/ 2421081 h 3807946"/>
                <a:gd name="connsiteX947" fmla="*/ 3802842 w 3807946"/>
                <a:gd name="connsiteY947" fmla="*/ 2429773 h 3807946"/>
                <a:gd name="connsiteX948" fmla="*/ 8692 w 3807946"/>
                <a:gd name="connsiteY948" fmla="*/ 2403697 h 3807946"/>
                <a:gd name="connsiteX949" fmla="*/ 0 w 3807946"/>
                <a:gd name="connsiteY949" fmla="*/ 2395005 h 3807946"/>
                <a:gd name="connsiteX950" fmla="*/ 0 w 3807946"/>
                <a:gd name="connsiteY950" fmla="*/ 2381208 h 3807946"/>
                <a:gd name="connsiteX951" fmla="*/ 8692 w 3807946"/>
                <a:gd name="connsiteY951" fmla="*/ 2372516 h 3807946"/>
                <a:gd name="connsiteX952" fmla="*/ 17384 w 3807946"/>
                <a:gd name="connsiteY952" fmla="*/ 2381208 h 3807946"/>
                <a:gd name="connsiteX953" fmla="*/ 17384 w 3807946"/>
                <a:gd name="connsiteY953" fmla="*/ 2395005 h 3807946"/>
                <a:gd name="connsiteX954" fmla="*/ 8692 w 3807946"/>
                <a:gd name="connsiteY954" fmla="*/ 2403697 h 3807946"/>
                <a:gd name="connsiteX955" fmla="*/ 3802842 w 3807946"/>
                <a:gd name="connsiteY955" fmla="*/ 2381484 h 3807946"/>
                <a:gd name="connsiteX956" fmla="*/ 3794150 w 3807946"/>
                <a:gd name="connsiteY956" fmla="*/ 2372792 h 3807946"/>
                <a:gd name="connsiteX957" fmla="*/ 3794150 w 3807946"/>
                <a:gd name="connsiteY957" fmla="*/ 2358995 h 3807946"/>
                <a:gd name="connsiteX958" fmla="*/ 3802842 w 3807946"/>
                <a:gd name="connsiteY958" fmla="*/ 2350303 h 3807946"/>
                <a:gd name="connsiteX959" fmla="*/ 3811534 w 3807946"/>
                <a:gd name="connsiteY959" fmla="*/ 2358995 h 3807946"/>
                <a:gd name="connsiteX960" fmla="*/ 3811534 w 3807946"/>
                <a:gd name="connsiteY960" fmla="*/ 2372792 h 3807946"/>
                <a:gd name="connsiteX961" fmla="*/ 3802842 w 3807946"/>
                <a:gd name="connsiteY961" fmla="*/ 2381484 h 3807946"/>
                <a:gd name="connsiteX962" fmla="*/ 8692 w 3807946"/>
                <a:gd name="connsiteY962" fmla="*/ 2355270 h 3807946"/>
                <a:gd name="connsiteX963" fmla="*/ 0 w 3807946"/>
                <a:gd name="connsiteY963" fmla="*/ 2346578 h 3807946"/>
                <a:gd name="connsiteX964" fmla="*/ 0 w 3807946"/>
                <a:gd name="connsiteY964" fmla="*/ 2332781 h 3807946"/>
                <a:gd name="connsiteX965" fmla="*/ 8692 w 3807946"/>
                <a:gd name="connsiteY965" fmla="*/ 2324089 h 3807946"/>
                <a:gd name="connsiteX966" fmla="*/ 17384 w 3807946"/>
                <a:gd name="connsiteY966" fmla="*/ 2332781 h 3807946"/>
                <a:gd name="connsiteX967" fmla="*/ 17384 w 3807946"/>
                <a:gd name="connsiteY967" fmla="*/ 2346578 h 3807946"/>
                <a:gd name="connsiteX968" fmla="*/ 8692 w 3807946"/>
                <a:gd name="connsiteY968" fmla="*/ 2355270 h 3807946"/>
                <a:gd name="connsiteX969" fmla="*/ 3802842 w 3807946"/>
                <a:gd name="connsiteY969" fmla="*/ 2333057 h 3807946"/>
                <a:gd name="connsiteX970" fmla="*/ 3794150 w 3807946"/>
                <a:gd name="connsiteY970" fmla="*/ 2324365 h 3807946"/>
                <a:gd name="connsiteX971" fmla="*/ 3794150 w 3807946"/>
                <a:gd name="connsiteY971" fmla="*/ 2310568 h 3807946"/>
                <a:gd name="connsiteX972" fmla="*/ 3802842 w 3807946"/>
                <a:gd name="connsiteY972" fmla="*/ 2301876 h 3807946"/>
                <a:gd name="connsiteX973" fmla="*/ 3811534 w 3807946"/>
                <a:gd name="connsiteY973" fmla="*/ 2310568 h 3807946"/>
                <a:gd name="connsiteX974" fmla="*/ 3811534 w 3807946"/>
                <a:gd name="connsiteY974" fmla="*/ 2324365 h 3807946"/>
                <a:gd name="connsiteX975" fmla="*/ 3802842 w 3807946"/>
                <a:gd name="connsiteY975" fmla="*/ 2333057 h 3807946"/>
                <a:gd name="connsiteX976" fmla="*/ 8692 w 3807946"/>
                <a:gd name="connsiteY976" fmla="*/ 2306981 h 3807946"/>
                <a:gd name="connsiteX977" fmla="*/ 0 w 3807946"/>
                <a:gd name="connsiteY977" fmla="*/ 2298289 h 3807946"/>
                <a:gd name="connsiteX978" fmla="*/ 0 w 3807946"/>
                <a:gd name="connsiteY978" fmla="*/ 2284492 h 3807946"/>
                <a:gd name="connsiteX979" fmla="*/ 8692 w 3807946"/>
                <a:gd name="connsiteY979" fmla="*/ 2275800 h 3807946"/>
                <a:gd name="connsiteX980" fmla="*/ 17384 w 3807946"/>
                <a:gd name="connsiteY980" fmla="*/ 2284492 h 3807946"/>
                <a:gd name="connsiteX981" fmla="*/ 17384 w 3807946"/>
                <a:gd name="connsiteY981" fmla="*/ 2298289 h 3807946"/>
                <a:gd name="connsiteX982" fmla="*/ 8692 w 3807946"/>
                <a:gd name="connsiteY982" fmla="*/ 2306981 h 3807946"/>
                <a:gd name="connsiteX983" fmla="*/ 3802842 w 3807946"/>
                <a:gd name="connsiteY983" fmla="*/ 2284768 h 3807946"/>
                <a:gd name="connsiteX984" fmla="*/ 3794150 w 3807946"/>
                <a:gd name="connsiteY984" fmla="*/ 2276076 h 3807946"/>
                <a:gd name="connsiteX985" fmla="*/ 3794150 w 3807946"/>
                <a:gd name="connsiteY985" fmla="*/ 2262279 h 3807946"/>
                <a:gd name="connsiteX986" fmla="*/ 3802842 w 3807946"/>
                <a:gd name="connsiteY986" fmla="*/ 2253587 h 3807946"/>
                <a:gd name="connsiteX987" fmla="*/ 3811534 w 3807946"/>
                <a:gd name="connsiteY987" fmla="*/ 2262279 h 3807946"/>
                <a:gd name="connsiteX988" fmla="*/ 3811534 w 3807946"/>
                <a:gd name="connsiteY988" fmla="*/ 2276076 h 3807946"/>
                <a:gd name="connsiteX989" fmla="*/ 3802842 w 3807946"/>
                <a:gd name="connsiteY989" fmla="*/ 2284768 h 3807946"/>
                <a:gd name="connsiteX990" fmla="*/ 8692 w 3807946"/>
                <a:gd name="connsiteY990" fmla="*/ 2258554 h 3807946"/>
                <a:gd name="connsiteX991" fmla="*/ 0 w 3807946"/>
                <a:gd name="connsiteY991" fmla="*/ 2249862 h 3807946"/>
                <a:gd name="connsiteX992" fmla="*/ 0 w 3807946"/>
                <a:gd name="connsiteY992" fmla="*/ 2236065 h 3807946"/>
                <a:gd name="connsiteX993" fmla="*/ 8692 w 3807946"/>
                <a:gd name="connsiteY993" fmla="*/ 2227373 h 3807946"/>
                <a:gd name="connsiteX994" fmla="*/ 17384 w 3807946"/>
                <a:gd name="connsiteY994" fmla="*/ 2236065 h 3807946"/>
                <a:gd name="connsiteX995" fmla="*/ 17384 w 3807946"/>
                <a:gd name="connsiteY995" fmla="*/ 2249862 h 3807946"/>
                <a:gd name="connsiteX996" fmla="*/ 8692 w 3807946"/>
                <a:gd name="connsiteY996" fmla="*/ 2258554 h 3807946"/>
                <a:gd name="connsiteX997" fmla="*/ 3802842 w 3807946"/>
                <a:gd name="connsiteY997" fmla="*/ 2236341 h 3807946"/>
                <a:gd name="connsiteX998" fmla="*/ 3794150 w 3807946"/>
                <a:gd name="connsiteY998" fmla="*/ 2227649 h 3807946"/>
                <a:gd name="connsiteX999" fmla="*/ 3794150 w 3807946"/>
                <a:gd name="connsiteY999" fmla="*/ 2213852 h 3807946"/>
                <a:gd name="connsiteX1000" fmla="*/ 3802842 w 3807946"/>
                <a:gd name="connsiteY1000" fmla="*/ 2205160 h 3807946"/>
                <a:gd name="connsiteX1001" fmla="*/ 3811534 w 3807946"/>
                <a:gd name="connsiteY1001" fmla="*/ 2213852 h 3807946"/>
                <a:gd name="connsiteX1002" fmla="*/ 3811534 w 3807946"/>
                <a:gd name="connsiteY1002" fmla="*/ 2227649 h 3807946"/>
                <a:gd name="connsiteX1003" fmla="*/ 3802842 w 3807946"/>
                <a:gd name="connsiteY1003" fmla="*/ 2236341 h 3807946"/>
                <a:gd name="connsiteX1004" fmla="*/ 8692 w 3807946"/>
                <a:gd name="connsiteY1004" fmla="*/ 2210265 h 3807946"/>
                <a:gd name="connsiteX1005" fmla="*/ 0 w 3807946"/>
                <a:gd name="connsiteY1005" fmla="*/ 2201573 h 3807946"/>
                <a:gd name="connsiteX1006" fmla="*/ 0 w 3807946"/>
                <a:gd name="connsiteY1006" fmla="*/ 2187776 h 3807946"/>
                <a:gd name="connsiteX1007" fmla="*/ 8692 w 3807946"/>
                <a:gd name="connsiteY1007" fmla="*/ 2179084 h 3807946"/>
                <a:gd name="connsiteX1008" fmla="*/ 17384 w 3807946"/>
                <a:gd name="connsiteY1008" fmla="*/ 2187776 h 3807946"/>
                <a:gd name="connsiteX1009" fmla="*/ 17384 w 3807946"/>
                <a:gd name="connsiteY1009" fmla="*/ 2201573 h 3807946"/>
                <a:gd name="connsiteX1010" fmla="*/ 8692 w 3807946"/>
                <a:gd name="connsiteY1010" fmla="*/ 2210265 h 3807946"/>
                <a:gd name="connsiteX1011" fmla="*/ 3802842 w 3807946"/>
                <a:gd name="connsiteY1011" fmla="*/ 2188052 h 3807946"/>
                <a:gd name="connsiteX1012" fmla="*/ 3794150 w 3807946"/>
                <a:gd name="connsiteY1012" fmla="*/ 2179360 h 3807946"/>
                <a:gd name="connsiteX1013" fmla="*/ 3794150 w 3807946"/>
                <a:gd name="connsiteY1013" fmla="*/ 2165563 h 3807946"/>
                <a:gd name="connsiteX1014" fmla="*/ 3802842 w 3807946"/>
                <a:gd name="connsiteY1014" fmla="*/ 2156871 h 3807946"/>
                <a:gd name="connsiteX1015" fmla="*/ 3811534 w 3807946"/>
                <a:gd name="connsiteY1015" fmla="*/ 2165563 h 3807946"/>
                <a:gd name="connsiteX1016" fmla="*/ 3811534 w 3807946"/>
                <a:gd name="connsiteY1016" fmla="*/ 2179360 h 3807946"/>
                <a:gd name="connsiteX1017" fmla="*/ 3802842 w 3807946"/>
                <a:gd name="connsiteY1017" fmla="*/ 2188052 h 3807946"/>
                <a:gd name="connsiteX1018" fmla="*/ 8692 w 3807946"/>
                <a:gd name="connsiteY1018" fmla="*/ 2161976 h 3807946"/>
                <a:gd name="connsiteX1019" fmla="*/ 0 w 3807946"/>
                <a:gd name="connsiteY1019" fmla="*/ 2153283 h 3807946"/>
                <a:gd name="connsiteX1020" fmla="*/ 0 w 3807946"/>
                <a:gd name="connsiteY1020" fmla="*/ 2139487 h 3807946"/>
                <a:gd name="connsiteX1021" fmla="*/ 8692 w 3807946"/>
                <a:gd name="connsiteY1021" fmla="*/ 2130794 h 3807946"/>
                <a:gd name="connsiteX1022" fmla="*/ 17384 w 3807946"/>
                <a:gd name="connsiteY1022" fmla="*/ 2139487 h 3807946"/>
                <a:gd name="connsiteX1023" fmla="*/ 17384 w 3807946"/>
                <a:gd name="connsiteY1023" fmla="*/ 2153283 h 3807946"/>
                <a:gd name="connsiteX1024" fmla="*/ 8692 w 3807946"/>
                <a:gd name="connsiteY1024" fmla="*/ 2161976 h 3807946"/>
                <a:gd name="connsiteX1025" fmla="*/ 3802842 w 3807946"/>
                <a:gd name="connsiteY1025" fmla="*/ 2139763 h 3807946"/>
                <a:gd name="connsiteX1026" fmla="*/ 3794150 w 3807946"/>
                <a:gd name="connsiteY1026" fmla="*/ 2131070 h 3807946"/>
                <a:gd name="connsiteX1027" fmla="*/ 3794150 w 3807946"/>
                <a:gd name="connsiteY1027" fmla="*/ 2117273 h 3807946"/>
                <a:gd name="connsiteX1028" fmla="*/ 3802842 w 3807946"/>
                <a:gd name="connsiteY1028" fmla="*/ 2108581 h 3807946"/>
                <a:gd name="connsiteX1029" fmla="*/ 3811534 w 3807946"/>
                <a:gd name="connsiteY1029" fmla="*/ 2117273 h 3807946"/>
                <a:gd name="connsiteX1030" fmla="*/ 3811534 w 3807946"/>
                <a:gd name="connsiteY1030" fmla="*/ 2131070 h 3807946"/>
                <a:gd name="connsiteX1031" fmla="*/ 3802842 w 3807946"/>
                <a:gd name="connsiteY1031" fmla="*/ 2139763 h 3807946"/>
                <a:gd name="connsiteX1032" fmla="*/ 8692 w 3807946"/>
                <a:gd name="connsiteY1032" fmla="*/ 2113548 h 3807946"/>
                <a:gd name="connsiteX1033" fmla="*/ 0 w 3807946"/>
                <a:gd name="connsiteY1033" fmla="*/ 2104856 h 3807946"/>
                <a:gd name="connsiteX1034" fmla="*/ 0 w 3807946"/>
                <a:gd name="connsiteY1034" fmla="*/ 2091059 h 3807946"/>
                <a:gd name="connsiteX1035" fmla="*/ 8692 w 3807946"/>
                <a:gd name="connsiteY1035" fmla="*/ 2082367 h 3807946"/>
                <a:gd name="connsiteX1036" fmla="*/ 17384 w 3807946"/>
                <a:gd name="connsiteY1036" fmla="*/ 2091059 h 3807946"/>
                <a:gd name="connsiteX1037" fmla="*/ 17384 w 3807946"/>
                <a:gd name="connsiteY1037" fmla="*/ 2104856 h 3807946"/>
                <a:gd name="connsiteX1038" fmla="*/ 8692 w 3807946"/>
                <a:gd name="connsiteY1038" fmla="*/ 2113548 h 3807946"/>
                <a:gd name="connsiteX1039" fmla="*/ 3802842 w 3807946"/>
                <a:gd name="connsiteY1039" fmla="*/ 2091335 h 3807946"/>
                <a:gd name="connsiteX1040" fmla="*/ 3794150 w 3807946"/>
                <a:gd name="connsiteY1040" fmla="*/ 2082643 h 3807946"/>
                <a:gd name="connsiteX1041" fmla="*/ 3794150 w 3807946"/>
                <a:gd name="connsiteY1041" fmla="*/ 2068846 h 3807946"/>
                <a:gd name="connsiteX1042" fmla="*/ 3802842 w 3807946"/>
                <a:gd name="connsiteY1042" fmla="*/ 2060154 h 3807946"/>
                <a:gd name="connsiteX1043" fmla="*/ 3811534 w 3807946"/>
                <a:gd name="connsiteY1043" fmla="*/ 2068846 h 3807946"/>
                <a:gd name="connsiteX1044" fmla="*/ 3811534 w 3807946"/>
                <a:gd name="connsiteY1044" fmla="*/ 2082643 h 3807946"/>
                <a:gd name="connsiteX1045" fmla="*/ 3802842 w 3807946"/>
                <a:gd name="connsiteY1045" fmla="*/ 2091335 h 3807946"/>
                <a:gd name="connsiteX1046" fmla="*/ 8692 w 3807946"/>
                <a:gd name="connsiteY1046" fmla="*/ 2065259 h 3807946"/>
                <a:gd name="connsiteX1047" fmla="*/ 0 w 3807946"/>
                <a:gd name="connsiteY1047" fmla="*/ 2056567 h 3807946"/>
                <a:gd name="connsiteX1048" fmla="*/ 0 w 3807946"/>
                <a:gd name="connsiteY1048" fmla="*/ 2042770 h 3807946"/>
                <a:gd name="connsiteX1049" fmla="*/ 8692 w 3807946"/>
                <a:gd name="connsiteY1049" fmla="*/ 2034078 h 3807946"/>
                <a:gd name="connsiteX1050" fmla="*/ 17384 w 3807946"/>
                <a:gd name="connsiteY1050" fmla="*/ 2042770 h 3807946"/>
                <a:gd name="connsiteX1051" fmla="*/ 17384 w 3807946"/>
                <a:gd name="connsiteY1051" fmla="*/ 2056567 h 3807946"/>
                <a:gd name="connsiteX1052" fmla="*/ 8692 w 3807946"/>
                <a:gd name="connsiteY1052" fmla="*/ 2065259 h 3807946"/>
                <a:gd name="connsiteX1053" fmla="*/ 3802842 w 3807946"/>
                <a:gd name="connsiteY1053" fmla="*/ 2043046 h 3807946"/>
                <a:gd name="connsiteX1054" fmla="*/ 3794150 w 3807946"/>
                <a:gd name="connsiteY1054" fmla="*/ 2034354 h 3807946"/>
                <a:gd name="connsiteX1055" fmla="*/ 3794150 w 3807946"/>
                <a:gd name="connsiteY1055" fmla="*/ 2020557 h 3807946"/>
                <a:gd name="connsiteX1056" fmla="*/ 3802842 w 3807946"/>
                <a:gd name="connsiteY1056" fmla="*/ 2011865 h 3807946"/>
                <a:gd name="connsiteX1057" fmla="*/ 3811534 w 3807946"/>
                <a:gd name="connsiteY1057" fmla="*/ 2020557 h 3807946"/>
                <a:gd name="connsiteX1058" fmla="*/ 3811534 w 3807946"/>
                <a:gd name="connsiteY1058" fmla="*/ 2034354 h 3807946"/>
                <a:gd name="connsiteX1059" fmla="*/ 3802842 w 3807946"/>
                <a:gd name="connsiteY1059" fmla="*/ 2043046 h 3807946"/>
                <a:gd name="connsiteX1060" fmla="*/ 8692 w 3807946"/>
                <a:gd name="connsiteY1060" fmla="*/ 2016832 h 3807946"/>
                <a:gd name="connsiteX1061" fmla="*/ 0 w 3807946"/>
                <a:gd name="connsiteY1061" fmla="*/ 2008140 h 3807946"/>
                <a:gd name="connsiteX1062" fmla="*/ 0 w 3807946"/>
                <a:gd name="connsiteY1062" fmla="*/ 1994343 h 3807946"/>
                <a:gd name="connsiteX1063" fmla="*/ 8692 w 3807946"/>
                <a:gd name="connsiteY1063" fmla="*/ 1985651 h 3807946"/>
                <a:gd name="connsiteX1064" fmla="*/ 17384 w 3807946"/>
                <a:gd name="connsiteY1064" fmla="*/ 1994343 h 3807946"/>
                <a:gd name="connsiteX1065" fmla="*/ 17384 w 3807946"/>
                <a:gd name="connsiteY1065" fmla="*/ 2008140 h 3807946"/>
                <a:gd name="connsiteX1066" fmla="*/ 8692 w 3807946"/>
                <a:gd name="connsiteY1066" fmla="*/ 2016832 h 3807946"/>
                <a:gd name="connsiteX1067" fmla="*/ 3802842 w 3807946"/>
                <a:gd name="connsiteY1067" fmla="*/ 1994619 h 3807946"/>
                <a:gd name="connsiteX1068" fmla="*/ 3794150 w 3807946"/>
                <a:gd name="connsiteY1068" fmla="*/ 1985927 h 3807946"/>
                <a:gd name="connsiteX1069" fmla="*/ 3794150 w 3807946"/>
                <a:gd name="connsiteY1069" fmla="*/ 1972130 h 3807946"/>
                <a:gd name="connsiteX1070" fmla="*/ 3802842 w 3807946"/>
                <a:gd name="connsiteY1070" fmla="*/ 1963438 h 3807946"/>
                <a:gd name="connsiteX1071" fmla="*/ 3811534 w 3807946"/>
                <a:gd name="connsiteY1071" fmla="*/ 1972130 h 3807946"/>
                <a:gd name="connsiteX1072" fmla="*/ 3811534 w 3807946"/>
                <a:gd name="connsiteY1072" fmla="*/ 1985927 h 3807946"/>
                <a:gd name="connsiteX1073" fmla="*/ 3802842 w 3807946"/>
                <a:gd name="connsiteY1073" fmla="*/ 1994619 h 3807946"/>
                <a:gd name="connsiteX1074" fmla="*/ 8692 w 3807946"/>
                <a:gd name="connsiteY1074" fmla="*/ 1968543 h 3807946"/>
                <a:gd name="connsiteX1075" fmla="*/ 0 w 3807946"/>
                <a:gd name="connsiteY1075" fmla="*/ 1959851 h 3807946"/>
                <a:gd name="connsiteX1076" fmla="*/ 0 w 3807946"/>
                <a:gd name="connsiteY1076" fmla="*/ 1946054 h 3807946"/>
                <a:gd name="connsiteX1077" fmla="*/ 8692 w 3807946"/>
                <a:gd name="connsiteY1077" fmla="*/ 1937362 h 3807946"/>
                <a:gd name="connsiteX1078" fmla="*/ 17384 w 3807946"/>
                <a:gd name="connsiteY1078" fmla="*/ 1946054 h 3807946"/>
                <a:gd name="connsiteX1079" fmla="*/ 17384 w 3807946"/>
                <a:gd name="connsiteY1079" fmla="*/ 1959851 h 3807946"/>
                <a:gd name="connsiteX1080" fmla="*/ 8692 w 3807946"/>
                <a:gd name="connsiteY1080" fmla="*/ 1968543 h 3807946"/>
                <a:gd name="connsiteX1081" fmla="*/ 3802842 w 3807946"/>
                <a:gd name="connsiteY1081" fmla="*/ 1946330 h 3807946"/>
                <a:gd name="connsiteX1082" fmla="*/ 3794150 w 3807946"/>
                <a:gd name="connsiteY1082" fmla="*/ 1937638 h 3807946"/>
                <a:gd name="connsiteX1083" fmla="*/ 3794150 w 3807946"/>
                <a:gd name="connsiteY1083" fmla="*/ 1923841 h 3807946"/>
                <a:gd name="connsiteX1084" fmla="*/ 3802842 w 3807946"/>
                <a:gd name="connsiteY1084" fmla="*/ 1915149 h 3807946"/>
                <a:gd name="connsiteX1085" fmla="*/ 3811534 w 3807946"/>
                <a:gd name="connsiteY1085" fmla="*/ 1923841 h 3807946"/>
                <a:gd name="connsiteX1086" fmla="*/ 3811534 w 3807946"/>
                <a:gd name="connsiteY1086" fmla="*/ 1937638 h 3807946"/>
                <a:gd name="connsiteX1087" fmla="*/ 3802842 w 3807946"/>
                <a:gd name="connsiteY1087" fmla="*/ 1946330 h 3807946"/>
                <a:gd name="connsiteX1088" fmla="*/ 8692 w 3807946"/>
                <a:gd name="connsiteY1088" fmla="*/ 1920254 h 3807946"/>
                <a:gd name="connsiteX1089" fmla="*/ 0 w 3807946"/>
                <a:gd name="connsiteY1089" fmla="*/ 1911562 h 3807946"/>
                <a:gd name="connsiteX1090" fmla="*/ 0 w 3807946"/>
                <a:gd name="connsiteY1090" fmla="*/ 1897765 h 3807946"/>
                <a:gd name="connsiteX1091" fmla="*/ 8692 w 3807946"/>
                <a:gd name="connsiteY1091" fmla="*/ 1889072 h 3807946"/>
                <a:gd name="connsiteX1092" fmla="*/ 17384 w 3807946"/>
                <a:gd name="connsiteY1092" fmla="*/ 1897765 h 3807946"/>
                <a:gd name="connsiteX1093" fmla="*/ 17384 w 3807946"/>
                <a:gd name="connsiteY1093" fmla="*/ 1911562 h 3807946"/>
                <a:gd name="connsiteX1094" fmla="*/ 8692 w 3807946"/>
                <a:gd name="connsiteY1094" fmla="*/ 1920254 h 3807946"/>
                <a:gd name="connsiteX1095" fmla="*/ 3802842 w 3807946"/>
                <a:gd name="connsiteY1095" fmla="*/ 1897902 h 3807946"/>
                <a:gd name="connsiteX1096" fmla="*/ 3794150 w 3807946"/>
                <a:gd name="connsiteY1096" fmla="*/ 1889211 h 3807946"/>
                <a:gd name="connsiteX1097" fmla="*/ 3794150 w 3807946"/>
                <a:gd name="connsiteY1097" fmla="*/ 1875414 h 3807946"/>
                <a:gd name="connsiteX1098" fmla="*/ 3802842 w 3807946"/>
                <a:gd name="connsiteY1098" fmla="*/ 1866722 h 3807946"/>
                <a:gd name="connsiteX1099" fmla="*/ 3811534 w 3807946"/>
                <a:gd name="connsiteY1099" fmla="*/ 1875414 h 3807946"/>
                <a:gd name="connsiteX1100" fmla="*/ 3811534 w 3807946"/>
                <a:gd name="connsiteY1100" fmla="*/ 1889211 h 3807946"/>
                <a:gd name="connsiteX1101" fmla="*/ 3802842 w 3807946"/>
                <a:gd name="connsiteY1101" fmla="*/ 1897902 h 3807946"/>
                <a:gd name="connsiteX1102" fmla="*/ 8692 w 3807946"/>
                <a:gd name="connsiteY1102" fmla="*/ 1871826 h 3807946"/>
                <a:gd name="connsiteX1103" fmla="*/ 0 w 3807946"/>
                <a:gd name="connsiteY1103" fmla="*/ 1863134 h 3807946"/>
                <a:gd name="connsiteX1104" fmla="*/ 0 w 3807946"/>
                <a:gd name="connsiteY1104" fmla="*/ 1849338 h 3807946"/>
                <a:gd name="connsiteX1105" fmla="*/ 8692 w 3807946"/>
                <a:gd name="connsiteY1105" fmla="*/ 1840645 h 3807946"/>
                <a:gd name="connsiteX1106" fmla="*/ 17384 w 3807946"/>
                <a:gd name="connsiteY1106" fmla="*/ 1849338 h 3807946"/>
                <a:gd name="connsiteX1107" fmla="*/ 17384 w 3807946"/>
                <a:gd name="connsiteY1107" fmla="*/ 1863134 h 3807946"/>
                <a:gd name="connsiteX1108" fmla="*/ 8692 w 3807946"/>
                <a:gd name="connsiteY1108" fmla="*/ 1871826 h 3807946"/>
                <a:gd name="connsiteX1109" fmla="*/ 3802842 w 3807946"/>
                <a:gd name="connsiteY1109" fmla="*/ 1849613 h 3807946"/>
                <a:gd name="connsiteX1110" fmla="*/ 3794150 w 3807946"/>
                <a:gd name="connsiteY1110" fmla="*/ 1840921 h 3807946"/>
                <a:gd name="connsiteX1111" fmla="*/ 3794150 w 3807946"/>
                <a:gd name="connsiteY1111" fmla="*/ 1827124 h 3807946"/>
                <a:gd name="connsiteX1112" fmla="*/ 3802842 w 3807946"/>
                <a:gd name="connsiteY1112" fmla="*/ 1818432 h 3807946"/>
                <a:gd name="connsiteX1113" fmla="*/ 3811534 w 3807946"/>
                <a:gd name="connsiteY1113" fmla="*/ 1827124 h 3807946"/>
                <a:gd name="connsiteX1114" fmla="*/ 3811534 w 3807946"/>
                <a:gd name="connsiteY1114" fmla="*/ 1840921 h 3807946"/>
                <a:gd name="connsiteX1115" fmla="*/ 3802842 w 3807946"/>
                <a:gd name="connsiteY1115" fmla="*/ 1849613 h 3807946"/>
                <a:gd name="connsiteX1116" fmla="*/ 8692 w 3807946"/>
                <a:gd name="connsiteY1116" fmla="*/ 1823537 h 3807946"/>
                <a:gd name="connsiteX1117" fmla="*/ 0 w 3807946"/>
                <a:gd name="connsiteY1117" fmla="*/ 1814845 h 3807946"/>
                <a:gd name="connsiteX1118" fmla="*/ 0 w 3807946"/>
                <a:gd name="connsiteY1118" fmla="*/ 1801048 h 3807946"/>
                <a:gd name="connsiteX1119" fmla="*/ 8692 w 3807946"/>
                <a:gd name="connsiteY1119" fmla="*/ 1792356 h 3807946"/>
                <a:gd name="connsiteX1120" fmla="*/ 17384 w 3807946"/>
                <a:gd name="connsiteY1120" fmla="*/ 1801048 h 3807946"/>
                <a:gd name="connsiteX1121" fmla="*/ 17384 w 3807946"/>
                <a:gd name="connsiteY1121" fmla="*/ 1814845 h 3807946"/>
                <a:gd name="connsiteX1122" fmla="*/ 8692 w 3807946"/>
                <a:gd name="connsiteY1122" fmla="*/ 1823537 h 3807946"/>
                <a:gd name="connsiteX1123" fmla="*/ 3802842 w 3807946"/>
                <a:gd name="connsiteY1123" fmla="*/ 1801324 h 3807946"/>
                <a:gd name="connsiteX1124" fmla="*/ 3794150 w 3807946"/>
                <a:gd name="connsiteY1124" fmla="*/ 1792632 h 3807946"/>
                <a:gd name="connsiteX1125" fmla="*/ 3794150 w 3807946"/>
                <a:gd name="connsiteY1125" fmla="*/ 1778835 h 3807946"/>
                <a:gd name="connsiteX1126" fmla="*/ 3802842 w 3807946"/>
                <a:gd name="connsiteY1126" fmla="*/ 1770143 h 3807946"/>
                <a:gd name="connsiteX1127" fmla="*/ 3811534 w 3807946"/>
                <a:gd name="connsiteY1127" fmla="*/ 1778835 h 3807946"/>
                <a:gd name="connsiteX1128" fmla="*/ 3811534 w 3807946"/>
                <a:gd name="connsiteY1128" fmla="*/ 1792632 h 3807946"/>
                <a:gd name="connsiteX1129" fmla="*/ 3802842 w 3807946"/>
                <a:gd name="connsiteY1129" fmla="*/ 1801324 h 3807946"/>
                <a:gd name="connsiteX1130" fmla="*/ 8692 w 3807946"/>
                <a:gd name="connsiteY1130" fmla="*/ 1775110 h 3807946"/>
                <a:gd name="connsiteX1131" fmla="*/ 0 w 3807946"/>
                <a:gd name="connsiteY1131" fmla="*/ 1766418 h 3807946"/>
                <a:gd name="connsiteX1132" fmla="*/ 0 w 3807946"/>
                <a:gd name="connsiteY1132" fmla="*/ 1752621 h 3807946"/>
                <a:gd name="connsiteX1133" fmla="*/ 8692 w 3807946"/>
                <a:gd name="connsiteY1133" fmla="*/ 1743929 h 3807946"/>
                <a:gd name="connsiteX1134" fmla="*/ 17384 w 3807946"/>
                <a:gd name="connsiteY1134" fmla="*/ 1752621 h 3807946"/>
                <a:gd name="connsiteX1135" fmla="*/ 17384 w 3807946"/>
                <a:gd name="connsiteY1135" fmla="*/ 1766418 h 3807946"/>
                <a:gd name="connsiteX1136" fmla="*/ 8692 w 3807946"/>
                <a:gd name="connsiteY1136" fmla="*/ 1775110 h 3807946"/>
                <a:gd name="connsiteX1137" fmla="*/ 3802842 w 3807946"/>
                <a:gd name="connsiteY1137" fmla="*/ 1752897 h 3807946"/>
                <a:gd name="connsiteX1138" fmla="*/ 3794150 w 3807946"/>
                <a:gd name="connsiteY1138" fmla="*/ 1744205 h 3807946"/>
                <a:gd name="connsiteX1139" fmla="*/ 3794150 w 3807946"/>
                <a:gd name="connsiteY1139" fmla="*/ 1730408 h 3807946"/>
                <a:gd name="connsiteX1140" fmla="*/ 3802842 w 3807946"/>
                <a:gd name="connsiteY1140" fmla="*/ 1721716 h 3807946"/>
                <a:gd name="connsiteX1141" fmla="*/ 3811534 w 3807946"/>
                <a:gd name="connsiteY1141" fmla="*/ 1730408 h 3807946"/>
                <a:gd name="connsiteX1142" fmla="*/ 3811534 w 3807946"/>
                <a:gd name="connsiteY1142" fmla="*/ 1744205 h 3807946"/>
                <a:gd name="connsiteX1143" fmla="*/ 3802842 w 3807946"/>
                <a:gd name="connsiteY1143" fmla="*/ 1752897 h 3807946"/>
                <a:gd name="connsiteX1144" fmla="*/ 8692 w 3807946"/>
                <a:gd name="connsiteY1144" fmla="*/ 1726821 h 3807946"/>
                <a:gd name="connsiteX1145" fmla="*/ 0 w 3807946"/>
                <a:gd name="connsiteY1145" fmla="*/ 1718129 h 3807946"/>
                <a:gd name="connsiteX1146" fmla="*/ 0 w 3807946"/>
                <a:gd name="connsiteY1146" fmla="*/ 1704332 h 3807946"/>
                <a:gd name="connsiteX1147" fmla="*/ 8692 w 3807946"/>
                <a:gd name="connsiteY1147" fmla="*/ 1695640 h 3807946"/>
                <a:gd name="connsiteX1148" fmla="*/ 17384 w 3807946"/>
                <a:gd name="connsiteY1148" fmla="*/ 1704332 h 3807946"/>
                <a:gd name="connsiteX1149" fmla="*/ 17384 w 3807946"/>
                <a:gd name="connsiteY1149" fmla="*/ 1718129 h 3807946"/>
                <a:gd name="connsiteX1150" fmla="*/ 8692 w 3807946"/>
                <a:gd name="connsiteY1150" fmla="*/ 1726821 h 3807946"/>
                <a:gd name="connsiteX1151" fmla="*/ 3802842 w 3807946"/>
                <a:gd name="connsiteY1151" fmla="*/ 1704608 h 3807946"/>
                <a:gd name="connsiteX1152" fmla="*/ 3794150 w 3807946"/>
                <a:gd name="connsiteY1152" fmla="*/ 1695916 h 3807946"/>
                <a:gd name="connsiteX1153" fmla="*/ 3794150 w 3807946"/>
                <a:gd name="connsiteY1153" fmla="*/ 1682119 h 3807946"/>
                <a:gd name="connsiteX1154" fmla="*/ 3802842 w 3807946"/>
                <a:gd name="connsiteY1154" fmla="*/ 1673427 h 3807946"/>
                <a:gd name="connsiteX1155" fmla="*/ 3811534 w 3807946"/>
                <a:gd name="connsiteY1155" fmla="*/ 1682119 h 3807946"/>
                <a:gd name="connsiteX1156" fmla="*/ 3811534 w 3807946"/>
                <a:gd name="connsiteY1156" fmla="*/ 1695916 h 3807946"/>
                <a:gd name="connsiteX1157" fmla="*/ 3802842 w 3807946"/>
                <a:gd name="connsiteY1157" fmla="*/ 1704608 h 3807946"/>
                <a:gd name="connsiteX1158" fmla="*/ 8692 w 3807946"/>
                <a:gd name="connsiteY1158" fmla="*/ 1678394 h 3807946"/>
                <a:gd name="connsiteX1159" fmla="*/ 0 w 3807946"/>
                <a:gd name="connsiteY1159" fmla="*/ 1669702 h 3807946"/>
                <a:gd name="connsiteX1160" fmla="*/ 0 w 3807946"/>
                <a:gd name="connsiteY1160" fmla="*/ 1655905 h 3807946"/>
                <a:gd name="connsiteX1161" fmla="*/ 8692 w 3807946"/>
                <a:gd name="connsiteY1161" fmla="*/ 1647213 h 3807946"/>
                <a:gd name="connsiteX1162" fmla="*/ 17384 w 3807946"/>
                <a:gd name="connsiteY1162" fmla="*/ 1655905 h 3807946"/>
                <a:gd name="connsiteX1163" fmla="*/ 17384 w 3807946"/>
                <a:gd name="connsiteY1163" fmla="*/ 1669702 h 3807946"/>
                <a:gd name="connsiteX1164" fmla="*/ 8692 w 3807946"/>
                <a:gd name="connsiteY1164" fmla="*/ 1678394 h 3807946"/>
                <a:gd name="connsiteX1165" fmla="*/ 3802842 w 3807946"/>
                <a:gd name="connsiteY1165" fmla="*/ 1656181 h 3807946"/>
                <a:gd name="connsiteX1166" fmla="*/ 3794150 w 3807946"/>
                <a:gd name="connsiteY1166" fmla="*/ 1647489 h 3807946"/>
                <a:gd name="connsiteX1167" fmla="*/ 3794150 w 3807946"/>
                <a:gd name="connsiteY1167" fmla="*/ 1633692 h 3807946"/>
                <a:gd name="connsiteX1168" fmla="*/ 3802842 w 3807946"/>
                <a:gd name="connsiteY1168" fmla="*/ 1625000 h 3807946"/>
                <a:gd name="connsiteX1169" fmla="*/ 3811534 w 3807946"/>
                <a:gd name="connsiteY1169" fmla="*/ 1633692 h 3807946"/>
                <a:gd name="connsiteX1170" fmla="*/ 3811534 w 3807946"/>
                <a:gd name="connsiteY1170" fmla="*/ 1647489 h 3807946"/>
                <a:gd name="connsiteX1171" fmla="*/ 3802842 w 3807946"/>
                <a:gd name="connsiteY1171" fmla="*/ 1656181 h 3807946"/>
                <a:gd name="connsiteX1172" fmla="*/ 8692 w 3807946"/>
                <a:gd name="connsiteY1172" fmla="*/ 1630105 h 3807946"/>
                <a:gd name="connsiteX1173" fmla="*/ 0 w 3807946"/>
                <a:gd name="connsiteY1173" fmla="*/ 1621413 h 3807946"/>
                <a:gd name="connsiteX1174" fmla="*/ 0 w 3807946"/>
                <a:gd name="connsiteY1174" fmla="*/ 1607616 h 3807946"/>
                <a:gd name="connsiteX1175" fmla="*/ 8692 w 3807946"/>
                <a:gd name="connsiteY1175" fmla="*/ 1598924 h 3807946"/>
                <a:gd name="connsiteX1176" fmla="*/ 17384 w 3807946"/>
                <a:gd name="connsiteY1176" fmla="*/ 1607616 h 3807946"/>
                <a:gd name="connsiteX1177" fmla="*/ 17384 w 3807946"/>
                <a:gd name="connsiteY1177" fmla="*/ 1621413 h 3807946"/>
                <a:gd name="connsiteX1178" fmla="*/ 8692 w 3807946"/>
                <a:gd name="connsiteY1178" fmla="*/ 1630105 h 3807946"/>
                <a:gd name="connsiteX1179" fmla="*/ 3802842 w 3807946"/>
                <a:gd name="connsiteY1179" fmla="*/ 1607892 h 3807946"/>
                <a:gd name="connsiteX1180" fmla="*/ 3794150 w 3807946"/>
                <a:gd name="connsiteY1180" fmla="*/ 1599200 h 3807946"/>
                <a:gd name="connsiteX1181" fmla="*/ 3794150 w 3807946"/>
                <a:gd name="connsiteY1181" fmla="*/ 1585403 h 3807946"/>
                <a:gd name="connsiteX1182" fmla="*/ 3802842 w 3807946"/>
                <a:gd name="connsiteY1182" fmla="*/ 1576711 h 3807946"/>
                <a:gd name="connsiteX1183" fmla="*/ 3811534 w 3807946"/>
                <a:gd name="connsiteY1183" fmla="*/ 1585403 h 3807946"/>
                <a:gd name="connsiteX1184" fmla="*/ 3811534 w 3807946"/>
                <a:gd name="connsiteY1184" fmla="*/ 1599200 h 3807946"/>
                <a:gd name="connsiteX1185" fmla="*/ 3802842 w 3807946"/>
                <a:gd name="connsiteY1185" fmla="*/ 1607892 h 3807946"/>
                <a:gd name="connsiteX1186" fmla="*/ 8692 w 3807946"/>
                <a:gd name="connsiteY1186" fmla="*/ 1581815 h 3807946"/>
                <a:gd name="connsiteX1187" fmla="*/ 0 w 3807946"/>
                <a:gd name="connsiteY1187" fmla="*/ 1573123 h 3807946"/>
                <a:gd name="connsiteX1188" fmla="*/ 0 w 3807946"/>
                <a:gd name="connsiteY1188" fmla="*/ 1559326 h 3807946"/>
                <a:gd name="connsiteX1189" fmla="*/ 8692 w 3807946"/>
                <a:gd name="connsiteY1189" fmla="*/ 1550634 h 3807946"/>
                <a:gd name="connsiteX1190" fmla="*/ 17384 w 3807946"/>
                <a:gd name="connsiteY1190" fmla="*/ 1559326 h 3807946"/>
                <a:gd name="connsiteX1191" fmla="*/ 17384 w 3807946"/>
                <a:gd name="connsiteY1191" fmla="*/ 1573123 h 3807946"/>
                <a:gd name="connsiteX1192" fmla="*/ 8692 w 3807946"/>
                <a:gd name="connsiteY1192" fmla="*/ 1581815 h 3807946"/>
                <a:gd name="connsiteX1193" fmla="*/ 3802842 w 3807946"/>
                <a:gd name="connsiteY1193" fmla="*/ 1559602 h 3807946"/>
                <a:gd name="connsiteX1194" fmla="*/ 3794150 w 3807946"/>
                <a:gd name="connsiteY1194" fmla="*/ 1550910 h 3807946"/>
                <a:gd name="connsiteX1195" fmla="*/ 3794150 w 3807946"/>
                <a:gd name="connsiteY1195" fmla="*/ 1537113 h 3807946"/>
                <a:gd name="connsiteX1196" fmla="*/ 3802842 w 3807946"/>
                <a:gd name="connsiteY1196" fmla="*/ 1528421 h 3807946"/>
                <a:gd name="connsiteX1197" fmla="*/ 3811534 w 3807946"/>
                <a:gd name="connsiteY1197" fmla="*/ 1537113 h 3807946"/>
                <a:gd name="connsiteX1198" fmla="*/ 3811534 w 3807946"/>
                <a:gd name="connsiteY1198" fmla="*/ 1550910 h 3807946"/>
                <a:gd name="connsiteX1199" fmla="*/ 3802842 w 3807946"/>
                <a:gd name="connsiteY1199" fmla="*/ 1559602 h 3807946"/>
                <a:gd name="connsiteX1200" fmla="*/ 8692 w 3807946"/>
                <a:gd name="connsiteY1200" fmla="*/ 1533388 h 3807946"/>
                <a:gd name="connsiteX1201" fmla="*/ 0 w 3807946"/>
                <a:gd name="connsiteY1201" fmla="*/ 1524696 h 3807946"/>
                <a:gd name="connsiteX1202" fmla="*/ 0 w 3807946"/>
                <a:gd name="connsiteY1202" fmla="*/ 1510899 h 3807946"/>
                <a:gd name="connsiteX1203" fmla="*/ 8692 w 3807946"/>
                <a:gd name="connsiteY1203" fmla="*/ 1502207 h 3807946"/>
                <a:gd name="connsiteX1204" fmla="*/ 17384 w 3807946"/>
                <a:gd name="connsiteY1204" fmla="*/ 1510899 h 3807946"/>
                <a:gd name="connsiteX1205" fmla="*/ 17384 w 3807946"/>
                <a:gd name="connsiteY1205" fmla="*/ 1524696 h 3807946"/>
                <a:gd name="connsiteX1206" fmla="*/ 8692 w 3807946"/>
                <a:gd name="connsiteY1206" fmla="*/ 1533388 h 3807946"/>
                <a:gd name="connsiteX1207" fmla="*/ 3802842 w 3807946"/>
                <a:gd name="connsiteY1207" fmla="*/ 1511175 h 3807946"/>
                <a:gd name="connsiteX1208" fmla="*/ 3794150 w 3807946"/>
                <a:gd name="connsiteY1208" fmla="*/ 1502483 h 3807946"/>
                <a:gd name="connsiteX1209" fmla="*/ 3794150 w 3807946"/>
                <a:gd name="connsiteY1209" fmla="*/ 1488686 h 3807946"/>
                <a:gd name="connsiteX1210" fmla="*/ 3802842 w 3807946"/>
                <a:gd name="connsiteY1210" fmla="*/ 1479994 h 3807946"/>
                <a:gd name="connsiteX1211" fmla="*/ 3811534 w 3807946"/>
                <a:gd name="connsiteY1211" fmla="*/ 1488686 h 3807946"/>
                <a:gd name="connsiteX1212" fmla="*/ 3811534 w 3807946"/>
                <a:gd name="connsiteY1212" fmla="*/ 1502483 h 3807946"/>
                <a:gd name="connsiteX1213" fmla="*/ 3802842 w 3807946"/>
                <a:gd name="connsiteY1213" fmla="*/ 1511175 h 3807946"/>
                <a:gd name="connsiteX1214" fmla="*/ 8692 w 3807946"/>
                <a:gd name="connsiteY1214" fmla="*/ 1485099 h 3807946"/>
                <a:gd name="connsiteX1215" fmla="*/ 0 w 3807946"/>
                <a:gd name="connsiteY1215" fmla="*/ 1476407 h 3807946"/>
                <a:gd name="connsiteX1216" fmla="*/ 0 w 3807946"/>
                <a:gd name="connsiteY1216" fmla="*/ 1462610 h 3807946"/>
                <a:gd name="connsiteX1217" fmla="*/ 8692 w 3807946"/>
                <a:gd name="connsiteY1217" fmla="*/ 1453918 h 3807946"/>
                <a:gd name="connsiteX1218" fmla="*/ 17384 w 3807946"/>
                <a:gd name="connsiteY1218" fmla="*/ 1462610 h 3807946"/>
                <a:gd name="connsiteX1219" fmla="*/ 17384 w 3807946"/>
                <a:gd name="connsiteY1219" fmla="*/ 1476407 h 3807946"/>
                <a:gd name="connsiteX1220" fmla="*/ 8692 w 3807946"/>
                <a:gd name="connsiteY1220" fmla="*/ 1485099 h 3807946"/>
                <a:gd name="connsiteX1221" fmla="*/ 3802842 w 3807946"/>
                <a:gd name="connsiteY1221" fmla="*/ 1462886 h 3807946"/>
                <a:gd name="connsiteX1222" fmla="*/ 3794150 w 3807946"/>
                <a:gd name="connsiteY1222" fmla="*/ 1454194 h 3807946"/>
                <a:gd name="connsiteX1223" fmla="*/ 3794150 w 3807946"/>
                <a:gd name="connsiteY1223" fmla="*/ 1440397 h 3807946"/>
                <a:gd name="connsiteX1224" fmla="*/ 3802842 w 3807946"/>
                <a:gd name="connsiteY1224" fmla="*/ 1431705 h 3807946"/>
                <a:gd name="connsiteX1225" fmla="*/ 3811534 w 3807946"/>
                <a:gd name="connsiteY1225" fmla="*/ 1440397 h 3807946"/>
                <a:gd name="connsiteX1226" fmla="*/ 3811534 w 3807946"/>
                <a:gd name="connsiteY1226" fmla="*/ 1454194 h 3807946"/>
                <a:gd name="connsiteX1227" fmla="*/ 3802842 w 3807946"/>
                <a:gd name="connsiteY1227" fmla="*/ 1462886 h 3807946"/>
                <a:gd name="connsiteX1228" fmla="*/ 8692 w 3807946"/>
                <a:gd name="connsiteY1228" fmla="*/ 1436672 h 3807946"/>
                <a:gd name="connsiteX1229" fmla="*/ 0 w 3807946"/>
                <a:gd name="connsiteY1229" fmla="*/ 1427980 h 3807946"/>
                <a:gd name="connsiteX1230" fmla="*/ 0 w 3807946"/>
                <a:gd name="connsiteY1230" fmla="*/ 1414183 h 3807946"/>
                <a:gd name="connsiteX1231" fmla="*/ 8692 w 3807946"/>
                <a:gd name="connsiteY1231" fmla="*/ 1405491 h 3807946"/>
                <a:gd name="connsiteX1232" fmla="*/ 17384 w 3807946"/>
                <a:gd name="connsiteY1232" fmla="*/ 1414183 h 3807946"/>
                <a:gd name="connsiteX1233" fmla="*/ 17384 w 3807946"/>
                <a:gd name="connsiteY1233" fmla="*/ 1427980 h 3807946"/>
                <a:gd name="connsiteX1234" fmla="*/ 8692 w 3807946"/>
                <a:gd name="connsiteY1234" fmla="*/ 1436672 h 3807946"/>
                <a:gd name="connsiteX1235" fmla="*/ 3802842 w 3807946"/>
                <a:gd name="connsiteY1235" fmla="*/ 1414459 h 3807946"/>
                <a:gd name="connsiteX1236" fmla="*/ 3794150 w 3807946"/>
                <a:gd name="connsiteY1236" fmla="*/ 1405767 h 3807946"/>
                <a:gd name="connsiteX1237" fmla="*/ 3794150 w 3807946"/>
                <a:gd name="connsiteY1237" fmla="*/ 1391970 h 3807946"/>
                <a:gd name="connsiteX1238" fmla="*/ 3802842 w 3807946"/>
                <a:gd name="connsiteY1238" fmla="*/ 1383278 h 3807946"/>
                <a:gd name="connsiteX1239" fmla="*/ 3811534 w 3807946"/>
                <a:gd name="connsiteY1239" fmla="*/ 1391970 h 3807946"/>
                <a:gd name="connsiteX1240" fmla="*/ 3811534 w 3807946"/>
                <a:gd name="connsiteY1240" fmla="*/ 1405767 h 3807946"/>
                <a:gd name="connsiteX1241" fmla="*/ 3802842 w 3807946"/>
                <a:gd name="connsiteY1241" fmla="*/ 1414459 h 3807946"/>
                <a:gd name="connsiteX1242" fmla="*/ 8692 w 3807946"/>
                <a:gd name="connsiteY1242" fmla="*/ 1388383 h 3807946"/>
                <a:gd name="connsiteX1243" fmla="*/ 0 w 3807946"/>
                <a:gd name="connsiteY1243" fmla="*/ 1379691 h 3807946"/>
                <a:gd name="connsiteX1244" fmla="*/ 0 w 3807946"/>
                <a:gd name="connsiteY1244" fmla="*/ 1365894 h 3807946"/>
                <a:gd name="connsiteX1245" fmla="*/ 8692 w 3807946"/>
                <a:gd name="connsiteY1245" fmla="*/ 1357202 h 3807946"/>
                <a:gd name="connsiteX1246" fmla="*/ 17384 w 3807946"/>
                <a:gd name="connsiteY1246" fmla="*/ 1365894 h 3807946"/>
                <a:gd name="connsiteX1247" fmla="*/ 17384 w 3807946"/>
                <a:gd name="connsiteY1247" fmla="*/ 1379691 h 3807946"/>
                <a:gd name="connsiteX1248" fmla="*/ 8692 w 3807946"/>
                <a:gd name="connsiteY1248" fmla="*/ 1388383 h 3807946"/>
                <a:gd name="connsiteX1249" fmla="*/ 3802842 w 3807946"/>
                <a:gd name="connsiteY1249" fmla="*/ 1366170 h 3807946"/>
                <a:gd name="connsiteX1250" fmla="*/ 3794150 w 3807946"/>
                <a:gd name="connsiteY1250" fmla="*/ 1357478 h 3807946"/>
                <a:gd name="connsiteX1251" fmla="*/ 3794150 w 3807946"/>
                <a:gd name="connsiteY1251" fmla="*/ 1343681 h 3807946"/>
                <a:gd name="connsiteX1252" fmla="*/ 3802842 w 3807946"/>
                <a:gd name="connsiteY1252" fmla="*/ 1334989 h 3807946"/>
                <a:gd name="connsiteX1253" fmla="*/ 3811534 w 3807946"/>
                <a:gd name="connsiteY1253" fmla="*/ 1343681 h 3807946"/>
                <a:gd name="connsiteX1254" fmla="*/ 3811534 w 3807946"/>
                <a:gd name="connsiteY1254" fmla="*/ 1357478 h 3807946"/>
                <a:gd name="connsiteX1255" fmla="*/ 3802842 w 3807946"/>
                <a:gd name="connsiteY1255" fmla="*/ 1366170 h 3807946"/>
                <a:gd name="connsiteX1256" fmla="*/ 8692 w 3807946"/>
                <a:gd name="connsiteY1256" fmla="*/ 1340094 h 3807946"/>
                <a:gd name="connsiteX1257" fmla="*/ 0 w 3807946"/>
                <a:gd name="connsiteY1257" fmla="*/ 1331402 h 3807946"/>
                <a:gd name="connsiteX1258" fmla="*/ 0 w 3807946"/>
                <a:gd name="connsiteY1258" fmla="*/ 1317605 h 3807946"/>
                <a:gd name="connsiteX1259" fmla="*/ 8692 w 3807946"/>
                <a:gd name="connsiteY1259" fmla="*/ 1308913 h 3807946"/>
                <a:gd name="connsiteX1260" fmla="*/ 17384 w 3807946"/>
                <a:gd name="connsiteY1260" fmla="*/ 1317605 h 3807946"/>
                <a:gd name="connsiteX1261" fmla="*/ 17384 w 3807946"/>
                <a:gd name="connsiteY1261" fmla="*/ 1331402 h 3807946"/>
                <a:gd name="connsiteX1262" fmla="*/ 8692 w 3807946"/>
                <a:gd name="connsiteY1262" fmla="*/ 1340094 h 3807946"/>
                <a:gd name="connsiteX1263" fmla="*/ 3802842 w 3807946"/>
                <a:gd name="connsiteY1263" fmla="*/ 1317743 h 3807946"/>
                <a:gd name="connsiteX1264" fmla="*/ 3794150 w 3807946"/>
                <a:gd name="connsiteY1264" fmla="*/ 1309051 h 3807946"/>
                <a:gd name="connsiteX1265" fmla="*/ 3794150 w 3807946"/>
                <a:gd name="connsiteY1265" fmla="*/ 1295254 h 3807946"/>
                <a:gd name="connsiteX1266" fmla="*/ 3802842 w 3807946"/>
                <a:gd name="connsiteY1266" fmla="*/ 1286562 h 3807946"/>
                <a:gd name="connsiteX1267" fmla="*/ 3811534 w 3807946"/>
                <a:gd name="connsiteY1267" fmla="*/ 1295254 h 3807946"/>
                <a:gd name="connsiteX1268" fmla="*/ 3811534 w 3807946"/>
                <a:gd name="connsiteY1268" fmla="*/ 1309051 h 3807946"/>
                <a:gd name="connsiteX1269" fmla="*/ 3802842 w 3807946"/>
                <a:gd name="connsiteY1269" fmla="*/ 1317743 h 3807946"/>
                <a:gd name="connsiteX1270" fmla="*/ 8692 w 3807946"/>
                <a:gd name="connsiteY1270" fmla="*/ 1291666 h 3807946"/>
                <a:gd name="connsiteX1271" fmla="*/ 0 w 3807946"/>
                <a:gd name="connsiteY1271" fmla="*/ 1282974 h 3807946"/>
                <a:gd name="connsiteX1272" fmla="*/ 0 w 3807946"/>
                <a:gd name="connsiteY1272" fmla="*/ 1269178 h 3807946"/>
                <a:gd name="connsiteX1273" fmla="*/ 8692 w 3807946"/>
                <a:gd name="connsiteY1273" fmla="*/ 1260486 h 3807946"/>
                <a:gd name="connsiteX1274" fmla="*/ 17384 w 3807946"/>
                <a:gd name="connsiteY1274" fmla="*/ 1269178 h 3807946"/>
                <a:gd name="connsiteX1275" fmla="*/ 17384 w 3807946"/>
                <a:gd name="connsiteY1275" fmla="*/ 1282974 h 3807946"/>
                <a:gd name="connsiteX1276" fmla="*/ 8692 w 3807946"/>
                <a:gd name="connsiteY1276" fmla="*/ 1291666 h 3807946"/>
                <a:gd name="connsiteX1277" fmla="*/ 3802842 w 3807946"/>
                <a:gd name="connsiteY1277" fmla="*/ 1269453 h 3807946"/>
                <a:gd name="connsiteX1278" fmla="*/ 3794150 w 3807946"/>
                <a:gd name="connsiteY1278" fmla="*/ 1260761 h 3807946"/>
                <a:gd name="connsiteX1279" fmla="*/ 3794150 w 3807946"/>
                <a:gd name="connsiteY1279" fmla="*/ 1246965 h 3807946"/>
                <a:gd name="connsiteX1280" fmla="*/ 3802842 w 3807946"/>
                <a:gd name="connsiteY1280" fmla="*/ 1238273 h 3807946"/>
                <a:gd name="connsiteX1281" fmla="*/ 3811534 w 3807946"/>
                <a:gd name="connsiteY1281" fmla="*/ 1246965 h 3807946"/>
                <a:gd name="connsiteX1282" fmla="*/ 3811534 w 3807946"/>
                <a:gd name="connsiteY1282" fmla="*/ 1260761 h 3807946"/>
                <a:gd name="connsiteX1283" fmla="*/ 3802842 w 3807946"/>
                <a:gd name="connsiteY1283" fmla="*/ 1269453 h 3807946"/>
                <a:gd name="connsiteX1284" fmla="*/ 8692 w 3807946"/>
                <a:gd name="connsiteY1284" fmla="*/ 1243377 h 3807946"/>
                <a:gd name="connsiteX1285" fmla="*/ 0 w 3807946"/>
                <a:gd name="connsiteY1285" fmla="*/ 1234685 h 3807946"/>
                <a:gd name="connsiteX1286" fmla="*/ 0 w 3807946"/>
                <a:gd name="connsiteY1286" fmla="*/ 1220888 h 3807946"/>
                <a:gd name="connsiteX1287" fmla="*/ 8692 w 3807946"/>
                <a:gd name="connsiteY1287" fmla="*/ 1212196 h 3807946"/>
                <a:gd name="connsiteX1288" fmla="*/ 17384 w 3807946"/>
                <a:gd name="connsiteY1288" fmla="*/ 1220888 h 3807946"/>
                <a:gd name="connsiteX1289" fmla="*/ 17384 w 3807946"/>
                <a:gd name="connsiteY1289" fmla="*/ 1234685 h 3807946"/>
                <a:gd name="connsiteX1290" fmla="*/ 8692 w 3807946"/>
                <a:gd name="connsiteY1290" fmla="*/ 1243377 h 3807946"/>
                <a:gd name="connsiteX1291" fmla="*/ 3802842 w 3807946"/>
                <a:gd name="connsiteY1291" fmla="*/ 1221164 h 3807946"/>
                <a:gd name="connsiteX1292" fmla="*/ 3794150 w 3807946"/>
                <a:gd name="connsiteY1292" fmla="*/ 1212472 h 3807946"/>
                <a:gd name="connsiteX1293" fmla="*/ 3794150 w 3807946"/>
                <a:gd name="connsiteY1293" fmla="*/ 1198675 h 3807946"/>
                <a:gd name="connsiteX1294" fmla="*/ 3802842 w 3807946"/>
                <a:gd name="connsiteY1294" fmla="*/ 1189983 h 3807946"/>
                <a:gd name="connsiteX1295" fmla="*/ 3811534 w 3807946"/>
                <a:gd name="connsiteY1295" fmla="*/ 1198675 h 3807946"/>
                <a:gd name="connsiteX1296" fmla="*/ 3811534 w 3807946"/>
                <a:gd name="connsiteY1296" fmla="*/ 1212472 h 3807946"/>
                <a:gd name="connsiteX1297" fmla="*/ 3802842 w 3807946"/>
                <a:gd name="connsiteY1297" fmla="*/ 1221164 h 3807946"/>
                <a:gd name="connsiteX1298" fmla="*/ 8692 w 3807946"/>
                <a:gd name="connsiteY1298" fmla="*/ 1194950 h 3807946"/>
                <a:gd name="connsiteX1299" fmla="*/ 0 w 3807946"/>
                <a:gd name="connsiteY1299" fmla="*/ 1186258 h 3807946"/>
                <a:gd name="connsiteX1300" fmla="*/ 0 w 3807946"/>
                <a:gd name="connsiteY1300" fmla="*/ 1172461 h 3807946"/>
                <a:gd name="connsiteX1301" fmla="*/ 8692 w 3807946"/>
                <a:gd name="connsiteY1301" fmla="*/ 1163769 h 3807946"/>
                <a:gd name="connsiteX1302" fmla="*/ 17384 w 3807946"/>
                <a:gd name="connsiteY1302" fmla="*/ 1172461 h 3807946"/>
                <a:gd name="connsiteX1303" fmla="*/ 17384 w 3807946"/>
                <a:gd name="connsiteY1303" fmla="*/ 1186258 h 3807946"/>
                <a:gd name="connsiteX1304" fmla="*/ 8692 w 3807946"/>
                <a:gd name="connsiteY1304" fmla="*/ 1194950 h 3807946"/>
                <a:gd name="connsiteX1305" fmla="*/ 3802842 w 3807946"/>
                <a:gd name="connsiteY1305" fmla="*/ 1172737 h 3807946"/>
                <a:gd name="connsiteX1306" fmla="*/ 3794150 w 3807946"/>
                <a:gd name="connsiteY1306" fmla="*/ 1164045 h 3807946"/>
                <a:gd name="connsiteX1307" fmla="*/ 3794150 w 3807946"/>
                <a:gd name="connsiteY1307" fmla="*/ 1150248 h 3807946"/>
                <a:gd name="connsiteX1308" fmla="*/ 3802842 w 3807946"/>
                <a:gd name="connsiteY1308" fmla="*/ 1141556 h 3807946"/>
                <a:gd name="connsiteX1309" fmla="*/ 3811534 w 3807946"/>
                <a:gd name="connsiteY1309" fmla="*/ 1150248 h 3807946"/>
                <a:gd name="connsiteX1310" fmla="*/ 3811534 w 3807946"/>
                <a:gd name="connsiteY1310" fmla="*/ 1164045 h 3807946"/>
                <a:gd name="connsiteX1311" fmla="*/ 3802842 w 3807946"/>
                <a:gd name="connsiteY1311" fmla="*/ 1172737 h 3807946"/>
                <a:gd name="connsiteX1312" fmla="*/ 8692 w 3807946"/>
                <a:gd name="connsiteY1312" fmla="*/ 1146661 h 3807946"/>
                <a:gd name="connsiteX1313" fmla="*/ 0 w 3807946"/>
                <a:gd name="connsiteY1313" fmla="*/ 1137969 h 3807946"/>
                <a:gd name="connsiteX1314" fmla="*/ 0 w 3807946"/>
                <a:gd name="connsiteY1314" fmla="*/ 1124172 h 3807946"/>
                <a:gd name="connsiteX1315" fmla="*/ 8692 w 3807946"/>
                <a:gd name="connsiteY1315" fmla="*/ 1115480 h 3807946"/>
                <a:gd name="connsiteX1316" fmla="*/ 17384 w 3807946"/>
                <a:gd name="connsiteY1316" fmla="*/ 1124172 h 3807946"/>
                <a:gd name="connsiteX1317" fmla="*/ 17384 w 3807946"/>
                <a:gd name="connsiteY1317" fmla="*/ 1137969 h 3807946"/>
                <a:gd name="connsiteX1318" fmla="*/ 8692 w 3807946"/>
                <a:gd name="connsiteY1318" fmla="*/ 1146661 h 3807946"/>
                <a:gd name="connsiteX1319" fmla="*/ 3802842 w 3807946"/>
                <a:gd name="connsiteY1319" fmla="*/ 1124448 h 3807946"/>
                <a:gd name="connsiteX1320" fmla="*/ 3794150 w 3807946"/>
                <a:gd name="connsiteY1320" fmla="*/ 1115756 h 3807946"/>
                <a:gd name="connsiteX1321" fmla="*/ 3794150 w 3807946"/>
                <a:gd name="connsiteY1321" fmla="*/ 1101959 h 3807946"/>
                <a:gd name="connsiteX1322" fmla="*/ 3802842 w 3807946"/>
                <a:gd name="connsiteY1322" fmla="*/ 1093267 h 3807946"/>
                <a:gd name="connsiteX1323" fmla="*/ 3811534 w 3807946"/>
                <a:gd name="connsiteY1323" fmla="*/ 1101959 h 3807946"/>
                <a:gd name="connsiteX1324" fmla="*/ 3811534 w 3807946"/>
                <a:gd name="connsiteY1324" fmla="*/ 1115756 h 3807946"/>
                <a:gd name="connsiteX1325" fmla="*/ 3802842 w 3807946"/>
                <a:gd name="connsiteY1325" fmla="*/ 1124448 h 3807946"/>
                <a:gd name="connsiteX1326" fmla="*/ 8692 w 3807946"/>
                <a:gd name="connsiteY1326" fmla="*/ 1098234 h 3807946"/>
                <a:gd name="connsiteX1327" fmla="*/ 0 w 3807946"/>
                <a:gd name="connsiteY1327" fmla="*/ 1089542 h 3807946"/>
                <a:gd name="connsiteX1328" fmla="*/ 0 w 3807946"/>
                <a:gd name="connsiteY1328" fmla="*/ 1075745 h 3807946"/>
                <a:gd name="connsiteX1329" fmla="*/ 8692 w 3807946"/>
                <a:gd name="connsiteY1329" fmla="*/ 1067053 h 3807946"/>
                <a:gd name="connsiteX1330" fmla="*/ 17384 w 3807946"/>
                <a:gd name="connsiteY1330" fmla="*/ 1075745 h 3807946"/>
                <a:gd name="connsiteX1331" fmla="*/ 17384 w 3807946"/>
                <a:gd name="connsiteY1331" fmla="*/ 1089542 h 3807946"/>
                <a:gd name="connsiteX1332" fmla="*/ 8692 w 3807946"/>
                <a:gd name="connsiteY1332" fmla="*/ 1098234 h 3807946"/>
                <a:gd name="connsiteX1333" fmla="*/ 3802842 w 3807946"/>
                <a:gd name="connsiteY1333" fmla="*/ 1076021 h 3807946"/>
                <a:gd name="connsiteX1334" fmla="*/ 3794150 w 3807946"/>
                <a:gd name="connsiteY1334" fmla="*/ 1067329 h 3807946"/>
                <a:gd name="connsiteX1335" fmla="*/ 3794150 w 3807946"/>
                <a:gd name="connsiteY1335" fmla="*/ 1053532 h 3807946"/>
                <a:gd name="connsiteX1336" fmla="*/ 3802842 w 3807946"/>
                <a:gd name="connsiteY1336" fmla="*/ 1044840 h 3807946"/>
                <a:gd name="connsiteX1337" fmla="*/ 3811534 w 3807946"/>
                <a:gd name="connsiteY1337" fmla="*/ 1053532 h 3807946"/>
                <a:gd name="connsiteX1338" fmla="*/ 3811534 w 3807946"/>
                <a:gd name="connsiteY1338" fmla="*/ 1067329 h 3807946"/>
                <a:gd name="connsiteX1339" fmla="*/ 3802842 w 3807946"/>
                <a:gd name="connsiteY1339" fmla="*/ 1076021 h 3807946"/>
                <a:gd name="connsiteX1340" fmla="*/ 8692 w 3807946"/>
                <a:gd name="connsiteY1340" fmla="*/ 1049945 h 3807946"/>
                <a:gd name="connsiteX1341" fmla="*/ 0 w 3807946"/>
                <a:gd name="connsiteY1341" fmla="*/ 1041253 h 3807946"/>
                <a:gd name="connsiteX1342" fmla="*/ 0 w 3807946"/>
                <a:gd name="connsiteY1342" fmla="*/ 1027456 h 3807946"/>
                <a:gd name="connsiteX1343" fmla="*/ 8692 w 3807946"/>
                <a:gd name="connsiteY1343" fmla="*/ 1018764 h 3807946"/>
                <a:gd name="connsiteX1344" fmla="*/ 17384 w 3807946"/>
                <a:gd name="connsiteY1344" fmla="*/ 1027456 h 3807946"/>
                <a:gd name="connsiteX1345" fmla="*/ 17384 w 3807946"/>
                <a:gd name="connsiteY1345" fmla="*/ 1041253 h 3807946"/>
                <a:gd name="connsiteX1346" fmla="*/ 8692 w 3807946"/>
                <a:gd name="connsiteY1346" fmla="*/ 1049945 h 3807946"/>
                <a:gd name="connsiteX1347" fmla="*/ 3802842 w 3807946"/>
                <a:gd name="connsiteY1347" fmla="*/ 1027732 h 3807946"/>
                <a:gd name="connsiteX1348" fmla="*/ 3794150 w 3807946"/>
                <a:gd name="connsiteY1348" fmla="*/ 1019040 h 3807946"/>
                <a:gd name="connsiteX1349" fmla="*/ 3794150 w 3807946"/>
                <a:gd name="connsiteY1349" fmla="*/ 1005243 h 3807946"/>
                <a:gd name="connsiteX1350" fmla="*/ 3802842 w 3807946"/>
                <a:gd name="connsiteY1350" fmla="*/ 996551 h 3807946"/>
                <a:gd name="connsiteX1351" fmla="*/ 3811534 w 3807946"/>
                <a:gd name="connsiteY1351" fmla="*/ 1005243 h 3807946"/>
                <a:gd name="connsiteX1352" fmla="*/ 3811534 w 3807946"/>
                <a:gd name="connsiteY1352" fmla="*/ 1019040 h 3807946"/>
                <a:gd name="connsiteX1353" fmla="*/ 3802842 w 3807946"/>
                <a:gd name="connsiteY1353" fmla="*/ 1027732 h 3807946"/>
                <a:gd name="connsiteX1354" fmla="*/ 8692 w 3807946"/>
                <a:gd name="connsiteY1354" fmla="*/ 1001655 h 3807946"/>
                <a:gd name="connsiteX1355" fmla="*/ 0 w 3807946"/>
                <a:gd name="connsiteY1355" fmla="*/ 992963 h 3807946"/>
                <a:gd name="connsiteX1356" fmla="*/ 0 w 3807946"/>
                <a:gd name="connsiteY1356" fmla="*/ 979166 h 3807946"/>
                <a:gd name="connsiteX1357" fmla="*/ 8692 w 3807946"/>
                <a:gd name="connsiteY1357" fmla="*/ 970474 h 3807946"/>
                <a:gd name="connsiteX1358" fmla="*/ 17384 w 3807946"/>
                <a:gd name="connsiteY1358" fmla="*/ 979166 h 3807946"/>
                <a:gd name="connsiteX1359" fmla="*/ 17384 w 3807946"/>
                <a:gd name="connsiteY1359" fmla="*/ 992963 h 3807946"/>
                <a:gd name="connsiteX1360" fmla="*/ 8692 w 3807946"/>
                <a:gd name="connsiteY1360" fmla="*/ 1001655 h 3807946"/>
                <a:gd name="connsiteX1361" fmla="*/ 3802842 w 3807946"/>
                <a:gd name="connsiteY1361" fmla="*/ 979442 h 3807946"/>
                <a:gd name="connsiteX1362" fmla="*/ 3794150 w 3807946"/>
                <a:gd name="connsiteY1362" fmla="*/ 970750 h 3807946"/>
                <a:gd name="connsiteX1363" fmla="*/ 3794150 w 3807946"/>
                <a:gd name="connsiteY1363" fmla="*/ 956954 h 3807946"/>
                <a:gd name="connsiteX1364" fmla="*/ 3802842 w 3807946"/>
                <a:gd name="connsiteY1364" fmla="*/ 948261 h 3807946"/>
                <a:gd name="connsiteX1365" fmla="*/ 3811534 w 3807946"/>
                <a:gd name="connsiteY1365" fmla="*/ 956954 h 3807946"/>
                <a:gd name="connsiteX1366" fmla="*/ 3811534 w 3807946"/>
                <a:gd name="connsiteY1366" fmla="*/ 970750 h 3807946"/>
                <a:gd name="connsiteX1367" fmla="*/ 3802842 w 3807946"/>
                <a:gd name="connsiteY1367" fmla="*/ 979442 h 3807946"/>
                <a:gd name="connsiteX1368" fmla="*/ 8692 w 3807946"/>
                <a:gd name="connsiteY1368" fmla="*/ 953228 h 3807946"/>
                <a:gd name="connsiteX1369" fmla="*/ 0 w 3807946"/>
                <a:gd name="connsiteY1369" fmla="*/ 944536 h 3807946"/>
                <a:gd name="connsiteX1370" fmla="*/ 0 w 3807946"/>
                <a:gd name="connsiteY1370" fmla="*/ 930739 h 3807946"/>
                <a:gd name="connsiteX1371" fmla="*/ 8692 w 3807946"/>
                <a:gd name="connsiteY1371" fmla="*/ 922047 h 3807946"/>
                <a:gd name="connsiteX1372" fmla="*/ 17384 w 3807946"/>
                <a:gd name="connsiteY1372" fmla="*/ 930739 h 3807946"/>
                <a:gd name="connsiteX1373" fmla="*/ 17384 w 3807946"/>
                <a:gd name="connsiteY1373" fmla="*/ 944536 h 3807946"/>
                <a:gd name="connsiteX1374" fmla="*/ 8692 w 3807946"/>
                <a:gd name="connsiteY1374" fmla="*/ 953228 h 3807946"/>
                <a:gd name="connsiteX1375" fmla="*/ 3802842 w 3807946"/>
                <a:gd name="connsiteY1375" fmla="*/ 931015 h 3807946"/>
                <a:gd name="connsiteX1376" fmla="*/ 3794150 w 3807946"/>
                <a:gd name="connsiteY1376" fmla="*/ 922323 h 3807946"/>
                <a:gd name="connsiteX1377" fmla="*/ 3794150 w 3807946"/>
                <a:gd name="connsiteY1377" fmla="*/ 908526 h 3807946"/>
                <a:gd name="connsiteX1378" fmla="*/ 3802842 w 3807946"/>
                <a:gd name="connsiteY1378" fmla="*/ 899834 h 3807946"/>
                <a:gd name="connsiteX1379" fmla="*/ 3811534 w 3807946"/>
                <a:gd name="connsiteY1379" fmla="*/ 908526 h 3807946"/>
                <a:gd name="connsiteX1380" fmla="*/ 3811534 w 3807946"/>
                <a:gd name="connsiteY1380" fmla="*/ 922323 h 3807946"/>
                <a:gd name="connsiteX1381" fmla="*/ 3802842 w 3807946"/>
                <a:gd name="connsiteY1381" fmla="*/ 931015 h 3807946"/>
                <a:gd name="connsiteX1382" fmla="*/ 8692 w 3807946"/>
                <a:gd name="connsiteY1382" fmla="*/ 904939 h 3807946"/>
                <a:gd name="connsiteX1383" fmla="*/ 0 w 3807946"/>
                <a:gd name="connsiteY1383" fmla="*/ 896247 h 3807946"/>
                <a:gd name="connsiteX1384" fmla="*/ 0 w 3807946"/>
                <a:gd name="connsiteY1384" fmla="*/ 882450 h 3807946"/>
                <a:gd name="connsiteX1385" fmla="*/ 8692 w 3807946"/>
                <a:gd name="connsiteY1385" fmla="*/ 873758 h 3807946"/>
                <a:gd name="connsiteX1386" fmla="*/ 17384 w 3807946"/>
                <a:gd name="connsiteY1386" fmla="*/ 882450 h 3807946"/>
                <a:gd name="connsiteX1387" fmla="*/ 17384 w 3807946"/>
                <a:gd name="connsiteY1387" fmla="*/ 896247 h 3807946"/>
                <a:gd name="connsiteX1388" fmla="*/ 8692 w 3807946"/>
                <a:gd name="connsiteY1388" fmla="*/ 904939 h 3807946"/>
                <a:gd name="connsiteX1389" fmla="*/ 3802842 w 3807946"/>
                <a:gd name="connsiteY1389" fmla="*/ 882726 h 3807946"/>
                <a:gd name="connsiteX1390" fmla="*/ 3794150 w 3807946"/>
                <a:gd name="connsiteY1390" fmla="*/ 874034 h 3807946"/>
                <a:gd name="connsiteX1391" fmla="*/ 3794150 w 3807946"/>
                <a:gd name="connsiteY1391" fmla="*/ 860237 h 3807946"/>
                <a:gd name="connsiteX1392" fmla="*/ 3802842 w 3807946"/>
                <a:gd name="connsiteY1392" fmla="*/ 851545 h 3807946"/>
                <a:gd name="connsiteX1393" fmla="*/ 3811534 w 3807946"/>
                <a:gd name="connsiteY1393" fmla="*/ 860237 h 3807946"/>
                <a:gd name="connsiteX1394" fmla="*/ 3811534 w 3807946"/>
                <a:gd name="connsiteY1394" fmla="*/ 874034 h 3807946"/>
                <a:gd name="connsiteX1395" fmla="*/ 3802842 w 3807946"/>
                <a:gd name="connsiteY1395" fmla="*/ 882726 h 3807946"/>
                <a:gd name="connsiteX1396" fmla="*/ 8692 w 3807946"/>
                <a:gd name="connsiteY1396" fmla="*/ 856512 h 3807946"/>
                <a:gd name="connsiteX1397" fmla="*/ 0 w 3807946"/>
                <a:gd name="connsiteY1397" fmla="*/ 847820 h 3807946"/>
                <a:gd name="connsiteX1398" fmla="*/ 0 w 3807946"/>
                <a:gd name="connsiteY1398" fmla="*/ 834023 h 3807946"/>
                <a:gd name="connsiteX1399" fmla="*/ 8692 w 3807946"/>
                <a:gd name="connsiteY1399" fmla="*/ 825331 h 3807946"/>
                <a:gd name="connsiteX1400" fmla="*/ 17384 w 3807946"/>
                <a:gd name="connsiteY1400" fmla="*/ 834023 h 3807946"/>
                <a:gd name="connsiteX1401" fmla="*/ 17384 w 3807946"/>
                <a:gd name="connsiteY1401" fmla="*/ 847820 h 3807946"/>
                <a:gd name="connsiteX1402" fmla="*/ 8692 w 3807946"/>
                <a:gd name="connsiteY1402" fmla="*/ 856512 h 3807946"/>
                <a:gd name="connsiteX1403" fmla="*/ 3802842 w 3807946"/>
                <a:gd name="connsiteY1403" fmla="*/ 834299 h 3807946"/>
                <a:gd name="connsiteX1404" fmla="*/ 3794150 w 3807946"/>
                <a:gd name="connsiteY1404" fmla="*/ 825607 h 3807946"/>
                <a:gd name="connsiteX1405" fmla="*/ 3794150 w 3807946"/>
                <a:gd name="connsiteY1405" fmla="*/ 811810 h 3807946"/>
                <a:gd name="connsiteX1406" fmla="*/ 3802842 w 3807946"/>
                <a:gd name="connsiteY1406" fmla="*/ 803118 h 3807946"/>
                <a:gd name="connsiteX1407" fmla="*/ 3811534 w 3807946"/>
                <a:gd name="connsiteY1407" fmla="*/ 811810 h 3807946"/>
                <a:gd name="connsiteX1408" fmla="*/ 3811534 w 3807946"/>
                <a:gd name="connsiteY1408" fmla="*/ 825607 h 3807946"/>
                <a:gd name="connsiteX1409" fmla="*/ 3802842 w 3807946"/>
                <a:gd name="connsiteY1409" fmla="*/ 834299 h 3807946"/>
                <a:gd name="connsiteX1410" fmla="*/ 8692 w 3807946"/>
                <a:gd name="connsiteY1410" fmla="*/ 808223 h 3807946"/>
                <a:gd name="connsiteX1411" fmla="*/ 0 w 3807946"/>
                <a:gd name="connsiteY1411" fmla="*/ 799531 h 3807946"/>
                <a:gd name="connsiteX1412" fmla="*/ 0 w 3807946"/>
                <a:gd name="connsiteY1412" fmla="*/ 785734 h 3807946"/>
                <a:gd name="connsiteX1413" fmla="*/ 8692 w 3807946"/>
                <a:gd name="connsiteY1413" fmla="*/ 777042 h 3807946"/>
                <a:gd name="connsiteX1414" fmla="*/ 17384 w 3807946"/>
                <a:gd name="connsiteY1414" fmla="*/ 785734 h 3807946"/>
                <a:gd name="connsiteX1415" fmla="*/ 17384 w 3807946"/>
                <a:gd name="connsiteY1415" fmla="*/ 799531 h 3807946"/>
                <a:gd name="connsiteX1416" fmla="*/ 8692 w 3807946"/>
                <a:gd name="connsiteY1416" fmla="*/ 808223 h 3807946"/>
                <a:gd name="connsiteX1417" fmla="*/ 3802842 w 3807946"/>
                <a:gd name="connsiteY1417" fmla="*/ 786010 h 3807946"/>
                <a:gd name="connsiteX1418" fmla="*/ 3794150 w 3807946"/>
                <a:gd name="connsiteY1418" fmla="*/ 777318 h 3807946"/>
                <a:gd name="connsiteX1419" fmla="*/ 3794150 w 3807946"/>
                <a:gd name="connsiteY1419" fmla="*/ 763521 h 3807946"/>
                <a:gd name="connsiteX1420" fmla="*/ 3802842 w 3807946"/>
                <a:gd name="connsiteY1420" fmla="*/ 754829 h 3807946"/>
                <a:gd name="connsiteX1421" fmla="*/ 3811534 w 3807946"/>
                <a:gd name="connsiteY1421" fmla="*/ 763521 h 3807946"/>
                <a:gd name="connsiteX1422" fmla="*/ 3811534 w 3807946"/>
                <a:gd name="connsiteY1422" fmla="*/ 777318 h 3807946"/>
                <a:gd name="connsiteX1423" fmla="*/ 3802842 w 3807946"/>
                <a:gd name="connsiteY1423" fmla="*/ 786010 h 3807946"/>
                <a:gd name="connsiteX1424" fmla="*/ 8692 w 3807946"/>
                <a:gd name="connsiteY1424" fmla="*/ 759934 h 3807946"/>
                <a:gd name="connsiteX1425" fmla="*/ 0 w 3807946"/>
                <a:gd name="connsiteY1425" fmla="*/ 751242 h 3807946"/>
                <a:gd name="connsiteX1426" fmla="*/ 0 w 3807946"/>
                <a:gd name="connsiteY1426" fmla="*/ 737445 h 3807946"/>
                <a:gd name="connsiteX1427" fmla="*/ 8692 w 3807946"/>
                <a:gd name="connsiteY1427" fmla="*/ 728753 h 3807946"/>
                <a:gd name="connsiteX1428" fmla="*/ 17384 w 3807946"/>
                <a:gd name="connsiteY1428" fmla="*/ 737445 h 3807946"/>
                <a:gd name="connsiteX1429" fmla="*/ 17384 w 3807946"/>
                <a:gd name="connsiteY1429" fmla="*/ 751242 h 3807946"/>
                <a:gd name="connsiteX1430" fmla="*/ 8692 w 3807946"/>
                <a:gd name="connsiteY1430" fmla="*/ 759934 h 3807946"/>
                <a:gd name="connsiteX1431" fmla="*/ 3802842 w 3807946"/>
                <a:gd name="connsiteY1431" fmla="*/ 737721 h 3807946"/>
                <a:gd name="connsiteX1432" fmla="*/ 3794150 w 3807946"/>
                <a:gd name="connsiteY1432" fmla="*/ 729029 h 3807946"/>
                <a:gd name="connsiteX1433" fmla="*/ 3794150 w 3807946"/>
                <a:gd name="connsiteY1433" fmla="*/ 715232 h 3807946"/>
                <a:gd name="connsiteX1434" fmla="*/ 3802842 w 3807946"/>
                <a:gd name="connsiteY1434" fmla="*/ 706540 h 3807946"/>
                <a:gd name="connsiteX1435" fmla="*/ 3811534 w 3807946"/>
                <a:gd name="connsiteY1435" fmla="*/ 715232 h 3807946"/>
                <a:gd name="connsiteX1436" fmla="*/ 3811534 w 3807946"/>
                <a:gd name="connsiteY1436" fmla="*/ 729029 h 3807946"/>
                <a:gd name="connsiteX1437" fmla="*/ 3802842 w 3807946"/>
                <a:gd name="connsiteY1437" fmla="*/ 737721 h 3807946"/>
                <a:gd name="connsiteX1438" fmla="*/ 8692 w 3807946"/>
                <a:gd name="connsiteY1438" fmla="*/ 711507 h 3807946"/>
                <a:gd name="connsiteX1439" fmla="*/ 0 w 3807946"/>
                <a:gd name="connsiteY1439" fmla="*/ 702814 h 3807946"/>
                <a:gd name="connsiteX1440" fmla="*/ 0 w 3807946"/>
                <a:gd name="connsiteY1440" fmla="*/ 689018 h 3807946"/>
                <a:gd name="connsiteX1441" fmla="*/ 8692 w 3807946"/>
                <a:gd name="connsiteY1441" fmla="*/ 680326 h 3807946"/>
                <a:gd name="connsiteX1442" fmla="*/ 17384 w 3807946"/>
                <a:gd name="connsiteY1442" fmla="*/ 689018 h 3807946"/>
                <a:gd name="connsiteX1443" fmla="*/ 17384 w 3807946"/>
                <a:gd name="connsiteY1443" fmla="*/ 702814 h 3807946"/>
                <a:gd name="connsiteX1444" fmla="*/ 8692 w 3807946"/>
                <a:gd name="connsiteY1444" fmla="*/ 711507 h 3807946"/>
                <a:gd name="connsiteX1445" fmla="*/ 3802842 w 3807946"/>
                <a:gd name="connsiteY1445" fmla="*/ 689294 h 3807946"/>
                <a:gd name="connsiteX1446" fmla="*/ 3794150 w 3807946"/>
                <a:gd name="connsiteY1446" fmla="*/ 680601 h 3807946"/>
                <a:gd name="connsiteX1447" fmla="*/ 3794150 w 3807946"/>
                <a:gd name="connsiteY1447" fmla="*/ 666805 h 3807946"/>
                <a:gd name="connsiteX1448" fmla="*/ 3802842 w 3807946"/>
                <a:gd name="connsiteY1448" fmla="*/ 658112 h 3807946"/>
                <a:gd name="connsiteX1449" fmla="*/ 3811534 w 3807946"/>
                <a:gd name="connsiteY1449" fmla="*/ 666805 h 3807946"/>
                <a:gd name="connsiteX1450" fmla="*/ 3811534 w 3807946"/>
                <a:gd name="connsiteY1450" fmla="*/ 680601 h 3807946"/>
                <a:gd name="connsiteX1451" fmla="*/ 3802842 w 3807946"/>
                <a:gd name="connsiteY1451" fmla="*/ 689294 h 3807946"/>
                <a:gd name="connsiteX1452" fmla="*/ 8692 w 3807946"/>
                <a:gd name="connsiteY1452" fmla="*/ 663217 h 3807946"/>
                <a:gd name="connsiteX1453" fmla="*/ 0 w 3807946"/>
                <a:gd name="connsiteY1453" fmla="*/ 654525 h 3807946"/>
                <a:gd name="connsiteX1454" fmla="*/ 0 w 3807946"/>
                <a:gd name="connsiteY1454" fmla="*/ 640728 h 3807946"/>
                <a:gd name="connsiteX1455" fmla="*/ 8692 w 3807946"/>
                <a:gd name="connsiteY1455" fmla="*/ 632036 h 3807946"/>
                <a:gd name="connsiteX1456" fmla="*/ 17384 w 3807946"/>
                <a:gd name="connsiteY1456" fmla="*/ 640728 h 3807946"/>
                <a:gd name="connsiteX1457" fmla="*/ 17384 w 3807946"/>
                <a:gd name="connsiteY1457" fmla="*/ 654525 h 3807946"/>
                <a:gd name="connsiteX1458" fmla="*/ 8692 w 3807946"/>
                <a:gd name="connsiteY1458" fmla="*/ 663217 h 3807946"/>
                <a:gd name="connsiteX1459" fmla="*/ 3802842 w 3807946"/>
                <a:gd name="connsiteY1459" fmla="*/ 641004 h 3807946"/>
                <a:gd name="connsiteX1460" fmla="*/ 3794150 w 3807946"/>
                <a:gd name="connsiteY1460" fmla="*/ 632312 h 3807946"/>
                <a:gd name="connsiteX1461" fmla="*/ 3794150 w 3807946"/>
                <a:gd name="connsiteY1461" fmla="*/ 618515 h 3807946"/>
                <a:gd name="connsiteX1462" fmla="*/ 3802842 w 3807946"/>
                <a:gd name="connsiteY1462" fmla="*/ 609823 h 3807946"/>
                <a:gd name="connsiteX1463" fmla="*/ 3811534 w 3807946"/>
                <a:gd name="connsiteY1463" fmla="*/ 618515 h 3807946"/>
                <a:gd name="connsiteX1464" fmla="*/ 3811534 w 3807946"/>
                <a:gd name="connsiteY1464" fmla="*/ 632312 h 3807946"/>
                <a:gd name="connsiteX1465" fmla="*/ 3802842 w 3807946"/>
                <a:gd name="connsiteY1465" fmla="*/ 641004 h 3807946"/>
                <a:gd name="connsiteX1466" fmla="*/ 8692 w 3807946"/>
                <a:gd name="connsiteY1466" fmla="*/ 614790 h 3807946"/>
                <a:gd name="connsiteX1467" fmla="*/ 0 w 3807946"/>
                <a:gd name="connsiteY1467" fmla="*/ 606098 h 3807946"/>
                <a:gd name="connsiteX1468" fmla="*/ 0 w 3807946"/>
                <a:gd name="connsiteY1468" fmla="*/ 592301 h 3807946"/>
                <a:gd name="connsiteX1469" fmla="*/ 8692 w 3807946"/>
                <a:gd name="connsiteY1469" fmla="*/ 583609 h 3807946"/>
                <a:gd name="connsiteX1470" fmla="*/ 17384 w 3807946"/>
                <a:gd name="connsiteY1470" fmla="*/ 592301 h 3807946"/>
                <a:gd name="connsiteX1471" fmla="*/ 17384 w 3807946"/>
                <a:gd name="connsiteY1471" fmla="*/ 606098 h 3807946"/>
                <a:gd name="connsiteX1472" fmla="*/ 8692 w 3807946"/>
                <a:gd name="connsiteY1472" fmla="*/ 614790 h 3807946"/>
                <a:gd name="connsiteX1473" fmla="*/ 3802842 w 3807946"/>
                <a:gd name="connsiteY1473" fmla="*/ 592577 h 3807946"/>
                <a:gd name="connsiteX1474" fmla="*/ 3794150 w 3807946"/>
                <a:gd name="connsiteY1474" fmla="*/ 583885 h 3807946"/>
                <a:gd name="connsiteX1475" fmla="*/ 3794150 w 3807946"/>
                <a:gd name="connsiteY1475" fmla="*/ 570088 h 3807946"/>
                <a:gd name="connsiteX1476" fmla="*/ 3802842 w 3807946"/>
                <a:gd name="connsiteY1476" fmla="*/ 561396 h 3807946"/>
                <a:gd name="connsiteX1477" fmla="*/ 3811534 w 3807946"/>
                <a:gd name="connsiteY1477" fmla="*/ 570088 h 3807946"/>
                <a:gd name="connsiteX1478" fmla="*/ 3811534 w 3807946"/>
                <a:gd name="connsiteY1478" fmla="*/ 583885 h 3807946"/>
                <a:gd name="connsiteX1479" fmla="*/ 3802842 w 3807946"/>
                <a:gd name="connsiteY1479" fmla="*/ 592577 h 3807946"/>
                <a:gd name="connsiteX1480" fmla="*/ 8692 w 3807946"/>
                <a:gd name="connsiteY1480" fmla="*/ 566501 h 3807946"/>
                <a:gd name="connsiteX1481" fmla="*/ 0 w 3807946"/>
                <a:gd name="connsiteY1481" fmla="*/ 557809 h 3807946"/>
                <a:gd name="connsiteX1482" fmla="*/ 0 w 3807946"/>
                <a:gd name="connsiteY1482" fmla="*/ 544012 h 3807946"/>
                <a:gd name="connsiteX1483" fmla="*/ 8692 w 3807946"/>
                <a:gd name="connsiteY1483" fmla="*/ 535320 h 3807946"/>
                <a:gd name="connsiteX1484" fmla="*/ 17384 w 3807946"/>
                <a:gd name="connsiteY1484" fmla="*/ 544012 h 3807946"/>
                <a:gd name="connsiteX1485" fmla="*/ 17384 w 3807946"/>
                <a:gd name="connsiteY1485" fmla="*/ 557809 h 3807946"/>
                <a:gd name="connsiteX1486" fmla="*/ 8692 w 3807946"/>
                <a:gd name="connsiteY1486" fmla="*/ 566501 h 3807946"/>
                <a:gd name="connsiteX1487" fmla="*/ 3802842 w 3807946"/>
                <a:gd name="connsiteY1487" fmla="*/ 544288 h 3807946"/>
                <a:gd name="connsiteX1488" fmla="*/ 3794150 w 3807946"/>
                <a:gd name="connsiteY1488" fmla="*/ 535596 h 3807946"/>
                <a:gd name="connsiteX1489" fmla="*/ 3794150 w 3807946"/>
                <a:gd name="connsiteY1489" fmla="*/ 521799 h 3807946"/>
                <a:gd name="connsiteX1490" fmla="*/ 3802842 w 3807946"/>
                <a:gd name="connsiteY1490" fmla="*/ 513107 h 3807946"/>
                <a:gd name="connsiteX1491" fmla="*/ 3811534 w 3807946"/>
                <a:gd name="connsiteY1491" fmla="*/ 521799 h 3807946"/>
                <a:gd name="connsiteX1492" fmla="*/ 3811534 w 3807946"/>
                <a:gd name="connsiteY1492" fmla="*/ 535596 h 3807946"/>
                <a:gd name="connsiteX1493" fmla="*/ 3802842 w 3807946"/>
                <a:gd name="connsiteY1493" fmla="*/ 544288 h 3807946"/>
                <a:gd name="connsiteX1494" fmla="*/ 8692 w 3807946"/>
                <a:gd name="connsiteY1494" fmla="*/ 518212 h 3807946"/>
                <a:gd name="connsiteX1495" fmla="*/ 0 w 3807946"/>
                <a:gd name="connsiteY1495" fmla="*/ 509520 h 3807946"/>
                <a:gd name="connsiteX1496" fmla="*/ 0 w 3807946"/>
                <a:gd name="connsiteY1496" fmla="*/ 495723 h 3807946"/>
                <a:gd name="connsiteX1497" fmla="*/ 8692 w 3807946"/>
                <a:gd name="connsiteY1497" fmla="*/ 487031 h 3807946"/>
                <a:gd name="connsiteX1498" fmla="*/ 17384 w 3807946"/>
                <a:gd name="connsiteY1498" fmla="*/ 495723 h 3807946"/>
                <a:gd name="connsiteX1499" fmla="*/ 17384 w 3807946"/>
                <a:gd name="connsiteY1499" fmla="*/ 509520 h 3807946"/>
                <a:gd name="connsiteX1500" fmla="*/ 8692 w 3807946"/>
                <a:gd name="connsiteY1500" fmla="*/ 518212 h 3807946"/>
                <a:gd name="connsiteX1501" fmla="*/ 3802842 w 3807946"/>
                <a:gd name="connsiteY1501" fmla="*/ 495861 h 3807946"/>
                <a:gd name="connsiteX1502" fmla="*/ 3794150 w 3807946"/>
                <a:gd name="connsiteY1502" fmla="*/ 487169 h 3807946"/>
                <a:gd name="connsiteX1503" fmla="*/ 3794150 w 3807946"/>
                <a:gd name="connsiteY1503" fmla="*/ 473372 h 3807946"/>
                <a:gd name="connsiteX1504" fmla="*/ 3802842 w 3807946"/>
                <a:gd name="connsiteY1504" fmla="*/ 464680 h 3807946"/>
                <a:gd name="connsiteX1505" fmla="*/ 3811534 w 3807946"/>
                <a:gd name="connsiteY1505" fmla="*/ 473372 h 3807946"/>
                <a:gd name="connsiteX1506" fmla="*/ 3811534 w 3807946"/>
                <a:gd name="connsiteY1506" fmla="*/ 487169 h 3807946"/>
                <a:gd name="connsiteX1507" fmla="*/ 3802842 w 3807946"/>
                <a:gd name="connsiteY1507" fmla="*/ 495861 h 3807946"/>
                <a:gd name="connsiteX1508" fmla="*/ 8692 w 3807946"/>
                <a:gd name="connsiteY1508" fmla="*/ 469785 h 3807946"/>
                <a:gd name="connsiteX1509" fmla="*/ 0 w 3807946"/>
                <a:gd name="connsiteY1509" fmla="*/ 461093 h 3807946"/>
                <a:gd name="connsiteX1510" fmla="*/ 0 w 3807946"/>
                <a:gd name="connsiteY1510" fmla="*/ 447296 h 3807946"/>
                <a:gd name="connsiteX1511" fmla="*/ 8692 w 3807946"/>
                <a:gd name="connsiteY1511" fmla="*/ 438604 h 3807946"/>
                <a:gd name="connsiteX1512" fmla="*/ 17384 w 3807946"/>
                <a:gd name="connsiteY1512" fmla="*/ 447296 h 3807946"/>
                <a:gd name="connsiteX1513" fmla="*/ 17384 w 3807946"/>
                <a:gd name="connsiteY1513" fmla="*/ 461093 h 3807946"/>
                <a:gd name="connsiteX1514" fmla="*/ 8692 w 3807946"/>
                <a:gd name="connsiteY1514" fmla="*/ 469785 h 3807946"/>
                <a:gd name="connsiteX1515" fmla="*/ 3802842 w 3807946"/>
                <a:gd name="connsiteY1515" fmla="*/ 447572 h 3807946"/>
                <a:gd name="connsiteX1516" fmla="*/ 3794150 w 3807946"/>
                <a:gd name="connsiteY1516" fmla="*/ 438880 h 3807946"/>
                <a:gd name="connsiteX1517" fmla="*/ 3794150 w 3807946"/>
                <a:gd name="connsiteY1517" fmla="*/ 425083 h 3807946"/>
                <a:gd name="connsiteX1518" fmla="*/ 3802842 w 3807946"/>
                <a:gd name="connsiteY1518" fmla="*/ 416391 h 3807946"/>
                <a:gd name="connsiteX1519" fmla="*/ 3811534 w 3807946"/>
                <a:gd name="connsiteY1519" fmla="*/ 425083 h 3807946"/>
                <a:gd name="connsiteX1520" fmla="*/ 3811534 w 3807946"/>
                <a:gd name="connsiteY1520" fmla="*/ 438880 h 3807946"/>
                <a:gd name="connsiteX1521" fmla="*/ 3802842 w 3807946"/>
                <a:gd name="connsiteY1521" fmla="*/ 447572 h 3807946"/>
                <a:gd name="connsiteX1522" fmla="*/ 8692 w 3807946"/>
                <a:gd name="connsiteY1522" fmla="*/ 421496 h 3807946"/>
                <a:gd name="connsiteX1523" fmla="*/ 0 w 3807946"/>
                <a:gd name="connsiteY1523" fmla="*/ 412803 h 3807946"/>
                <a:gd name="connsiteX1524" fmla="*/ 0 w 3807946"/>
                <a:gd name="connsiteY1524" fmla="*/ 399007 h 3807946"/>
                <a:gd name="connsiteX1525" fmla="*/ 8692 w 3807946"/>
                <a:gd name="connsiteY1525" fmla="*/ 390315 h 3807946"/>
                <a:gd name="connsiteX1526" fmla="*/ 17384 w 3807946"/>
                <a:gd name="connsiteY1526" fmla="*/ 399007 h 3807946"/>
                <a:gd name="connsiteX1527" fmla="*/ 17384 w 3807946"/>
                <a:gd name="connsiteY1527" fmla="*/ 412803 h 3807946"/>
                <a:gd name="connsiteX1528" fmla="*/ 8692 w 3807946"/>
                <a:gd name="connsiteY1528" fmla="*/ 421496 h 3807946"/>
                <a:gd name="connsiteX1529" fmla="*/ 3802842 w 3807946"/>
                <a:gd name="connsiteY1529" fmla="*/ 399283 h 3807946"/>
                <a:gd name="connsiteX1530" fmla="*/ 3794150 w 3807946"/>
                <a:gd name="connsiteY1530" fmla="*/ 390590 h 3807946"/>
                <a:gd name="connsiteX1531" fmla="*/ 3794150 w 3807946"/>
                <a:gd name="connsiteY1531" fmla="*/ 376794 h 3807946"/>
                <a:gd name="connsiteX1532" fmla="*/ 3802842 w 3807946"/>
                <a:gd name="connsiteY1532" fmla="*/ 368101 h 3807946"/>
                <a:gd name="connsiteX1533" fmla="*/ 3811534 w 3807946"/>
                <a:gd name="connsiteY1533" fmla="*/ 376794 h 3807946"/>
                <a:gd name="connsiteX1534" fmla="*/ 3811534 w 3807946"/>
                <a:gd name="connsiteY1534" fmla="*/ 390590 h 3807946"/>
                <a:gd name="connsiteX1535" fmla="*/ 3802842 w 3807946"/>
                <a:gd name="connsiteY1535" fmla="*/ 399283 h 3807946"/>
                <a:gd name="connsiteX1536" fmla="*/ 8692 w 3807946"/>
                <a:gd name="connsiteY1536" fmla="*/ 373068 h 3807946"/>
                <a:gd name="connsiteX1537" fmla="*/ 0 w 3807946"/>
                <a:gd name="connsiteY1537" fmla="*/ 364376 h 3807946"/>
                <a:gd name="connsiteX1538" fmla="*/ 0 w 3807946"/>
                <a:gd name="connsiteY1538" fmla="*/ 350579 h 3807946"/>
                <a:gd name="connsiteX1539" fmla="*/ 8692 w 3807946"/>
                <a:gd name="connsiteY1539" fmla="*/ 341887 h 3807946"/>
                <a:gd name="connsiteX1540" fmla="*/ 17384 w 3807946"/>
                <a:gd name="connsiteY1540" fmla="*/ 350579 h 3807946"/>
                <a:gd name="connsiteX1541" fmla="*/ 17384 w 3807946"/>
                <a:gd name="connsiteY1541" fmla="*/ 364376 h 3807946"/>
                <a:gd name="connsiteX1542" fmla="*/ 8692 w 3807946"/>
                <a:gd name="connsiteY1542" fmla="*/ 373068 h 3807946"/>
                <a:gd name="connsiteX1543" fmla="*/ 3802842 w 3807946"/>
                <a:gd name="connsiteY1543" fmla="*/ 350855 h 3807946"/>
                <a:gd name="connsiteX1544" fmla="*/ 3794150 w 3807946"/>
                <a:gd name="connsiteY1544" fmla="*/ 342163 h 3807946"/>
                <a:gd name="connsiteX1545" fmla="*/ 3794150 w 3807946"/>
                <a:gd name="connsiteY1545" fmla="*/ 328366 h 3807946"/>
                <a:gd name="connsiteX1546" fmla="*/ 3802842 w 3807946"/>
                <a:gd name="connsiteY1546" fmla="*/ 319674 h 3807946"/>
                <a:gd name="connsiteX1547" fmla="*/ 3811534 w 3807946"/>
                <a:gd name="connsiteY1547" fmla="*/ 328366 h 3807946"/>
                <a:gd name="connsiteX1548" fmla="*/ 3811534 w 3807946"/>
                <a:gd name="connsiteY1548" fmla="*/ 342163 h 3807946"/>
                <a:gd name="connsiteX1549" fmla="*/ 3802842 w 3807946"/>
                <a:gd name="connsiteY1549" fmla="*/ 350855 h 3807946"/>
                <a:gd name="connsiteX1550" fmla="*/ 8692 w 3807946"/>
                <a:gd name="connsiteY1550" fmla="*/ 324779 h 3807946"/>
                <a:gd name="connsiteX1551" fmla="*/ 0 w 3807946"/>
                <a:gd name="connsiteY1551" fmla="*/ 316087 h 3807946"/>
                <a:gd name="connsiteX1552" fmla="*/ 0 w 3807946"/>
                <a:gd name="connsiteY1552" fmla="*/ 302290 h 3807946"/>
                <a:gd name="connsiteX1553" fmla="*/ 8692 w 3807946"/>
                <a:gd name="connsiteY1553" fmla="*/ 293598 h 3807946"/>
                <a:gd name="connsiteX1554" fmla="*/ 17384 w 3807946"/>
                <a:gd name="connsiteY1554" fmla="*/ 302290 h 3807946"/>
                <a:gd name="connsiteX1555" fmla="*/ 17384 w 3807946"/>
                <a:gd name="connsiteY1555" fmla="*/ 316087 h 3807946"/>
                <a:gd name="connsiteX1556" fmla="*/ 8692 w 3807946"/>
                <a:gd name="connsiteY1556" fmla="*/ 324779 h 3807946"/>
                <a:gd name="connsiteX1557" fmla="*/ 3802842 w 3807946"/>
                <a:gd name="connsiteY1557" fmla="*/ 302566 h 3807946"/>
                <a:gd name="connsiteX1558" fmla="*/ 3794150 w 3807946"/>
                <a:gd name="connsiteY1558" fmla="*/ 293874 h 3807946"/>
                <a:gd name="connsiteX1559" fmla="*/ 3794150 w 3807946"/>
                <a:gd name="connsiteY1559" fmla="*/ 280077 h 3807946"/>
                <a:gd name="connsiteX1560" fmla="*/ 3802842 w 3807946"/>
                <a:gd name="connsiteY1560" fmla="*/ 271385 h 3807946"/>
                <a:gd name="connsiteX1561" fmla="*/ 3811534 w 3807946"/>
                <a:gd name="connsiteY1561" fmla="*/ 280077 h 3807946"/>
                <a:gd name="connsiteX1562" fmla="*/ 3811534 w 3807946"/>
                <a:gd name="connsiteY1562" fmla="*/ 293874 h 3807946"/>
                <a:gd name="connsiteX1563" fmla="*/ 3802842 w 3807946"/>
                <a:gd name="connsiteY1563" fmla="*/ 302566 h 3807946"/>
                <a:gd name="connsiteX1564" fmla="*/ 8692 w 3807946"/>
                <a:gd name="connsiteY1564" fmla="*/ 276352 h 3807946"/>
                <a:gd name="connsiteX1565" fmla="*/ 0 w 3807946"/>
                <a:gd name="connsiteY1565" fmla="*/ 267660 h 3807946"/>
                <a:gd name="connsiteX1566" fmla="*/ 0 w 3807946"/>
                <a:gd name="connsiteY1566" fmla="*/ 253863 h 3807946"/>
                <a:gd name="connsiteX1567" fmla="*/ 8692 w 3807946"/>
                <a:gd name="connsiteY1567" fmla="*/ 245171 h 3807946"/>
                <a:gd name="connsiteX1568" fmla="*/ 17384 w 3807946"/>
                <a:gd name="connsiteY1568" fmla="*/ 253863 h 3807946"/>
                <a:gd name="connsiteX1569" fmla="*/ 17384 w 3807946"/>
                <a:gd name="connsiteY1569" fmla="*/ 267660 h 3807946"/>
                <a:gd name="connsiteX1570" fmla="*/ 8692 w 3807946"/>
                <a:gd name="connsiteY1570" fmla="*/ 276352 h 3807946"/>
                <a:gd name="connsiteX1571" fmla="*/ 3802842 w 3807946"/>
                <a:gd name="connsiteY1571" fmla="*/ 254139 h 3807946"/>
                <a:gd name="connsiteX1572" fmla="*/ 3794150 w 3807946"/>
                <a:gd name="connsiteY1572" fmla="*/ 245447 h 3807946"/>
                <a:gd name="connsiteX1573" fmla="*/ 3794150 w 3807946"/>
                <a:gd name="connsiteY1573" fmla="*/ 231650 h 3807946"/>
                <a:gd name="connsiteX1574" fmla="*/ 3802842 w 3807946"/>
                <a:gd name="connsiteY1574" fmla="*/ 222958 h 3807946"/>
                <a:gd name="connsiteX1575" fmla="*/ 3811534 w 3807946"/>
                <a:gd name="connsiteY1575" fmla="*/ 231650 h 3807946"/>
                <a:gd name="connsiteX1576" fmla="*/ 3811534 w 3807946"/>
                <a:gd name="connsiteY1576" fmla="*/ 245447 h 3807946"/>
                <a:gd name="connsiteX1577" fmla="*/ 3802842 w 3807946"/>
                <a:gd name="connsiteY1577" fmla="*/ 254139 h 3807946"/>
                <a:gd name="connsiteX1578" fmla="*/ 8692 w 3807946"/>
                <a:gd name="connsiteY1578" fmla="*/ 228063 h 3807946"/>
                <a:gd name="connsiteX1579" fmla="*/ 0 w 3807946"/>
                <a:gd name="connsiteY1579" fmla="*/ 219371 h 3807946"/>
                <a:gd name="connsiteX1580" fmla="*/ 0 w 3807946"/>
                <a:gd name="connsiteY1580" fmla="*/ 205574 h 3807946"/>
                <a:gd name="connsiteX1581" fmla="*/ 8692 w 3807946"/>
                <a:gd name="connsiteY1581" fmla="*/ 196882 h 3807946"/>
                <a:gd name="connsiteX1582" fmla="*/ 17384 w 3807946"/>
                <a:gd name="connsiteY1582" fmla="*/ 205574 h 3807946"/>
                <a:gd name="connsiteX1583" fmla="*/ 17384 w 3807946"/>
                <a:gd name="connsiteY1583" fmla="*/ 219371 h 3807946"/>
                <a:gd name="connsiteX1584" fmla="*/ 8692 w 3807946"/>
                <a:gd name="connsiteY1584" fmla="*/ 228063 h 3807946"/>
                <a:gd name="connsiteX1585" fmla="*/ 3802842 w 3807946"/>
                <a:gd name="connsiteY1585" fmla="*/ 205850 h 3807946"/>
                <a:gd name="connsiteX1586" fmla="*/ 3794150 w 3807946"/>
                <a:gd name="connsiteY1586" fmla="*/ 197158 h 3807946"/>
                <a:gd name="connsiteX1587" fmla="*/ 3794150 w 3807946"/>
                <a:gd name="connsiteY1587" fmla="*/ 183361 h 3807946"/>
                <a:gd name="connsiteX1588" fmla="*/ 3802842 w 3807946"/>
                <a:gd name="connsiteY1588" fmla="*/ 174669 h 3807946"/>
                <a:gd name="connsiteX1589" fmla="*/ 3811534 w 3807946"/>
                <a:gd name="connsiteY1589" fmla="*/ 183361 h 3807946"/>
                <a:gd name="connsiteX1590" fmla="*/ 3811534 w 3807946"/>
                <a:gd name="connsiteY1590" fmla="*/ 197158 h 3807946"/>
                <a:gd name="connsiteX1591" fmla="*/ 3802842 w 3807946"/>
                <a:gd name="connsiteY1591" fmla="*/ 205850 h 3807946"/>
                <a:gd name="connsiteX1592" fmla="*/ 8692 w 3807946"/>
                <a:gd name="connsiteY1592" fmla="*/ 179774 h 3807946"/>
                <a:gd name="connsiteX1593" fmla="*/ 0 w 3807946"/>
                <a:gd name="connsiteY1593" fmla="*/ 171082 h 3807946"/>
                <a:gd name="connsiteX1594" fmla="*/ 0 w 3807946"/>
                <a:gd name="connsiteY1594" fmla="*/ 157285 h 3807946"/>
                <a:gd name="connsiteX1595" fmla="*/ 8692 w 3807946"/>
                <a:gd name="connsiteY1595" fmla="*/ 148593 h 3807946"/>
                <a:gd name="connsiteX1596" fmla="*/ 17384 w 3807946"/>
                <a:gd name="connsiteY1596" fmla="*/ 157285 h 3807946"/>
                <a:gd name="connsiteX1597" fmla="*/ 17384 w 3807946"/>
                <a:gd name="connsiteY1597" fmla="*/ 171082 h 3807946"/>
                <a:gd name="connsiteX1598" fmla="*/ 8692 w 3807946"/>
                <a:gd name="connsiteY1598" fmla="*/ 179774 h 3807946"/>
                <a:gd name="connsiteX1599" fmla="*/ 3802842 w 3807946"/>
                <a:gd name="connsiteY1599" fmla="*/ 157561 h 3807946"/>
                <a:gd name="connsiteX1600" fmla="*/ 3794150 w 3807946"/>
                <a:gd name="connsiteY1600" fmla="*/ 148869 h 3807946"/>
                <a:gd name="connsiteX1601" fmla="*/ 3794150 w 3807946"/>
                <a:gd name="connsiteY1601" fmla="*/ 146661 h 3807946"/>
                <a:gd name="connsiteX1602" fmla="*/ 3793736 w 3807946"/>
                <a:gd name="connsiteY1602" fmla="*/ 135762 h 3807946"/>
                <a:gd name="connsiteX1603" fmla="*/ 3801600 w 3807946"/>
                <a:gd name="connsiteY1603" fmla="*/ 126380 h 3807946"/>
                <a:gd name="connsiteX1604" fmla="*/ 3810982 w 3807946"/>
                <a:gd name="connsiteY1604" fmla="*/ 134244 h 3807946"/>
                <a:gd name="connsiteX1605" fmla="*/ 3811534 w 3807946"/>
                <a:gd name="connsiteY1605" fmla="*/ 146523 h 3807946"/>
                <a:gd name="connsiteX1606" fmla="*/ 3811534 w 3807946"/>
                <a:gd name="connsiteY1606" fmla="*/ 148731 h 3807946"/>
                <a:gd name="connsiteX1607" fmla="*/ 3802842 w 3807946"/>
                <a:gd name="connsiteY1607" fmla="*/ 157561 h 3807946"/>
                <a:gd name="connsiteX1608" fmla="*/ 10762 w 3807946"/>
                <a:gd name="connsiteY1608" fmla="*/ 131485 h 3807946"/>
                <a:gd name="connsiteX1609" fmla="*/ 9244 w 3807946"/>
                <a:gd name="connsiteY1609" fmla="*/ 131347 h 3807946"/>
                <a:gd name="connsiteX1610" fmla="*/ 2208 w 3807946"/>
                <a:gd name="connsiteY1610" fmla="*/ 121413 h 3807946"/>
                <a:gd name="connsiteX1611" fmla="*/ 5519 w 3807946"/>
                <a:gd name="connsiteY1611" fmla="*/ 107064 h 3807946"/>
                <a:gd name="connsiteX1612" fmla="*/ 16142 w 3807946"/>
                <a:gd name="connsiteY1612" fmla="*/ 101131 h 3807946"/>
                <a:gd name="connsiteX1613" fmla="*/ 22075 w 3807946"/>
                <a:gd name="connsiteY1613" fmla="*/ 111755 h 3807946"/>
                <a:gd name="connsiteX1614" fmla="*/ 19178 w 3807946"/>
                <a:gd name="connsiteY1614" fmla="*/ 124310 h 3807946"/>
                <a:gd name="connsiteX1615" fmla="*/ 10762 w 3807946"/>
                <a:gd name="connsiteY1615" fmla="*/ 131485 h 3807946"/>
                <a:gd name="connsiteX1616" fmla="*/ 3795116 w 3807946"/>
                <a:gd name="connsiteY1616" fmla="*/ 110099 h 3807946"/>
                <a:gd name="connsiteX1617" fmla="*/ 3786976 w 3807946"/>
                <a:gd name="connsiteY1617" fmla="*/ 104305 h 3807946"/>
                <a:gd name="connsiteX1618" fmla="*/ 3782147 w 3807946"/>
                <a:gd name="connsiteY1618" fmla="*/ 92301 h 3807946"/>
                <a:gd name="connsiteX1619" fmla="*/ 3786285 w 3807946"/>
                <a:gd name="connsiteY1619" fmla="*/ 80850 h 3807946"/>
                <a:gd name="connsiteX1620" fmla="*/ 3797737 w 3807946"/>
                <a:gd name="connsiteY1620" fmla="*/ 84989 h 3807946"/>
                <a:gd name="connsiteX1621" fmla="*/ 3803256 w 3807946"/>
                <a:gd name="connsiteY1621" fmla="*/ 98510 h 3807946"/>
                <a:gd name="connsiteX1622" fmla="*/ 3798013 w 3807946"/>
                <a:gd name="connsiteY1622" fmla="*/ 109547 h 3807946"/>
                <a:gd name="connsiteX1623" fmla="*/ 3795116 w 3807946"/>
                <a:gd name="connsiteY1623" fmla="*/ 110099 h 3807946"/>
                <a:gd name="connsiteX1624" fmla="*/ 27318 w 3807946"/>
                <a:gd name="connsiteY1624" fmla="*/ 86369 h 3807946"/>
                <a:gd name="connsiteX1625" fmla="*/ 23041 w 3807946"/>
                <a:gd name="connsiteY1625" fmla="*/ 85265 h 3807946"/>
                <a:gd name="connsiteX1626" fmla="*/ 19868 w 3807946"/>
                <a:gd name="connsiteY1626" fmla="*/ 73538 h 3807946"/>
                <a:gd name="connsiteX1627" fmla="*/ 27870 w 3807946"/>
                <a:gd name="connsiteY1627" fmla="*/ 61258 h 3807946"/>
                <a:gd name="connsiteX1628" fmla="*/ 39873 w 3807946"/>
                <a:gd name="connsiteY1628" fmla="*/ 59327 h 3807946"/>
                <a:gd name="connsiteX1629" fmla="*/ 41805 w 3807946"/>
                <a:gd name="connsiteY1629" fmla="*/ 71330 h 3807946"/>
                <a:gd name="connsiteX1630" fmla="*/ 34768 w 3807946"/>
                <a:gd name="connsiteY1630" fmla="*/ 82230 h 3807946"/>
                <a:gd name="connsiteX1631" fmla="*/ 27318 w 3807946"/>
                <a:gd name="connsiteY1631" fmla="*/ 86369 h 3807946"/>
                <a:gd name="connsiteX1632" fmla="*/ 3771661 w 3807946"/>
                <a:gd name="connsiteY1632" fmla="*/ 68157 h 3807946"/>
                <a:gd name="connsiteX1633" fmla="*/ 3765039 w 3807946"/>
                <a:gd name="connsiteY1633" fmla="*/ 64983 h 3807946"/>
                <a:gd name="connsiteX1634" fmla="*/ 3756346 w 3807946"/>
                <a:gd name="connsiteY1634" fmla="*/ 55326 h 3807946"/>
                <a:gd name="connsiteX1635" fmla="*/ 3756346 w 3807946"/>
                <a:gd name="connsiteY1635" fmla="*/ 43184 h 3807946"/>
                <a:gd name="connsiteX1636" fmla="*/ 3768488 w 3807946"/>
                <a:gd name="connsiteY1636" fmla="*/ 43184 h 3807946"/>
                <a:gd name="connsiteX1637" fmla="*/ 3778283 w 3807946"/>
                <a:gd name="connsiteY1637" fmla="*/ 54084 h 3807946"/>
                <a:gd name="connsiteX1638" fmla="*/ 3777042 w 3807946"/>
                <a:gd name="connsiteY1638" fmla="*/ 66225 h 3807946"/>
                <a:gd name="connsiteX1639" fmla="*/ 3771661 w 3807946"/>
                <a:gd name="connsiteY1639" fmla="*/ 68157 h 3807946"/>
                <a:gd name="connsiteX1640" fmla="*/ 58223 w 3807946"/>
                <a:gd name="connsiteY1640" fmla="*/ 49531 h 3807946"/>
                <a:gd name="connsiteX1641" fmla="*/ 51601 w 3807946"/>
                <a:gd name="connsiteY1641" fmla="*/ 46496 h 3807946"/>
                <a:gd name="connsiteX1642" fmla="*/ 52704 w 3807946"/>
                <a:gd name="connsiteY1642" fmla="*/ 34354 h 3807946"/>
                <a:gd name="connsiteX1643" fmla="*/ 64432 w 3807946"/>
                <a:gd name="connsiteY1643" fmla="*/ 25524 h 3807946"/>
                <a:gd name="connsiteX1644" fmla="*/ 76435 w 3807946"/>
                <a:gd name="connsiteY1644" fmla="*/ 27732 h 3807946"/>
                <a:gd name="connsiteX1645" fmla="*/ 74227 w 3807946"/>
                <a:gd name="connsiteY1645" fmla="*/ 39735 h 3807946"/>
                <a:gd name="connsiteX1646" fmla="*/ 63880 w 3807946"/>
                <a:gd name="connsiteY1646" fmla="*/ 47599 h 3807946"/>
                <a:gd name="connsiteX1647" fmla="*/ 58223 w 3807946"/>
                <a:gd name="connsiteY1647" fmla="*/ 49531 h 3807946"/>
                <a:gd name="connsiteX1648" fmla="*/ 3735237 w 3807946"/>
                <a:gd name="connsiteY1648" fmla="*/ 36700 h 3807946"/>
                <a:gd name="connsiteX1649" fmla="*/ 3730822 w 3807946"/>
                <a:gd name="connsiteY1649" fmla="*/ 35458 h 3807946"/>
                <a:gd name="connsiteX1650" fmla="*/ 3719371 w 3807946"/>
                <a:gd name="connsiteY1650" fmla="*/ 29387 h 3807946"/>
                <a:gd name="connsiteX1651" fmla="*/ 3715231 w 3807946"/>
                <a:gd name="connsiteY1651" fmla="*/ 17936 h 3807946"/>
                <a:gd name="connsiteX1652" fmla="*/ 3726683 w 3807946"/>
                <a:gd name="connsiteY1652" fmla="*/ 13797 h 3807946"/>
                <a:gd name="connsiteX1653" fmla="*/ 3739652 w 3807946"/>
                <a:gd name="connsiteY1653" fmla="*/ 20695 h 3807946"/>
                <a:gd name="connsiteX1654" fmla="*/ 3742688 w 3807946"/>
                <a:gd name="connsiteY1654" fmla="*/ 32561 h 3807946"/>
                <a:gd name="connsiteX1655" fmla="*/ 3735237 w 3807946"/>
                <a:gd name="connsiteY1655" fmla="*/ 36700 h 3807946"/>
                <a:gd name="connsiteX1656" fmla="*/ 99890 w 3807946"/>
                <a:gd name="connsiteY1656" fmla="*/ 25524 h 3807946"/>
                <a:gd name="connsiteX1657" fmla="*/ 91750 w 3807946"/>
                <a:gd name="connsiteY1657" fmla="*/ 19868 h 3807946"/>
                <a:gd name="connsiteX1658" fmla="*/ 96992 w 3807946"/>
                <a:gd name="connsiteY1658" fmla="*/ 8830 h 3807946"/>
                <a:gd name="connsiteX1659" fmla="*/ 111065 w 3807946"/>
                <a:gd name="connsiteY1659" fmla="*/ 4553 h 3807946"/>
                <a:gd name="connsiteX1660" fmla="*/ 121551 w 3807946"/>
                <a:gd name="connsiteY1660" fmla="*/ 10762 h 3807946"/>
                <a:gd name="connsiteX1661" fmla="*/ 115342 w 3807946"/>
                <a:gd name="connsiteY1661" fmla="*/ 21247 h 3807946"/>
                <a:gd name="connsiteX1662" fmla="*/ 102925 w 3807946"/>
                <a:gd name="connsiteY1662" fmla="*/ 24972 h 3807946"/>
                <a:gd name="connsiteX1663" fmla="*/ 99890 w 3807946"/>
                <a:gd name="connsiteY1663" fmla="*/ 25524 h 3807946"/>
                <a:gd name="connsiteX1664" fmla="*/ 3690259 w 3807946"/>
                <a:gd name="connsiteY1664" fmla="*/ 19730 h 3807946"/>
                <a:gd name="connsiteX1665" fmla="*/ 3688604 w 3807946"/>
                <a:gd name="connsiteY1665" fmla="*/ 19592 h 3807946"/>
                <a:gd name="connsiteX1666" fmla="*/ 3675773 w 3807946"/>
                <a:gd name="connsiteY1666" fmla="*/ 17798 h 3807946"/>
                <a:gd name="connsiteX1667" fmla="*/ 3667908 w 3807946"/>
                <a:gd name="connsiteY1667" fmla="*/ 8416 h 3807946"/>
                <a:gd name="connsiteX1668" fmla="*/ 3677290 w 3807946"/>
                <a:gd name="connsiteY1668" fmla="*/ 552 h 3807946"/>
                <a:gd name="connsiteX1669" fmla="*/ 3691777 w 3807946"/>
                <a:gd name="connsiteY1669" fmla="*/ 2483 h 3807946"/>
                <a:gd name="connsiteX1670" fmla="*/ 3698675 w 3807946"/>
                <a:gd name="connsiteY1670" fmla="*/ 12555 h 3807946"/>
                <a:gd name="connsiteX1671" fmla="*/ 3690259 w 3807946"/>
                <a:gd name="connsiteY1671" fmla="*/ 19730 h 3807946"/>
                <a:gd name="connsiteX1672" fmla="*/ 3641970 w 3807946"/>
                <a:gd name="connsiteY1672" fmla="*/ 17384 h 3807946"/>
                <a:gd name="connsiteX1673" fmla="*/ 3628173 w 3807946"/>
                <a:gd name="connsiteY1673" fmla="*/ 17384 h 3807946"/>
                <a:gd name="connsiteX1674" fmla="*/ 3619481 w 3807946"/>
                <a:gd name="connsiteY1674" fmla="*/ 8692 h 3807946"/>
                <a:gd name="connsiteX1675" fmla="*/ 3628173 w 3807946"/>
                <a:gd name="connsiteY1675" fmla="*/ 0 h 3807946"/>
                <a:gd name="connsiteX1676" fmla="*/ 3641970 w 3807946"/>
                <a:gd name="connsiteY1676" fmla="*/ 0 h 3807946"/>
                <a:gd name="connsiteX1677" fmla="*/ 3650662 w 3807946"/>
                <a:gd name="connsiteY1677" fmla="*/ 8692 h 3807946"/>
                <a:gd name="connsiteX1678" fmla="*/ 3641970 w 3807946"/>
                <a:gd name="connsiteY1678" fmla="*/ 17384 h 3807946"/>
                <a:gd name="connsiteX1679" fmla="*/ 3593681 w 3807946"/>
                <a:gd name="connsiteY1679" fmla="*/ 17384 h 3807946"/>
                <a:gd name="connsiteX1680" fmla="*/ 3579884 w 3807946"/>
                <a:gd name="connsiteY1680" fmla="*/ 17384 h 3807946"/>
                <a:gd name="connsiteX1681" fmla="*/ 3571192 w 3807946"/>
                <a:gd name="connsiteY1681" fmla="*/ 8692 h 3807946"/>
                <a:gd name="connsiteX1682" fmla="*/ 3579884 w 3807946"/>
                <a:gd name="connsiteY1682" fmla="*/ 0 h 3807946"/>
                <a:gd name="connsiteX1683" fmla="*/ 3593681 w 3807946"/>
                <a:gd name="connsiteY1683" fmla="*/ 0 h 3807946"/>
                <a:gd name="connsiteX1684" fmla="*/ 3602373 w 3807946"/>
                <a:gd name="connsiteY1684" fmla="*/ 8692 h 3807946"/>
                <a:gd name="connsiteX1685" fmla="*/ 3593681 w 3807946"/>
                <a:gd name="connsiteY1685" fmla="*/ 17384 h 3807946"/>
                <a:gd name="connsiteX1686" fmla="*/ 3545392 w 3807946"/>
                <a:gd name="connsiteY1686" fmla="*/ 17384 h 3807946"/>
                <a:gd name="connsiteX1687" fmla="*/ 3531595 w 3807946"/>
                <a:gd name="connsiteY1687" fmla="*/ 17384 h 3807946"/>
                <a:gd name="connsiteX1688" fmla="*/ 3522903 w 3807946"/>
                <a:gd name="connsiteY1688" fmla="*/ 8692 h 3807946"/>
                <a:gd name="connsiteX1689" fmla="*/ 3531595 w 3807946"/>
                <a:gd name="connsiteY1689" fmla="*/ 0 h 3807946"/>
                <a:gd name="connsiteX1690" fmla="*/ 3545392 w 3807946"/>
                <a:gd name="connsiteY1690" fmla="*/ 0 h 3807946"/>
                <a:gd name="connsiteX1691" fmla="*/ 3554084 w 3807946"/>
                <a:gd name="connsiteY1691" fmla="*/ 8692 h 3807946"/>
                <a:gd name="connsiteX1692" fmla="*/ 3545392 w 3807946"/>
                <a:gd name="connsiteY1692" fmla="*/ 17384 h 3807946"/>
                <a:gd name="connsiteX1693" fmla="*/ 3496964 w 3807946"/>
                <a:gd name="connsiteY1693" fmla="*/ 17384 h 3807946"/>
                <a:gd name="connsiteX1694" fmla="*/ 3483167 w 3807946"/>
                <a:gd name="connsiteY1694" fmla="*/ 17384 h 3807946"/>
                <a:gd name="connsiteX1695" fmla="*/ 3474476 w 3807946"/>
                <a:gd name="connsiteY1695" fmla="*/ 8692 h 3807946"/>
                <a:gd name="connsiteX1696" fmla="*/ 3483167 w 3807946"/>
                <a:gd name="connsiteY1696" fmla="*/ 0 h 3807946"/>
                <a:gd name="connsiteX1697" fmla="*/ 3496964 w 3807946"/>
                <a:gd name="connsiteY1697" fmla="*/ 0 h 3807946"/>
                <a:gd name="connsiteX1698" fmla="*/ 3505656 w 3807946"/>
                <a:gd name="connsiteY1698" fmla="*/ 8692 h 3807946"/>
                <a:gd name="connsiteX1699" fmla="*/ 3496964 w 3807946"/>
                <a:gd name="connsiteY1699" fmla="*/ 17384 h 3807946"/>
                <a:gd name="connsiteX1700" fmla="*/ 3448675 w 3807946"/>
                <a:gd name="connsiteY1700" fmla="*/ 17384 h 3807946"/>
                <a:gd name="connsiteX1701" fmla="*/ 3434878 w 3807946"/>
                <a:gd name="connsiteY1701" fmla="*/ 17384 h 3807946"/>
                <a:gd name="connsiteX1702" fmla="*/ 3426187 w 3807946"/>
                <a:gd name="connsiteY1702" fmla="*/ 8692 h 3807946"/>
                <a:gd name="connsiteX1703" fmla="*/ 3434878 w 3807946"/>
                <a:gd name="connsiteY1703" fmla="*/ 0 h 3807946"/>
                <a:gd name="connsiteX1704" fmla="*/ 3448675 w 3807946"/>
                <a:gd name="connsiteY1704" fmla="*/ 0 h 3807946"/>
                <a:gd name="connsiteX1705" fmla="*/ 3457367 w 3807946"/>
                <a:gd name="connsiteY1705" fmla="*/ 8692 h 3807946"/>
                <a:gd name="connsiteX1706" fmla="*/ 3448675 w 3807946"/>
                <a:gd name="connsiteY1706" fmla="*/ 17384 h 3807946"/>
                <a:gd name="connsiteX1707" fmla="*/ 3400248 w 3807946"/>
                <a:gd name="connsiteY1707" fmla="*/ 17384 h 3807946"/>
                <a:gd name="connsiteX1708" fmla="*/ 3386451 w 3807946"/>
                <a:gd name="connsiteY1708" fmla="*/ 17384 h 3807946"/>
                <a:gd name="connsiteX1709" fmla="*/ 3377759 w 3807946"/>
                <a:gd name="connsiteY1709" fmla="*/ 8692 h 3807946"/>
                <a:gd name="connsiteX1710" fmla="*/ 3386451 w 3807946"/>
                <a:gd name="connsiteY1710" fmla="*/ 0 h 3807946"/>
                <a:gd name="connsiteX1711" fmla="*/ 3400248 w 3807946"/>
                <a:gd name="connsiteY1711" fmla="*/ 0 h 3807946"/>
                <a:gd name="connsiteX1712" fmla="*/ 3408940 w 3807946"/>
                <a:gd name="connsiteY1712" fmla="*/ 8692 h 3807946"/>
                <a:gd name="connsiteX1713" fmla="*/ 3400248 w 3807946"/>
                <a:gd name="connsiteY1713" fmla="*/ 17384 h 3807946"/>
                <a:gd name="connsiteX1714" fmla="*/ 3351959 w 3807946"/>
                <a:gd name="connsiteY1714" fmla="*/ 17384 h 3807946"/>
                <a:gd name="connsiteX1715" fmla="*/ 3338162 w 3807946"/>
                <a:gd name="connsiteY1715" fmla="*/ 17384 h 3807946"/>
                <a:gd name="connsiteX1716" fmla="*/ 3329470 w 3807946"/>
                <a:gd name="connsiteY1716" fmla="*/ 8692 h 3807946"/>
                <a:gd name="connsiteX1717" fmla="*/ 3338162 w 3807946"/>
                <a:gd name="connsiteY1717" fmla="*/ 0 h 3807946"/>
                <a:gd name="connsiteX1718" fmla="*/ 3351959 w 3807946"/>
                <a:gd name="connsiteY1718" fmla="*/ 0 h 3807946"/>
                <a:gd name="connsiteX1719" fmla="*/ 3360651 w 3807946"/>
                <a:gd name="connsiteY1719" fmla="*/ 8692 h 3807946"/>
                <a:gd name="connsiteX1720" fmla="*/ 3351959 w 3807946"/>
                <a:gd name="connsiteY1720" fmla="*/ 17384 h 3807946"/>
                <a:gd name="connsiteX1721" fmla="*/ 3303670 w 3807946"/>
                <a:gd name="connsiteY1721" fmla="*/ 17384 h 3807946"/>
                <a:gd name="connsiteX1722" fmla="*/ 3289873 w 3807946"/>
                <a:gd name="connsiteY1722" fmla="*/ 17384 h 3807946"/>
                <a:gd name="connsiteX1723" fmla="*/ 3281181 w 3807946"/>
                <a:gd name="connsiteY1723" fmla="*/ 8692 h 3807946"/>
                <a:gd name="connsiteX1724" fmla="*/ 3289873 w 3807946"/>
                <a:gd name="connsiteY1724" fmla="*/ 0 h 3807946"/>
                <a:gd name="connsiteX1725" fmla="*/ 3303670 w 3807946"/>
                <a:gd name="connsiteY1725" fmla="*/ 0 h 3807946"/>
                <a:gd name="connsiteX1726" fmla="*/ 3312362 w 3807946"/>
                <a:gd name="connsiteY1726" fmla="*/ 8692 h 3807946"/>
                <a:gd name="connsiteX1727" fmla="*/ 3303670 w 3807946"/>
                <a:gd name="connsiteY1727" fmla="*/ 17384 h 3807946"/>
                <a:gd name="connsiteX1728" fmla="*/ 3255243 w 3807946"/>
                <a:gd name="connsiteY1728" fmla="*/ 17384 h 3807946"/>
                <a:gd name="connsiteX1729" fmla="*/ 3241446 w 3807946"/>
                <a:gd name="connsiteY1729" fmla="*/ 17384 h 3807946"/>
                <a:gd name="connsiteX1730" fmla="*/ 3232754 w 3807946"/>
                <a:gd name="connsiteY1730" fmla="*/ 8692 h 3807946"/>
                <a:gd name="connsiteX1731" fmla="*/ 3241446 w 3807946"/>
                <a:gd name="connsiteY1731" fmla="*/ 0 h 3807946"/>
                <a:gd name="connsiteX1732" fmla="*/ 3255243 w 3807946"/>
                <a:gd name="connsiteY1732" fmla="*/ 0 h 3807946"/>
                <a:gd name="connsiteX1733" fmla="*/ 3263935 w 3807946"/>
                <a:gd name="connsiteY1733" fmla="*/ 8692 h 3807946"/>
                <a:gd name="connsiteX1734" fmla="*/ 3255243 w 3807946"/>
                <a:gd name="connsiteY1734" fmla="*/ 17384 h 3807946"/>
                <a:gd name="connsiteX1735" fmla="*/ 3206953 w 3807946"/>
                <a:gd name="connsiteY1735" fmla="*/ 17384 h 3807946"/>
                <a:gd name="connsiteX1736" fmla="*/ 3193157 w 3807946"/>
                <a:gd name="connsiteY1736" fmla="*/ 17384 h 3807946"/>
                <a:gd name="connsiteX1737" fmla="*/ 3184464 w 3807946"/>
                <a:gd name="connsiteY1737" fmla="*/ 8692 h 3807946"/>
                <a:gd name="connsiteX1738" fmla="*/ 3193157 w 3807946"/>
                <a:gd name="connsiteY1738" fmla="*/ 0 h 3807946"/>
                <a:gd name="connsiteX1739" fmla="*/ 3206953 w 3807946"/>
                <a:gd name="connsiteY1739" fmla="*/ 0 h 3807946"/>
                <a:gd name="connsiteX1740" fmla="*/ 3215646 w 3807946"/>
                <a:gd name="connsiteY1740" fmla="*/ 8692 h 3807946"/>
                <a:gd name="connsiteX1741" fmla="*/ 3206953 w 3807946"/>
                <a:gd name="connsiteY1741" fmla="*/ 17384 h 3807946"/>
                <a:gd name="connsiteX1742" fmla="*/ 3158526 w 3807946"/>
                <a:gd name="connsiteY1742" fmla="*/ 17384 h 3807946"/>
                <a:gd name="connsiteX1743" fmla="*/ 3144729 w 3807946"/>
                <a:gd name="connsiteY1743" fmla="*/ 17384 h 3807946"/>
                <a:gd name="connsiteX1744" fmla="*/ 3136038 w 3807946"/>
                <a:gd name="connsiteY1744" fmla="*/ 8692 h 3807946"/>
                <a:gd name="connsiteX1745" fmla="*/ 3144729 w 3807946"/>
                <a:gd name="connsiteY1745" fmla="*/ 0 h 3807946"/>
                <a:gd name="connsiteX1746" fmla="*/ 3158526 w 3807946"/>
                <a:gd name="connsiteY1746" fmla="*/ 0 h 3807946"/>
                <a:gd name="connsiteX1747" fmla="*/ 3167218 w 3807946"/>
                <a:gd name="connsiteY1747" fmla="*/ 8692 h 3807946"/>
                <a:gd name="connsiteX1748" fmla="*/ 3158526 w 3807946"/>
                <a:gd name="connsiteY1748" fmla="*/ 17384 h 3807946"/>
                <a:gd name="connsiteX1749" fmla="*/ 3110237 w 3807946"/>
                <a:gd name="connsiteY1749" fmla="*/ 17384 h 3807946"/>
                <a:gd name="connsiteX1750" fmla="*/ 3096440 w 3807946"/>
                <a:gd name="connsiteY1750" fmla="*/ 17384 h 3807946"/>
                <a:gd name="connsiteX1751" fmla="*/ 3087748 w 3807946"/>
                <a:gd name="connsiteY1751" fmla="*/ 8692 h 3807946"/>
                <a:gd name="connsiteX1752" fmla="*/ 3096440 w 3807946"/>
                <a:gd name="connsiteY1752" fmla="*/ 0 h 3807946"/>
                <a:gd name="connsiteX1753" fmla="*/ 3110237 w 3807946"/>
                <a:gd name="connsiteY1753" fmla="*/ 0 h 3807946"/>
                <a:gd name="connsiteX1754" fmla="*/ 3118929 w 3807946"/>
                <a:gd name="connsiteY1754" fmla="*/ 8692 h 3807946"/>
                <a:gd name="connsiteX1755" fmla="*/ 3110237 w 3807946"/>
                <a:gd name="connsiteY1755" fmla="*/ 17384 h 3807946"/>
                <a:gd name="connsiteX1756" fmla="*/ 3061810 w 3807946"/>
                <a:gd name="connsiteY1756" fmla="*/ 17384 h 3807946"/>
                <a:gd name="connsiteX1757" fmla="*/ 3048013 w 3807946"/>
                <a:gd name="connsiteY1757" fmla="*/ 17384 h 3807946"/>
                <a:gd name="connsiteX1758" fmla="*/ 3039321 w 3807946"/>
                <a:gd name="connsiteY1758" fmla="*/ 8692 h 3807946"/>
                <a:gd name="connsiteX1759" fmla="*/ 3048013 w 3807946"/>
                <a:gd name="connsiteY1759" fmla="*/ 0 h 3807946"/>
                <a:gd name="connsiteX1760" fmla="*/ 3061810 w 3807946"/>
                <a:gd name="connsiteY1760" fmla="*/ 0 h 3807946"/>
                <a:gd name="connsiteX1761" fmla="*/ 3070502 w 3807946"/>
                <a:gd name="connsiteY1761" fmla="*/ 8692 h 3807946"/>
                <a:gd name="connsiteX1762" fmla="*/ 3061810 w 3807946"/>
                <a:gd name="connsiteY1762" fmla="*/ 17384 h 3807946"/>
                <a:gd name="connsiteX1763" fmla="*/ 3013521 w 3807946"/>
                <a:gd name="connsiteY1763" fmla="*/ 17384 h 3807946"/>
                <a:gd name="connsiteX1764" fmla="*/ 2999724 w 3807946"/>
                <a:gd name="connsiteY1764" fmla="*/ 17384 h 3807946"/>
                <a:gd name="connsiteX1765" fmla="*/ 2991032 w 3807946"/>
                <a:gd name="connsiteY1765" fmla="*/ 8692 h 3807946"/>
                <a:gd name="connsiteX1766" fmla="*/ 2999724 w 3807946"/>
                <a:gd name="connsiteY1766" fmla="*/ 0 h 3807946"/>
                <a:gd name="connsiteX1767" fmla="*/ 3013521 w 3807946"/>
                <a:gd name="connsiteY1767" fmla="*/ 0 h 3807946"/>
                <a:gd name="connsiteX1768" fmla="*/ 3022213 w 3807946"/>
                <a:gd name="connsiteY1768" fmla="*/ 8692 h 3807946"/>
                <a:gd name="connsiteX1769" fmla="*/ 3013521 w 3807946"/>
                <a:gd name="connsiteY1769" fmla="*/ 17384 h 3807946"/>
                <a:gd name="connsiteX1770" fmla="*/ 2965232 w 3807946"/>
                <a:gd name="connsiteY1770" fmla="*/ 17384 h 3807946"/>
                <a:gd name="connsiteX1771" fmla="*/ 2951435 w 3807946"/>
                <a:gd name="connsiteY1771" fmla="*/ 17384 h 3807946"/>
                <a:gd name="connsiteX1772" fmla="*/ 2942743 w 3807946"/>
                <a:gd name="connsiteY1772" fmla="*/ 8692 h 3807946"/>
                <a:gd name="connsiteX1773" fmla="*/ 2951435 w 3807946"/>
                <a:gd name="connsiteY1773" fmla="*/ 0 h 3807946"/>
                <a:gd name="connsiteX1774" fmla="*/ 2965232 w 3807946"/>
                <a:gd name="connsiteY1774" fmla="*/ 0 h 3807946"/>
                <a:gd name="connsiteX1775" fmla="*/ 2973924 w 3807946"/>
                <a:gd name="connsiteY1775" fmla="*/ 8692 h 3807946"/>
                <a:gd name="connsiteX1776" fmla="*/ 2965232 w 3807946"/>
                <a:gd name="connsiteY1776" fmla="*/ 17384 h 3807946"/>
                <a:gd name="connsiteX1777" fmla="*/ 2916804 w 3807946"/>
                <a:gd name="connsiteY1777" fmla="*/ 17384 h 3807946"/>
                <a:gd name="connsiteX1778" fmla="*/ 2903008 w 3807946"/>
                <a:gd name="connsiteY1778" fmla="*/ 17384 h 3807946"/>
                <a:gd name="connsiteX1779" fmla="*/ 2894315 w 3807946"/>
                <a:gd name="connsiteY1779" fmla="*/ 8692 h 3807946"/>
                <a:gd name="connsiteX1780" fmla="*/ 2903008 w 3807946"/>
                <a:gd name="connsiteY1780" fmla="*/ 0 h 3807946"/>
                <a:gd name="connsiteX1781" fmla="*/ 2916804 w 3807946"/>
                <a:gd name="connsiteY1781" fmla="*/ 0 h 3807946"/>
                <a:gd name="connsiteX1782" fmla="*/ 2925497 w 3807946"/>
                <a:gd name="connsiteY1782" fmla="*/ 8692 h 3807946"/>
                <a:gd name="connsiteX1783" fmla="*/ 2916804 w 3807946"/>
                <a:gd name="connsiteY1783" fmla="*/ 17384 h 3807946"/>
                <a:gd name="connsiteX1784" fmla="*/ 2868515 w 3807946"/>
                <a:gd name="connsiteY1784" fmla="*/ 17384 h 3807946"/>
                <a:gd name="connsiteX1785" fmla="*/ 2854718 w 3807946"/>
                <a:gd name="connsiteY1785" fmla="*/ 17384 h 3807946"/>
                <a:gd name="connsiteX1786" fmla="*/ 2846026 w 3807946"/>
                <a:gd name="connsiteY1786" fmla="*/ 8692 h 3807946"/>
                <a:gd name="connsiteX1787" fmla="*/ 2854718 w 3807946"/>
                <a:gd name="connsiteY1787" fmla="*/ 0 h 3807946"/>
                <a:gd name="connsiteX1788" fmla="*/ 2868515 w 3807946"/>
                <a:gd name="connsiteY1788" fmla="*/ 0 h 3807946"/>
                <a:gd name="connsiteX1789" fmla="*/ 2877207 w 3807946"/>
                <a:gd name="connsiteY1789" fmla="*/ 8692 h 3807946"/>
                <a:gd name="connsiteX1790" fmla="*/ 2868515 w 3807946"/>
                <a:gd name="connsiteY1790" fmla="*/ 17384 h 3807946"/>
                <a:gd name="connsiteX1791" fmla="*/ 2820088 w 3807946"/>
                <a:gd name="connsiteY1791" fmla="*/ 17384 h 3807946"/>
                <a:gd name="connsiteX1792" fmla="*/ 2806291 w 3807946"/>
                <a:gd name="connsiteY1792" fmla="*/ 17384 h 3807946"/>
                <a:gd name="connsiteX1793" fmla="*/ 2797599 w 3807946"/>
                <a:gd name="connsiteY1793" fmla="*/ 8692 h 3807946"/>
                <a:gd name="connsiteX1794" fmla="*/ 2806291 w 3807946"/>
                <a:gd name="connsiteY1794" fmla="*/ 0 h 3807946"/>
                <a:gd name="connsiteX1795" fmla="*/ 2820088 w 3807946"/>
                <a:gd name="connsiteY1795" fmla="*/ 0 h 3807946"/>
                <a:gd name="connsiteX1796" fmla="*/ 2828780 w 3807946"/>
                <a:gd name="connsiteY1796" fmla="*/ 8692 h 3807946"/>
                <a:gd name="connsiteX1797" fmla="*/ 2820088 w 3807946"/>
                <a:gd name="connsiteY1797" fmla="*/ 17384 h 3807946"/>
                <a:gd name="connsiteX1798" fmla="*/ 2771799 w 3807946"/>
                <a:gd name="connsiteY1798" fmla="*/ 17384 h 3807946"/>
                <a:gd name="connsiteX1799" fmla="*/ 2758002 w 3807946"/>
                <a:gd name="connsiteY1799" fmla="*/ 17384 h 3807946"/>
                <a:gd name="connsiteX1800" fmla="*/ 2749310 w 3807946"/>
                <a:gd name="connsiteY1800" fmla="*/ 8692 h 3807946"/>
                <a:gd name="connsiteX1801" fmla="*/ 2758002 w 3807946"/>
                <a:gd name="connsiteY1801" fmla="*/ 0 h 3807946"/>
                <a:gd name="connsiteX1802" fmla="*/ 2771799 w 3807946"/>
                <a:gd name="connsiteY1802" fmla="*/ 0 h 3807946"/>
                <a:gd name="connsiteX1803" fmla="*/ 2780491 w 3807946"/>
                <a:gd name="connsiteY1803" fmla="*/ 8692 h 3807946"/>
                <a:gd name="connsiteX1804" fmla="*/ 2771799 w 3807946"/>
                <a:gd name="connsiteY1804" fmla="*/ 17384 h 3807946"/>
                <a:gd name="connsiteX1805" fmla="*/ 2723510 w 3807946"/>
                <a:gd name="connsiteY1805" fmla="*/ 17384 h 3807946"/>
                <a:gd name="connsiteX1806" fmla="*/ 2709713 w 3807946"/>
                <a:gd name="connsiteY1806" fmla="*/ 17384 h 3807946"/>
                <a:gd name="connsiteX1807" fmla="*/ 2701021 w 3807946"/>
                <a:gd name="connsiteY1807" fmla="*/ 8692 h 3807946"/>
                <a:gd name="connsiteX1808" fmla="*/ 2709713 w 3807946"/>
                <a:gd name="connsiteY1808" fmla="*/ 0 h 3807946"/>
                <a:gd name="connsiteX1809" fmla="*/ 2723510 w 3807946"/>
                <a:gd name="connsiteY1809" fmla="*/ 0 h 3807946"/>
                <a:gd name="connsiteX1810" fmla="*/ 2732202 w 3807946"/>
                <a:gd name="connsiteY1810" fmla="*/ 8692 h 3807946"/>
                <a:gd name="connsiteX1811" fmla="*/ 2723510 w 3807946"/>
                <a:gd name="connsiteY1811" fmla="*/ 17384 h 3807946"/>
                <a:gd name="connsiteX1812" fmla="*/ 2675083 w 3807946"/>
                <a:gd name="connsiteY1812" fmla="*/ 17384 h 3807946"/>
                <a:gd name="connsiteX1813" fmla="*/ 2661286 w 3807946"/>
                <a:gd name="connsiteY1813" fmla="*/ 17384 h 3807946"/>
                <a:gd name="connsiteX1814" fmla="*/ 2652594 w 3807946"/>
                <a:gd name="connsiteY1814" fmla="*/ 8692 h 3807946"/>
                <a:gd name="connsiteX1815" fmla="*/ 2661286 w 3807946"/>
                <a:gd name="connsiteY1815" fmla="*/ 0 h 3807946"/>
                <a:gd name="connsiteX1816" fmla="*/ 2675083 w 3807946"/>
                <a:gd name="connsiteY1816" fmla="*/ 0 h 3807946"/>
                <a:gd name="connsiteX1817" fmla="*/ 2683775 w 3807946"/>
                <a:gd name="connsiteY1817" fmla="*/ 8692 h 3807946"/>
                <a:gd name="connsiteX1818" fmla="*/ 2675083 w 3807946"/>
                <a:gd name="connsiteY1818" fmla="*/ 17384 h 3807946"/>
                <a:gd name="connsiteX1819" fmla="*/ 2626794 w 3807946"/>
                <a:gd name="connsiteY1819" fmla="*/ 17384 h 3807946"/>
                <a:gd name="connsiteX1820" fmla="*/ 2612997 w 3807946"/>
                <a:gd name="connsiteY1820" fmla="*/ 17384 h 3807946"/>
                <a:gd name="connsiteX1821" fmla="*/ 2604305 w 3807946"/>
                <a:gd name="connsiteY1821" fmla="*/ 8692 h 3807946"/>
                <a:gd name="connsiteX1822" fmla="*/ 2612997 w 3807946"/>
                <a:gd name="connsiteY1822" fmla="*/ 0 h 3807946"/>
                <a:gd name="connsiteX1823" fmla="*/ 2626794 w 3807946"/>
                <a:gd name="connsiteY1823" fmla="*/ 0 h 3807946"/>
                <a:gd name="connsiteX1824" fmla="*/ 2635486 w 3807946"/>
                <a:gd name="connsiteY1824" fmla="*/ 8692 h 3807946"/>
                <a:gd name="connsiteX1825" fmla="*/ 2626794 w 3807946"/>
                <a:gd name="connsiteY1825" fmla="*/ 17384 h 3807946"/>
                <a:gd name="connsiteX1826" fmla="*/ 2578366 w 3807946"/>
                <a:gd name="connsiteY1826" fmla="*/ 17384 h 3807946"/>
                <a:gd name="connsiteX1827" fmla="*/ 2564569 w 3807946"/>
                <a:gd name="connsiteY1827" fmla="*/ 17384 h 3807946"/>
                <a:gd name="connsiteX1828" fmla="*/ 2555877 w 3807946"/>
                <a:gd name="connsiteY1828" fmla="*/ 8692 h 3807946"/>
                <a:gd name="connsiteX1829" fmla="*/ 2564569 w 3807946"/>
                <a:gd name="connsiteY1829" fmla="*/ 0 h 3807946"/>
                <a:gd name="connsiteX1830" fmla="*/ 2578366 w 3807946"/>
                <a:gd name="connsiteY1830" fmla="*/ 0 h 3807946"/>
                <a:gd name="connsiteX1831" fmla="*/ 2587058 w 3807946"/>
                <a:gd name="connsiteY1831" fmla="*/ 8692 h 3807946"/>
                <a:gd name="connsiteX1832" fmla="*/ 2578366 w 3807946"/>
                <a:gd name="connsiteY1832" fmla="*/ 17384 h 3807946"/>
                <a:gd name="connsiteX1833" fmla="*/ 2530077 w 3807946"/>
                <a:gd name="connsiteY1833" fmla="*/ 17384 h 3807946"/>
                <a:gd name="connsiteX1834" fmla="*/ 2516280 w 3807946"/>
                <a:gd name="connsiteY1834" fmla="*/ 17384 h 3807946"/>
                <a:gd name="connsiteX1835" fmla="*/ 2507588 w 3807946"/>
                <a:gd name="connsiteY1835" fmla="*/ 8692 h 3807946"/>
                <a:gd name="connsiteX1836" fmla="*/ 2516280 w 3807946"/>
                <a:gd name="connsiteY1836" fmla="*/ 0 h 3807946"/>
                <a:gd name="connsiteX1837" fmla="*/ 2530077 w 3807946"/>
                <a:gd name="connsiteY1837" fmla="*/ 0 h 3807946"/>
                <a:gd name="connsiteX1838" fmla="*/ 2538769 w 3807946"/>
                <a:gd name="connsiteY1838" fmla="*/ 8692 h 3807946"/>
                <a:gd name="connsiteX1839" fmla="*/ 2530077 w 3807946"/>
                <a:gd name="connsiteY1839" fmla="*/ 17384 h 3807946"/>
                <a:gd name="connsiteX1840" fmla="*/ 2481650 w 3807946"/>
                <a:gd name="connsiteY1840" fmla="*/ 17384 h 3807946"/>
                <a:gd name="connsiteX1841" fmla="*/ 2467853 w 3807946"/>
                <a:gd name="connsiteY1841" fmla="*/ 17384 h 3807946"/>
                <a:gd name="connsiteX1842" fmla="*/ 2459161 w 3807946"/>
                <a:gd name="connsiteY1842" fmla="*/ 8692 h 3807946"/>
                <a:gd name="connsiteX1843" fmla="*/ 2467853 w 3807946"/>
                <a:gd name="connsiteY1843" fmla="*/ 0 h 3807946"/>
                <a:gd name="connsiteX1844" fmla="*/ 2481650 w 3807946"/>
                <a:gd name="connsiteY1844" fmla="*/ 0 h 3807946"/>
                <a:gd name="connsiteX1845" fmla="*/ 2490342 w 3807946"/>
                <a:gd name="connsiteY1845" fmla="*/ 8692 h 3807946"/>
                <a:gd name="connsiteX1846" fmla="*/ 2481650 w 3807946"/>
                <a:gd name="connsiteY1846" fmla="*/ 17384 h 3807946"/>
                <a:gd name="connsiteX1847" fmla="*/ 2433361 w 3807946"/>
                <a:gd name="connsiteY1847" fmla="*/ 17384 h 3807946"/>
                <a:gd name="connsiteX1848" fmla="*/ 2419564 w 3807946"/>
                <a:gd name="connsiteY1848" fmla="*/ 17384 h 3807946"/>
                <a:gd name="connsiteX1849" fmla="*/ 2410872 w 3807946"/>
                <a:gd name="connsiteY1849" fmla="*/ 8692 h 3807946"/>
                <a:gd name="connsiteX1850" fmla="*/ 2419564 w 3807946"/>
                <a:gd name="connsiteY1850" fmla="*/ 0 h 3807946"/>
                <a:gd name="connsiteX1851" fmla="*/ 2433361 w 3807946"/>
                <a:gd name="connsiteY1851" fmla="*/ 0 h 3807946"/>
                <a:gd name="connsiteX1852" fmla="*/ 2442053 w 3807946"/>
                <a:gd name="connsiteY1852" fmla="*/ 8692 h 3807946"/>
                <a:gd name="connsiteX1853" fmla="*/ 2433361 w 3807946"/>
                <a:gd name="connsiteY1853" fmla="*/ 17384 h 3807946"/>
                <a:gd name="connsiteX1854" fmla="*/ 2385072 w 3807946"/>
                <a:gd name="connsiteY1854" fmla="*/ 17384 h 3807946"/>
                <a:gd name="connsiteX1855" fmla="*/ 2371275 w 3807946"/>
                <a:gd name="connsiteY1855" fmla="*/ 17384 h 3807946"/>
                <a:gd name="connsiteX1856" fmla="*/ 2362583 w 3807946"/>
                <a:gd name="connsiteY1856" fmla="*/ 8692 h 3807946"/>
                <a:gd name="connsiteX1857" fmla="*/ 2371275 w 3807946"/>
                <a:gd name="connsiteY1857" fmla="*/ 0 h 3807946"/>
                <a:gd name="connsiteX1858" fmla="*/ 2385072 w 3807946"/>
                <a:gd name="connsiteY1858" fmla="*/ 0 h 3807946"/>
                <a:gd name="connsiteX1859" fmla="*/ 2393764 w 3807946"/>
                <a:gd name="connsiteY1859" fmla="*/ 8692 h 3807946"/>
                <a:gd name="connsiteX1860" fmla="*/ 2385072 w 3807946"/>
                <a:gd name="connsiteY1860" fmla="*/ 17384 h 3807946"/>
                <a:gd name="connsiteX1861" fmla="*/ 2336645 w 3807946"/>
                <a:gd name="connsiteY1861" fmla="*/ 17384 h 3807946"/>
                <a:gd name="connsiteX1862" fmla="*/ 2322848 w 3807946"/>
                <a:gd name="connsiteY1862" fmla="*/ 17384 h 3807946"/>
                <a:gd name="connsiteX1863" fmla="*/ 2314156 w 3807946"/>
                <a:gd name="connsiteY1863" fmla="*/ 8692 h 3807946"/>
                <a:gd name="connsiteX1864" fmla="*/ 2322848 w 3807946"/>
                <a:gd name="connsiteY1864" fmla="*/ 0 h 3807946"/>
                <a:gd name="connsiteX1865" fmla="*/ 2336645 w 3807946"/>
                <a:gd name="connsiteY1865" fmla="*/ 0 h 3807946"/>
                <a:gd name="connsiteX1866" fmla="*/ 2345336 w 3807946"/>
                <a:gd name="connsiteY1866" fmla="*/ 8692 h 3807946"/>
                <a:gd name="connsiteX1867" fmla="*/ 2336645 w 3807946"/>
                <a:gd name="connsiteY1867" fmla="*/ 17384 h 3807946"/>
                <a:gd name="connsiteX1868" fmla="*/ 2288356 w 3807946"/>
                <a:gd name="connsiteY1868" fmla="*/ 17384 h 3807946"/>
                <a:gd name="connsiteX1869" fmla="*/ 2274559 w 3807946"/>
                <a:gd name="connsiteY1869" fmla="*/ 17384 h 3807946"/>
                <a:gd name="connsiteX1870" fmla="*/ 2265866 w 3807946"/>
                <a:gd name="connsiteY1870" fmla="*/ 8692 h 3807946"/>
                <a:gd name="connsiteX1871" fmla="*/ 2274559 w 3807946"/>
                <a:gd name="connsiteY1871" fmla="*/ 0 h 3807946"/>
                <a:gd name="connsiteX1872" fmla="*/ 2288356 w 3807946"/>
                <a:gd name="connsiteY1872" fmla="*/ 0 h 3807946"/>
                <a:gd name="connsiteX1873" fmla="*/ 2297047 w 3807946"/>
                <a:gd name="connsiteY1873" fmla="*/ 8692 h 3807946"/>
                <a:gd name="connsiteX1874" fmla="*/ 2288356 w 3807946"/>
                <a:gd name="connsiteY1874" fmla="*/ 17384 h 3807946"/>
                <a:gd name="connsiteX1875" fmla="*/ 2239928 w 3807946"/>
                <a:gd name="connsiteY1875" fmla="*/ 17384 h 3807946"/>
                <a:gd name="connsiteX1876" fmla="*/ 2226131 w 3807946"/>
                <a:gd name="connsiteY1876" fmla="*/ 17384 h 3807946"/>
                <a:gd name="connsiteX1877" fmla="*/ 2217439 w 3807946"/>
                <a:gd name="connsiteY1877" fmla="*/ 8692 h 3807946"/>
                <a:gd name="connsiteX1878" fmla="*/ 2226131 w 3807946"/>
                <a:gd name="connsiteY1878" fmla="*/ 0 h 3807946"/>
                <a:gd name="connsiteX1879" fmla="*/ 2239928 w 3807946"/>
                <a:gd name="connsiteY1879" fmla="*/ 0 h 3807946"/>
                <a:gd name="connsiteX1880" fmla="*/ 2248620 w 3807946"/>
                <a:gd name="connsiteY1880" fmla="*/ 8692 h 3807946"/>
                <a:gd name="connsiteX1881" fmla="*/ 2239928 w 3807946"/>
                <a:gd name="connsiteY1881" fmla="*/ 17384 h 3807946"/>
                <a:gd name="connsiteX1882" fmla="*/ 2191639 w 3807946"/>
                <a:gd name="connsiteY1882" fmla="*/ 17384 h 3807946"/>
                <a:gd name="connsiteX1883" fmla="*/ 2177842 w 3807946"/>
                <a:gd name="connsiteY1883" fmla="*/ 17384 h 3807946"/>
                <a:gd name="connsiteX1884" fmla="*/ 2169150 w 3807946"/>
                <a:gd name="connsiteY1884" fmla="*/ 8692 h 3807946"/>
                <a:gd name="connsiteX1885" fmla="*/ 2177842 w 3807946"/>
                <a:gd name="connsiteY1885" fmla="*/ 0 h 3807946"/>
                <a:gd name="connsiteX1886" fmla="*/ 2191639 w 3807946"/>
                <a:gd name="connsiteY1886" fmla="*/ 0 h 3807946"/>
                <a:gd name="connsiteX1887" fmla="*/ 2200331 w 3807946"/>
                <a:gd name="connsiteY1887" fmla="*/ 8692 h 3807946"/>
                <a:gd name="connsiteX1888" fmla="*/ 2191639 w 3807946"/>
                <a:gd name="connsiteY1888" fmla="*/ 17384 h 3807946"/>
                <a:gd name="connsiteX1889" fmla="*/ 2143350 w 3807946"/>
                <a:gd name="connsiteY1889" fmla="*/ 17384 h 3807946"/>
                <a:gd name="connsiteX1890" fmla="*/ 2129553 w 3807946"/>
                <a:gd name="connsiteY1890" fmla="*/ 17384 h 3807946"/>
                <a:gd name="connsiteX1891" fmla="*/ 2120861 w 3807946"/>
                <a:gd name="connsiteY1891" fmla="*/ 8692 h 3807946"/>
                <a:gd name="connsiteX1892" fmla="*/ 2129553 w 3807946"/>
                <a:gd name="connsiteY1892" fmla="*/ 0 h 3807946"/>
                <a:gd name="connsiteX1893" fmla="*/ 2143350 w 3807946"/>
                <a:gd name="connsiteY1893" fmla="*/ 0 h 3807946"/>
                <a:gd name="connsiteX1894" fmla="*/ 2152042 w 3807946"/>
                <a:gd name="connsiteY1894" fmla="*/ 8692 h 3807946"/>
                <a:gd name="connsiteX1895" fmla="*/ 2143350 w 3807946"/>
                <a:gd name="connsiteY1895" fmla="*/ 17384 h 3807946"/>
                <a:gd name="connsiteX1896" fmla="*/ 2094923 w 3807946"/>
                <a:gd name="connsiteY1896" fmla="*/ 17384 h 3807946"/>
                <a:gd name="connsiteX1897" fmla="*/ 2081126 w 3807946"/>
                <a:gd name="connsiteY1897" fmla="*/ 17384 h 3807946"/>
                <a:gd name="connsiteX1898" fmla="*/ 2072433 w 3807946"/>
                <a:gd name="connsiteY1898" fmla="*/ 8692 h 3807946"/>
                <a:gd name="connsiteX1899" fmla="*/ 2081126 w 3807946"/>
                <a:gd name="connsiteY1899" fmla="*/ 0 h 3807946"/>
                <a:gd name="connsiteX1900" fmla="*/ 2094923 w 3807946"/>
                <a:gd name="connsiteY1900" fmla="*/ 0 h 3807946"/>
                <a:gd name="connsiteX1901" fmla="*/ 2103615 w 3807946"/>
                <a:gd name="connsiteY1901" fmla="*/ 8692 h 3807946"/>
                <a:gd name="connsiteX1902" fmla="*/ 2094923 w 3807946"/>
                <a:gd name="connsiteY1902" fmla="*/ 17384 h 3807946"/>
                <a:gd name="connsiteX1903" fmla="*/ 2046633 w 3807946"/>
                <a:gd name="connsiteY1903" fmla="*/ 17384 h 3807946"/>
                <a:gd name="connsiteX1904" fmla="*/ 2032836 w 3807946"/>
                <a:gd name="connsiteY1904" fmla="*/ 17384 h 3807946"/>
                <a:gd name="connsiteX1905" fmla="*/ 2024144 w 3807946"/>
                <a:gd name="connsiteY1905" fmla="*/ 8692 h 3807946"/>
                <a:gd name="connsiteX1906" fmla="*/ 2032836 w 3807946"/>
                <a:gd name="connsiteY1906" fmla="*/ 0 h 3807946"/>
                <a:gd name="connsiteX1907" fmla="*/ 2046633 w 3807946"/>
                <a:gd name="connsiteY1907" fmla="*/ 0 h 3807946"/>
                <a:gd name="connsiteX1908" fmla="*/ 2055325 w 3807946"/>
                <a:gd name="connsiteY1908" fmla="*/ 8692 h 3807946"/>
                <a:gd name="connsiteX1909" fmla="*/ 2046633 w 3807946"/>
                <a:gd name="connsiteY1909" fmla="*/ 17384 h 3807946"/>
                <a:gd name="connsiteX1910" fmla="*/ 1998206 w 3807946"/>
                <a:gd name="connsiteY1910" fmla="*/ 17384 h 3807946"/>
                <a:gd name="connsiteX1911" fmla="*/ 1984410 w 3807946"/>
                <a:gd name="connsiteY1911" fmla="*/ 17384 h 3807946"/>
                <a:gd name="connsiteX1912" fmla="*/ 1975717 w 3807946"/>
                <a:gd name="connsiteY1912" fmla="*/ 8692 h 3807946"/>
                <a:gd name="connsiteX1913" fmla="*/ 1984410 w 3807946"/>
                <a:gd name="connsiteY1913" fmla="*/ 0 h 3807946"/>
                <a:gd name="connsiteX1914" fmla="*/ 1998206 w 3807946"/>
                <a:gd name="connsiteY1914" fmla="*/ 0 h 3807946"/>
                <a:gd name="connsiteX1915" fmla="*/ 2006898 w 3807946"/>
                <a:gd name="connsiteY1915" fmla="*/ 8692 h 3807946"/>
                <a:gd name="connsiteX1916" fmla="*/ 1998206 w 3807946"/>
                <a:gd name="connsiteY1916" fmla="*/ 17384 h 3807946"/>
                <a:gd name="connsiteX1917" fmla="*/ 1949917 w 3807946"/>
                <a:gd name="connsiteY1917" fmla="*/ 17384 h 3807946"/>
                <a:gd name="connsiteX1918" fmla="*/ 1936120 w 3807946"/>
                <a:gd name="connsiteY1918" fmla="*/ 17384 h 3807946"/>
                <a:gd name="connsiteX1919" fmla="*/ 1927428 w 3807946"/>
                <a:gd name="connsiteY1919" fmla="*/ 8692 h 3807946"/>
                <a:gd name="connsiteX1920" fmla="*/ 1936120 w 3807946"/>
                <a:gd name="connsiteY1920" fmla="*/ 0 h 3807946"/>
                <a:gd name="connsiteX1921" fmla="*/ 1949917 w 3807946"/>
                <a:gd name="connsiteY1921" fmla="*/ 0 h 3807946"/>
                <a:gd name="connsiteX1922" fmla="*/ 1958609 w 3807946"/>
                <a:gd name="connsiteY1922" fmla="*/ 8692 h 3807946"/>
                <a:gd name="connsiteX1923" fmla="*/ 1949917 w 3807946"/>
                <a:gd name="connsiteY1923" fmla="*/ 17384 h 3807946"/>
                <a:gd name="connsiteX1924" fmla="*/ 1901628 w 3807946"/>
                <a:gd name="connsiteY1924" fmla="*/ 17384 h 3807946"/>
                <a:gd name="connsiteX1925" fmla="*/ 1887831 w 3807946"/>
                <a:gd name="connsiteY1925" fmla="*/ 17384 h 3807946"/>
                <a:gd name="connsiteX1926" fmla="*/ 1879139 w 3807946"/>
                <a:gd name="connsiteY1926" fmla="*/ 8692 h 3807946"/>
                <a:gd name="connsiteX1927" fmla="*/ 1887831 w 3807946"/>
                <a:gd name="connsiteY1927" fmla="*/ 0 h 3807946"/>
                <a:gd name="connsiteX1928" fmla="*/ 1901628 w 3807946"/>
                <a:gd name="connsiteY1928" fmla="*/ 0 h 3807946"/>
                <a:gd name="connsiteX1929" fmla="*/ 1910320 w 3807946"/>
                <a:gd name="connsiteY1929" fmla="*/ 8692 h 3807946"/>
                <a:gd name="connsiteX1930" fmla="*/ 1901628 w 3807946"/>
                <a:gd name="connsiteY1930" fmla="*/ 17384 h 3807946"/>
                <a:gd name="connsiteX1931" fmla="*/ 1853201 w 3807946"/>
                <a:gd name="connsiteY1931" fmla="*/ 17384 h 3807946"/>
                <a:gd name="connsiteX1932" fmla="*/ 1839404 w 3807946"/>
                <a:gd name="connsiteY1932" fmla="*/ 17384 h 3807946"/>
                <a:gd name="connsiteX1933" fmla="*/ 1830712 w 3807946"/>
                <a:gd name="connsiteY1933" fmla="*/ 8692 h 3807946"/>
                <a:gd name="connsiteX1934" fmla="*/ 1839404 w 3807946"/>
                <a:gd name="connsiteY1934" fmla="*/ 0 h 3807946"/>
                <a:gd name="connsiteX1935" fmla="*/ 1853201 w 3807946"/>
                <a:gd name="connsiteY1935" fmla="*/ 0 h 3807946"/>
                <a:gd name="connsiteX1936" fmla="*/ 1861893 w 3807946"/>
                <a:gd name="connsiteY1936" fmla="*/ 8692 h 3807946"/>
                <a:gd name="connsiteX1937" fmla="*/ 1853201 w 3807946"/>
                <a:gd name="connsiteY1937" fmla="*/ 17384 h 3807946"/>
                <a:gd name="connsiteX1938" fmla="*/ 1804912 w 3807946"/>
                <a:gd name="connsiteY1938" fmla="*/ 17384 h 3807946"/>
                <a:gd name="connsiteX1939" fmla="*/ 1791115 w 3807946"/>
                <a:gd name="connsiteY1939" fmla="*/ 17384 h 3807946"/>
                <a:gd name="connsiteX1940" fmla="*/ 1782423 w 3807946"/>
                <a:gd name="connsiteY1940" fmla="*/ 8692 h 3807946"/>
                <a:gd name="connsiteX1941" fmla="*/ 1791115 w 3807946"/>
                <a:gd name="connsiteY1941" fmla="*/ 0 h 3807946"/>
                <a:gd name="connsiteX1942" fmla="*/ 1804912 w 3807946"/>
                <a:gd name="connsiteY1942" fmla="*/ 0 h 3807946"/>
                <a:gd name="connsiteX1943" fmla="*/ 1813604 w 3807946"/>
                <a:gd name="connsiteY1943" fmla="*/ 8692 h 3807946"/>
                <a:gd name="connsiteX1944" fmla="*/ 1804912 w 3807946"/>
                <a:gd name="connsiteY1944" fmla="*/ 17384 h 3807946"/>
                <a:gd name="connsiteX1945" fmla="*/ 1756484 w 3807946"/>
                <a:gd name="connsiteY1945" fmla="*/ 17384 h 3807946"/>
                <a:gd name="connsiteX1946" fmla="*/ 1742687 w 3807946"/>
                <a:gd name="connsiteY1946" fmla="*/ 17384 h 3807946"/>
                <a:gd name="connsiteX1947" fmla="*/ 1733995 w 3807946"/>
                <a:gd name="connsiteY1947" fmla="*/ 8692 h 3807946"/>
                <a:gd name="connsiteX1948" fmla="*/ 1742687 w 3807946"/>
                <a:gd name="connsiteY1948" fmla="*/ 0 h 3807946"/>
                <a:gd name="connsiteX1949" fmla="*/ 1756484 w 3807946"/>
                <a:gd name="connsiteY1949" fmla="*/ 0 h 3807946"/>
                <a:gd name="connsiteX1950" fmla="*/ 1765177 w 3807946"/>
                <a:gd name="connsiteY1950" fmla="*/ 8692 h 3807946"/>
                <a:gd name="connsiteX1951" fmla="*/ 1756484 w 3807946"/>
                <a:gd name="connsiteY1951" fmla="*/ 17384 h 3807946"/>
                <a:gd name="connsiteX1952" fmla="*/ 1708195 w 3807946"/>
                <a:gd name="connsiteY1952" fmla="*/ 17384 h 3807946"/>
                <a:gd name="connsiteX1953" fmla="*/ 1694398 w 3807946"/>
                <a:gd name="connsiteY1953" fmla="*/ 17384 h 3807946"/>
                <a:gd name="connsiteX1954" fmla="*/ 1685706 w 3807946"/>
                <a:gd name="connsiteY1954" fmla="*/ 8692 h 3807946"/>
                <a:gd name="connsiteX1955" fmla="*/ 1694398 w 3807946"/>
                <a:gd name="connsiteY1955" fmla="*/ 0 h 3807946"/>
                <a:gd name="connsiteX1956" fmla="*/ 1708195 w 3807946"/>
                <a:gd name="connsiteY1956" fmla="*/ 0 h 3807946"/>
                <a:gd name="connsiteX1957" fmla="*/ 1716887 w 3807946"/>
                <a:gd name="connsiteY1957" fmla="*/ 8692 h 3807946"/>
                <a:gd name="connsiteX1958" fmla="*/ 1708195 w 3807946"/>
                <a:gd name="connsiteY1958" fmla="*/ 17384 h 3807946"/>
                <a:gd name="connsiteX1959" fmla="*/ 1659768 w 3807946"/>
                <a:gd name="connsiteY1959" fmla="*/ 17384 h 3807946"/>
                <a:gd name="connsiteX1960" fmla="*/ 1645971 w 3807946"/>
                <a:gd name="connsiteY1960" fmla="*/ 17384 h 3807946"/>
                <a:gd name="connsiteX1961" fmla="*/ 1637279 w 3807946"/>
                <a:gd name="connsiteY1961" fmla="*/ 8692 h 3807946"/>
                <a:gd name="connsiteX1962" fmla="*/ 1645971 w 3807946"/>
                <a:gd name="connsiteY1962" fmla="*/ 0 h 3807946"/>
                <a:gd name="connsiteX1963" fmla="*/ 1659768 w 3807946"/>
                <a:gd name="connsiteY1963" fmla="*/ 0 h 3807946"/>
                <a:gd name="connsiteX1964" fmla="*/ 1668460 w 3807946"/>
                <a:gd name="connsiteY1964" fmla="*/ 8692 h 3807946"/>
                <a:gd name="connsiteX1965" fmla="*/ 1659768 w 3807946"/>
                <a:gd name="connsiteY1965" fmla="*/ 17384 h 3807946"/>
                <a:gd name="connsiteX1966" fmla="*/ 1611479 w 3807946"/>
                <a:gd name="connsiteY1966" fmla="*/ 17384 h 3807946"/>
                <a:gd name="connsiteX1967" fmla="*/ 1597682 w 3807946"/>
                <a:gd name="connsiteY1967" fmla="*/ 17384 h 3807946"/>
                <a:gd name="connsiteX1968" fmla="*/ 1588990 w 3807946"/>
                <a:gd name="connsiteY1968" fmla="*/ 8692 h 3807946"/>
                <a:gd name="connsiteX1969" fmla="*/ 1597682 w 3807946"/>
                <a:gd name="connsiteY1969" fmla="*/ 0 h 3807946"/>
                <a:gd name="connsiteX1970" fmla="*/ 1611479 w 3807946"/>
                <a:gd name="connsiteY1970" fmla="*/ 0 h 3807946"/>
                <a:gd name="connsiteX1971" fmla="*/ 1620171 w 3807946"/>
                <a:gd name="connsiteY1971" fmla="*/ 8692 h 3807946"/>
                <a:gd name="connsiteX1972" fmla="*/ 1611479 w 3807946"/>
                <a:gd name="connsiteY1972" fmla="*/ 17384 h 3807946"/>
                <a:gd name="connsiteX1973" fmla="*/ 1563190 w 3807946"/>
                <a:gd name="connsiteY1973" fmla="*/ 17384 h 3807946"/>
                <a:gd name="connsiteX1974" fmla="*/ 1549393 w 3807946"/>
                <a:gd name="connsiteY1974" fmla="*/ 17384 h 3807946"/>
                <a:gd name="connsiteX1975" fmla="*/ 1540701 w 3807946"/>
                <a:gd name="connsiteY1975" fmla="*/ 8692 h 3807946"/>
                <a:gd name="connsiteX1976" fmla="*/ 1549393 w 3807946"/>
                <a:gd name="connsiteY1976" fmla="*/ 0 h 3807946"/>
                <a:gd name="connsiteX1977" fmla="*/ 1563190 w 3807946"/>
                <a:gd name="connsiteY1977" fmla="*/ 0 h 3807946"/>
                <a:gd name="connsiteX1978" fmla="*/ 1571882 w 3807946"/>
                <a:gd name="connsiteY1978" fmla="*/ 8692 h 3807946"/>
                <a:gd name="connsiteX1979" fmla="*/ 1563190 w 3807946"/>
                <a:gd name="connsiteY1979" fmla="*/ 17384 h 3807946"/>
                <a:gd name="connsiteX1980" fmla="*/ 1514763 w 3807946"/>
                <a:gd name="connsiteY1980" fmla="*/ 17384 h 3807946"/>
                <a:gd name="connsiteX1981" fmla="*/ 1500966 w 3807946"/>
                <a:gd name="connsiteY1981" fmla="*/ 17384 h 3807946"/>
                <a:gd name="connsiteX1982" fmla="*/ 1492274 w 3807946"/>
                <a:gd name="connsiteY1982" fmla="*/ 8692 h 3807946"/>
                <a:gd name="connsiteX1983" fmla="*/ 1500966 w 3807946"/>
                <a:gd name="connsiteY1983" fmla="*/ 0 h 3807946"/>
                <a:gd name="connsiteX1984" fmla="*/ 1514763 w 3807946"/>
                <a:gd name="connsiteY1984" fmla="*/ 0 h 3807946"/>
                <a:gd name="connsiteX1985" fmla="*/ 1523455 w 3807946"/>
                <a:gd name="connsiteY1985" fmla="*/ 8692 h 3807946"/>
                <a:gd name="connsiteX1986" fmla="*/ 1514763 w 3807946"/>
                <a:gd name="connsiteY1986" fmla="*/ 17384 h 3807946"/>
                <a:gd name="connsiteX1987" fmla="*/ 1466474 w 3807946"/>
                <a:gd name="connsiteY1987" fmla="*/ 17384 h 3807946"/>
                <a:gd name="connsiteX1988" fmla="*/ 1452677 w 3807946"/>
                <a:gd name="connsiteY1988" fmla="*/ 17384 h 3807946"/>
                <a:gd name="connsiteX1989" fmla="*/ 1443985 w 3807946"/>
                <a:gd name="connsiteY1989" fmla="*/ 8692 h 3807946"/>
                <a:gd name="connsiteX1990" fmla="*/ 1452677 w 3807946"/>
                <a:gd name="connsiteY1990" fmla="*/ 0 h 3807946"/>
                <a:gd name="connsiteX1991" fmla="*/ 1466474 w 3807946"/>
                <a:gd name="connsiteY1991" fmla="*/ 0 h 3807946"/>
                <a:gd name="connsiteX1992" fmla="*/ 1475166 w 3807946"/>
                <a:gd name="connsiteY1992" fmla="*/ 8692 h 3807946"/>
                <a:gd name="connsiteX1993" fmla="*/ 1466474 w 3807946"/>
                <a:gd name="connsiteY1993" fmla="*/ 17384 h 3807946"/>
                <a:gd name="connsiteX1994" fmla="*/ 1418046 w 3807946"/>
                <a:gd name="connsiteY1994" fmla="*/ 17384 h 3807946"/>
                <a:gd name="connsiteX1995" fmla="*/ 1404249 w 3807946"/>
                <a:gd name="connsiteY1995" fmla="*/ 17384 h 3807946"/>
                <a:gd name="connsiteX1996" fmla="*/ 1395557 w 3807946"/>
                <a:gd name="connsiteY1996" fmla="*/ 8692 h 3807946"/>
                <a:gd name="connsiteX1997" fmla="*/ 1404249 w 3807946"/>
                <a:gd name="connsiteY1997" fmla="*/ 0 h 3807946"/>
                <a:gd name="connsiteX1998" fmla="*/ 1418046 w 3807946"/>
                <a:gd name="connsiteY1998" fmla="*/ 0 h 3807946"/>
                <a:gd name="connsiteX1999" fmla="*/ 1426738 w 3807946"/>
                <a:gd name="connsiteY1999" fmla="*/ 8692 h 3807946"/>
                <a:gd name="connsiteX2000" fmla="*/ 1418046 w 3807946"/>
                <a:gd name="connsiteY2000" fmla="*/ 17384 h 3807946"/>
                <a:gd name="connsiteX2001" fmla="*/ 1369757 w 3807946"/>
                <a:gd name="connsiteY2001" fmla="*/ 17384 h 3807946"/>
                <a:gd name="connsiteX2002" fmla="*/ 1355960 w 3807946"/>
                <a:gd name="connsiteY2002" fmla="*/ 17384 h 3807946"/>
                <a:gd name="connsiteX2003" fmla="*/ 1347268 w 3807946"/>
                <a:gd name="connsiteY2003" fmla="*/ 8692 h 3807946"/>
                <a:gd name="connsiteX2004" fmla="*/ 1355960 w 3807946"/>
                <a:gd name="connsiteY2004" fmla="*/ 0 h 3807946"/>
                <a:gd name="connsiteX2005" fmla="*/ 1369757 w 3807946"/>
                <a:gd name="connsiteY2005" fmla="*/ 0 h 3807946"/>
                <a:gd name="connsiteX2006" fmla="*/ 1378449 w 3807946"/>
                <a:gd name="connsiteY2006" fmla="*/ 8692 h 3807946"/>
                <a:gd name="connsiteX2007" fmla="*/ 1369757 w 3807946"/>
                <a:gd name="connsiteY2007" fmla="*/ 17384 h 3807946"/>
                <a:gd name="connsiteX2008" fmla="*/ 1321468 w 3807946"/>
                <a:gd name="connsiteY2008" fmla="*/ 17384 h 3807946"/>
                <a:gd name="connsiteX2009" fmla="*/ 1307671 w 3807946"/>
                <a:gd name="connsiteY2009" fmla="*/ 17384 h 3807946"/>
                <a:gd name="connsiteX2010" fmla="*/ 1298979 w 3807946"/>
                <a:gd name="connsiteY2010" fmla="*/ 8692 h 3807946"/>
                <a:gd name="connsiteX2011" fmla="*/ 1307671 w 3807946"/>
                <a:gd name="connsiteY2011" fmla="*/ 0 h 3807946"/>
                <a:gd name="connsiteX2012" fmla="*/ 1321468 w 3807946"/>
                <a:gd name="connsiteY2012" fmla="*/ 0 h 3807946"/>
                <a:gd name="connsiteX2013" fmla="*/ 1330160 w 3807946"/>
                <a:gd name="connsiteY2013" fmla="*/ 8692 h 3807946"/>
                <a:gd name="connsiteX2014" fmla="*/ 1321468 w 3807946"/>
                <a:gd name="connsiteY2014" fmla="*/ 17384 h 3807946"/>
                <a:gd name="connsiteX2015" fmla="*/ 1273041 w 3807946"/>
                <a:gd name="connsiteY2015" fmla="*/ 17384 h 3807946"/>
                <a:gd name="connsiteX2016" fmla="*/ 1259244 w 3807946"/>
                <a:gd name="connsiteY2016" fmla="*/ 17384 h 3807946"/>
                <a:gd name="connsiteX2017" fmla="*/ 1250552 w 3807946"/>
                <a:gd name="connsiteY2017" fmla="*/ 8692 h 3807946"/>
                <a:gd name="connsiteX2018" fmla="*/ 1259244 w 3807946"/>
                <a:gd name="connsiteY2018" fmla="*/ 0 h 3807946"/>
                <a:gd name="connsiteX2019" fmla="*/ 1273041 w 3807946"/>
                <a:gd name="connsiteY2019" fmla="*/ 0 h 3807946"/>
                <a:gd name="connsiteX2020" fmla="*/ 1281733 w 3807946"/>
                <a:gd name="connsiteY2020" fmla="*/ 8692 h 3807946"/>
                <a:gd name="connsiteX2021" fmla="*/ 1273041 w 3807946"/>
                <a:gd name="connsiteY2021" fmla="*/ 17384 h 3807946"/>
                <a:gd name="connsiteX2022" fmla="*/ 1224752 w 3807946"/>
                <a:gd name="connsiteY2022" fmla="*/ 17384 h 3807946"/>
                <a:gd name="connsiteX2023" fmla="*/ 1210955 w 3807946"/>
                <a:gd name="connsiteY2023" fmla="*/ 17384 h 3807946"/>
                <a:gd name="connsiteX2024" fmla="*/ 1202263 w 3807946"/>
                <a:gd name="connsiteY2024" fmla="*/ 8692 h 3807946"/>
                <a:gd name="connsiteX2025" fmla="*/ 1210955 w 3807946"/>
                <a:gd name="connsiteY2025" fmla="*/ 0 h 3807946"/>
                <a:gd name="connsiteX2026" fmla="*/ 1224752 w 3807946"/>
                <a:gd name="connsiteY2026" fmla="*/ 0 h 3807946"/>
                <a:gd name="connsiteX2027" fmla="*/ 1233444 w 3807946"/>
                <a:gd name="connsiteY2027" fmla="*/ 8692 h 3807946"/>
                <a:gd name="connsiteX2028" fmla="*/ 1224752 w 3807946"/>
                <a:gd name="connsiteY2028" fmla="*/ 17384 h 3807946"/>
                <a:gd name="connsiteX2029" fmla="*/ 1176325 w 3807946"/>
                <a:gd name="connsiteY2029" fmla="*/ 17384 h 3807946"/>
                <a:gd name="connsiteX2030" fmla="*/ 1162528 w 3807946"/>
                <a:gd name="connsiteY2030" fmla="*/ 17384 h 3807946"/>
                <a:gd name="connsiteX2031" fmla="*/ 1153836 w 3807946"/>
                <a:gd name="connsiteY2031" fmla="*/ 8692 h 3807946"/>
                <a:gd name="connsiteX2032" fmla="*/ 1162528 w 3807946"/>
                <a:gd name="connsiteY2032" fmla="*/ 0 h 3807946"/>
                <a:gd name="connsiteX2033" fmla="*/ 1176325 w 3807946"/>
                <a:gd name="connsiteY2033" fmla="*/ 0 h 3807946"/>
                <a:gd name="connsiteX2034" fmla="*/ 1185017 w 3807946"/>
                <a:gd name="connsiteY2034" fmla="*/ 8692 h 3807946"/>
                <a:gd name="connsiteX2035" fmla="*/ 1176325 w 3807946"/>
                <a:gd name="connsiteY2035" fmla="*/ 17384 h 3807946"/>
                <a:gd name="connsiteX2036" fmla="*/ 1128035 w 3807946"/>
                <a:gd name="connsiteY2036" fmla="*/ 17384 h 3807946"/>
                <a:gd name="connsiteX2037" fmla="*/ 1114238 w 3807946"/>
                <a:gd name="connsiteY2037" fmla="*/ 17384 h 3807946"/>
                <a:gd name="connsiteX2038" fmla="*/ 1105546 w 3807946"/>
                <a:gd name="connsiteY2038" fmla="*/ 8692 h 3807946"/>
                <a:gd name="connsiteX2039" fmla="*/ 1114238 w 3807946"/>
                <a:gd name="connsiteY2039" fmla="*/ 0 h 3807946"/>
                <a:gd name="connsiteX2040" fmla="*/ 1128035 w 3807946"/>
                <a:gd name="connsiteY2040" fmla="*/ 0 h 3807946"/>
                <a:gd name="connsiteX2041" fmla="*/ 1136728 w 3807946"/>
                <a:gd name="connsiteY2041" fmla="*/ 8692 h 3807946"/>
                <a:gd name="connsiteX2042" fmla="*/ 1128035 w 3807946"/>
                <a:gd name="connsiteY2042" fmla="*/ 17384 h 3807946"/>
                <a:gd name="connsiteX2043" fmla="*/ 1079608 w 3807946"/>
                <a:gd name="connsiteY2043" fmla="*/ 17384 h 3807946"/>
                <a:gd name="connsiteX2044" fmla="*/ 1065811 w 3807946"/>
                <a:gd name="connsiteY2044" fmla="*/ 17384 h 3807946"/>
                <a:gd name="connsiteX2045" fmla="*/ 1057119 w 3807946"/>
                <a:gd name="connsiteY2045" fmla="*/ 8692 h 3807946"/>
                <a:gd name="connsiteX2046" fmla="*/ 1065811 w 3807946"/>
                <a:gd name="connsiteY2046" fmla="*/ 0 h 3807946"/>
                <a:gd name="connsiteX2047" fmla="*/ 1079608 w 3807946"/>
                <a:gd name="connsiteY2047" fmla="*/ 0 h 3807946"/>
                <a:gd name="connsiteX2048" fmla="*/ 1088300 w 3807946"/>
                <a:gd name="connsiteY2048" fmla="*/ 8692 h 3807946"/>
                <a:gd name="connsiteX2049" fmla="*/ 1079608 w 3807946"/>
                <a:gd name="connsiteY2049" fmla="*/ 17384 h 3807946"/>
                <a:gd name="connsiteX2050" fmla="*/ 1031319 w 3807946"/>
                <a:gd name="connsiteY2050" fmla="*/ 17384 h 3807946"/>
                <a:gd name="connsiteX2051" fmla="*/ 1017522 w 3807946"/>
                <a:gd name="connsiteY2051" fmla="*/ 17384 h 3807946"/>
                <a:gd name="connsiteX2052" fmla="*/ 1008830 w 3807946"/>
                <a:gd name="connsiteY2052" fmla="*/ 8692 h 3807946"/>
                <a:gd name="connsiteX2053" fmla="*/ 1017522 w 3807946"/>
                <a:gd name="connsiteY2053" fmla="*/ 0 h 3807946"/>
                <a:gd name="connsiteX2054" fmla="*/ 1031319 w 3807946"/>
                <a:gd name="connsiteY2054" fmla="*/ 0 h 3807946"/>
                <a:gd name="connsiteX2055" fmla="*/ 1040011 w 3807946"/>
                <a:gd name="connsiteY2055" fmla="*/ 8692 h 3807946"/>
                <a:gd name="connsiteX2056" fmla="*/ 1031319 w 3807946"/>
                <a:gd name="connsiteY2056" fmla="*/ 17384 h 3807946"/>
                <a:gd name="connsiteX2057" fmla="*/ 983030 w 3807946"/>
                <a:gd name="connsiteY2057" fmla="*/ 17384 h 3807946"/>
                <a:gd name="connsiteX2058" fmla="*/ 969233 w 3807946"/>
                <a:gd name="connsiteY2058" fmla="*/ 17384 h 3807946"/>
                <a:gd name="connsiteX2059" fmla="*/ 960541 w 3807946"/>
                <a:gd name="connsiteY2059" fmla="*/ 8692 h 3807946"/>
                <a:gd name="connsiteX2060" fmla="*/ 969233 w 3807946"/>
                <a:gd name="connsiteY2060" fmla="*/ 0 h 3807946"/>
                <a:gd name="connsiteX2061" fmla="*/ 983030 w 3807946"/>
                <a:gd name="connsiteY2061" fmla="*/ 0 h 3807946"/>
                <a:gd name="connsiteX2062" fmla="*/ 991722 w 3807946"/>
                <a:gd name="connsiteY2062" fmla="*/ 8692 h 3807946"/>
                <a:gd name="connsiteX2063" fmla="*/ 983030 w 3807946"/>
                <a:gd name="connsiteY2063" fmla="*/ 17384 h 3807946"/>
                <a:gd name="connsiteX2064" fmla="*/ 934602 w 3807946"/>
                <a:gd name="connsiteY2064" fmla="*/ 17384 h 3807946"/>
                <a:gd name="connsiteX2065" fmla="*/ 920806 w 3807946"/>
                <a:gd name="connsiteY2065" fmla="*/ 17384 h 3807946"/>
                <a:gd name="connsiteX2066" fmla="*/ 912114 w 3807946"/>
                <a:gd name="connsiteY2066" fmla="*/ 8692 h 3807946"/>
                <a:gd name="connsiteX2067" fmla="*/ 920806 w 3807946"/>
                <a:gd name="connsiteY2067" fmla="*/ 0 h 3807946"/>
                <a:gd name="connsiteX2068" fmla="*/ 934602 w 3807946"/>
                <a:gd name="connsiteY2068" fmla="*/ 0 h 3807946"/>
                <a:gd name="connsiteX2069" fmla="*/ 943295 w 3807946"/>
                <a:gd name="connsiteY2069" fmla="*/ 8692 h 3807946"/>
                <a:gd name="connsiteX2070" fmla="*/ 934602 w 3807946"/>
                <a:gd name="connsiteY2070" fmla="*/ 17384 h 3807946"/>
                <a:gd name="connsiteX2071" fmla="*/ 886313 w 3807946"/>
                <a:gd name="connsiteY2071" fmla="*/ 17384 h 3807946"/>
                <a:gd name="connsiteX2072" fmla="*/ 872516 w 3807946"/>
                <a:gd name="connsiteY2072" fmla="*/ 17384 h 3807946"/>
                <a:gd name="connsiteX2073" fmla="*/ 863825 w 3807946"/>
                <a:gd name="connsiteY2073" fmla="*/ 8692 h 3807946"/>
                <a:gd name="connsiteX2074" fmla="*/ 872516 w 3807946"/>
                <a:gd name="connsiteY2074" fmla="*/ 0 h 3807946"/>
                <a:gd name="connsiteX2075" fmla="*/ 886313 w 3807946"/>
                <a:gd name="connsiteY2075" fmla="*/ 0 h 3807946"/>
                <a:gd name="connsiteX2076" fmla="*/ 895005 w 3807946"/>
                <a:gd name="connsiteY2076" fmla="*/ 8692 h 3807946"/>
                <a:gd name="connsiteX2077" fmla="*/ 886313 w 3807946"/>
                <a:gd name="connsiteY2077" fmla="*/ 17384 h 3807946"/>
                <a:gd name="connsiteX2078" fmla="*/ 837886 w 3807946"/>
                <a:gd name="connsiteY2078" fmla="*/ 17384 h 3807946"/>
                <a:gd name="connsiteX2079" fmla="*/ 824089 w 3807946"/>
                <a:gd name="connsiteY2079" fmla="*/ 17384 h 3807946"/>
                <a:gd name="connsiteX2080" fmla="*/ 815397 w 3807946"/>
                <a:gd name="connsiteY2080" fmla="*/ 8692 h 3807946"/>
                <a:gd name="connsiteX2081" fmla="*/ 824089 w 3807946"/>
                <a:gd name="connsiteY2081" fmla="*/ 0 h 3807946"/>
                <a:gd name="connsiteX2082" fmla="*/ 837886 w 3807946"/>
                <a:gd name="connsiteY2082" fmla="*/ 0 h 3807946"/>
                <a:gd name="connsiteX2083" fmla="*/ 846579 w 3807946"/>
                <a:gd name="connsiteY2083" fmla="*/ 8692 h 3807946"/>
                <a:gd name="connsiteX2084" fmla="*/ 837886 w 3807946"/>
                <a:gd name="connsiteY2084" fmla="*/ 17384 h 3807946"/>
                <a:gd name="connsiteX2085" fmla="*/ 789597 w 3807946"/>
                <a:gd name="connsiteY2085" fmla="*/ 17384 h 3807946"/>
                <a:gd name="connsiteX2086" fmla="*/ 775800 w 3807946"/>
                <a:gd name="connsiteY2086" fmla="*/ 17384 h 3807946"/>
                <a:gd name="connsiteX2087" fmla="*/ 767108 w 3807946"/>
                <a:gd name="connsiteY2087" fmla="*/ 8692 h 3807946"/>
                <a:gd name="connsiteX2088" fmla="*/ 775800 w 3807946"/>
                <a:gd name="connsiteY2088" fmla="*/ 0 h 3807946"/>
                <a:gd name="connsiteX2089" fmla="*/ 789597 w 3807946"/>
                <a:gd name="connsiteY2089" fmla="*/ 0 h 3807946"/>
                <a:gd name="connsiteX2090" fmla="*/ 798289 w 3807946"/>
                <a:gd name="connsiteY2090" fmla="*/ 8692 h 3807946"/>
                <a:gd name="connsiteX2091" fmla="*/ 789597 w 3807946"/>
                <a:gd name="connsiteY2091" fmla="*/ 17384 h 3807946"/>
                <a:gd name="connsiteX2092" fmla="*/ 741308 w 3807946"/>
                <a:gd name="connsiteY2092" fmla="*/ 17384 h 3807946"/>
                <a:gd name="connsiteX2093" fmla="*/ 727511 w 3807946"/>
                <a:gd name="connsiteY2093" fmla="*/ 17384 h 3807946"/>
                <a:gd name="connsiteX2094" fmla="*/ 718819 w 3807946"/>
                <a:gd name="connsiteY2094" fmla="*/ 8692 h 3807946"/>
                <a:gd name="connsiteX2095" fmla="*/ 727511 w 3807946"/>
                <a:gd name="connsiteY2095" fmla="*/ 0 h 3807946"/>
                <a:gd name="connsiteX2096" fmla="*/ 741308 w 3807946"/>
                <a:gd name="connsiteY2096" fmla="*/ 0 h 3807946"/>
                <a:gd name="connsiteX2097" fmla="*/ 750000 w 3807946"/>
                <a:gd name="connsiteY2097" fmla="*/ 8692 h 3807946"/>
                <a:gd name="connsiteX2098" fmla="*/ 741308 w 3807946"/>
                <a:gd name="connsiteY2098" fmla="*/ 17384 h 3807946"/>
                <a:gd name="connsiteX2099" fmla="*/ 692881 w 3807946"/>
                <a:gd name="connsiteY2099" fmla="*/ 17384 h 3807946"/>
                <a:gd name="connsiteX2100" fmla="*/ 679084 w 3807946"/>
                <a:gd name="connsiteY2100" fmla="*/ 17384 h 3807946"/>
                <a:gd name="connsiteX2101" fmla="*/ 670392 w 3807946"/>
                <a:gd name="connsiteY2101" fmla="*/ 8692 h 3807946"/>
                <a:gd name="connsiteX2102" fmla="*/ 679084 w 3807946"/>
                <a:gd name="connsiteY2102" fmla="*/ 0 h 3807946"/>
                <a:gd name="connsiteX2103" fmla="*/ 692881 w 3807946"/>
                <a:gd name="connsiteY2103" fmla="*/ 0 h 3807946"/>
                <a:gd name="connsiteX2104" fmla="*/ 701573 w 3807946"/>
                <a:gd name="connsiteY2104" fmla="*/ 8692 h 3807946"/>
                <a:gd name="connsiteX2105" fmla="*/ 692881 w 3807946"/>
                <a:gd name="connsiteY2105" fmla="*/ 17384 h 3807946"/>
                <a:gd name="connsiteX2106" fmla="*/ 644592 w 3807946"/>
                <a:gd name="connsiteY2106" fmla="*/ 17384 h 3807946"/>
                <a:gd name="connsiteX2107" fmla="*/ 630795 w 3807946"/>
                <a:gd name="connsiteY2107" fmla="*/ 17384 h 3807946"/>
                <a:gd name="connsiteX2108" fmla="*/ 622103 w 3807946"/>
                <a:gd name="connsiteY2108" fmla="*/ 8692 h 3807946"/>
                <a:gd name="connsiteX2109" fmla="*/ 630795 w 3807946"/>
                <a:gd name="connsiteY2109" fmla="*/ 0 h 3807946"/>
                <a:gd name="connsiteX2110" fmla="*/ 644592 w 3807946"/>
                <a:gd name="connsiteY2110" fmla="*/ 0 h 3807946"/>
                <a:gd name="connsiteX2111" fmla="*/ 653284 w 3807946"/>
                <a:gd name="connsiteY2111" fmla="*/ 8692 h 3807946"/>
                <a:gd name="connsiteX2112" fmla="*/ 644592 w 3807946"/>
                <a:gd name="connsiteY2112" fmla="*/ 17384 h 3807946"/>
                <a:gd name="connsiteX2113" fmla="*/ 596165 w 3807946"/>
                <a:gd name="connsiteY2113" fmla="*/ 17384 h 3807946"/>
                <a:gd name="connsiteX2114" fmla="*/ 582368 w 3807946"/>
                <a:gd name="connsiteY2114" fmla="*/ 17384 h 3807946"/>
                <a:gd name="connsiteX2115" fmla="*/ 573675 w 3807946"/>
                <a:gd name="connsiteY2115" fmla="*/ 8692 h 3807946"/>
                <a:gd name="connsiteX2116" fmla="*/ 582368 w 3807946"/>
                <a:gd name="connsiteY2116" fmla="*/ 0 h 3807946"/>
                <a:gd name="connsiteX2117" fmla="*/ 596165 w 3807946"/>
                <a:gd name="connsiteY2117" fmla="*/ 0 h 3807946"/>
                <a:gd name="connsiteX2118" fmla="*/ 604857 w 3807946"/>
                <a:gd name="connsiteY2118" fmla="*/ 8692 h 3807946"/>
                <a:gd name="connsiteX2119" fmla="*/ 596165 w 3807946"/>
                <a:gd name="connsiteY2119" fmla="*/ 17384 h 3807946"/>
                <a:gd name="connsiteX2120" fmla="*/ 547875 w 3807946"/>
                <a:gd name="connsiteY2120" fmla="*/ 17384 h 3807946"/>
                <a:gd name="connsiteX2121" fmla="*/ 534078 w 3807946"/>
                <a:gd name="connsiteY2121" fmla="*/ 17384 h 3807946"/>
                <a:gd name="connsiteX2122" fmla="*/ 525386 w 3807946"/>
                <a:gd name="connsiteY2122" fmla="*/ 8692 h 3807946"/>
                <a:gd name="connsiteX2123" fmla="*/ 534078 w 3807946"/>
                <a:gd name="connsiteY2123" fmla="*/ 0 h 3807946"/>
                <a:gd name="connsiteX2124" fmla="*/ 547875 w 3807946"/>
                <a:gd name="connsiteY2124" fmla="*/ 0 h 3807946"/>
                <a:gd name="connsiteX2125" fmla="*/ 556567 w 3807946"/>
                <a:gd name="connsiteY2125" fmla="*/ 8692 h 3807946"/>
                <a:gd name="connsiteX2126" fmla="*/ 547875 w 3807946"/>
                <a:gd name="connsiteY2126" fmla="*/ 17384 h 3807946"/>
                <a:gd name="connsiteX2127" fmla="*/ 499586 w 3807946"/>
                <a:gd name="connsiteY2127" fmla="*/ 17384 h 3807946"/>
                <a:gd name="connsiteX2128" fmla="*/ 485789 w 3807946"/>
                <a:gd name="connsiteY2128" fmla="*/ 17384 h 3807946"/>
                <a:gd name="connsiteX2129" fmla="*/ 477097 w 3807946"/>
                <a:gd name="connsiteY2129" fmla="*/ 8692 h 3807946"/>
                <a:gd name="connsiteX2130" fmla="*/ 485789 w 3807946"/>
                <a:gd name="connsiteY2130" fmla="*/ 0 h 3807946"/>
                <a:gd name="connsiteX2131" fmla="*/ 499586 w 3807946"/>
                <a:gd name="connsiteY2131" fmla="*/ 0 h 3807946"/>
                <a:gd name="connsiteX2132" fmla="*/ 508278 w 3807946"/>
                <a:gd name="connsiteY2132" fmla="*/ 8692 h 3807946"/>
                <a:gd name="connsiteX2133" fmla="*/ 499586 w 3807946"/>
                <a:gd name="connsiteY2133" fmla="*/ 17384 h 3807946"/>
                <a:gd name="connsiteX2134" fmla="*/ 451159 w 3807946"/>
                <a:gd name="connsiteY2134" fmla="*/ 17384 h 3807946"/>
                <a:gd name="connsiteX2135" fmla="*/ 437362 w 3807946"/>
                <a:gd name="connsiteY2135" fmla="*/ 17384 h 3807946"/>
                <a:gd name="connsiteX2136" fmla="*/ 428670 w 3807946"/>
                <a:gd name="connsiteY2136" fmla="*/ 8692 h 3807946"/>
                <a:gd name="connsiteX2137" fmla="*/ 437362 w 3807946"/>
                <a:gd name="connsiteY2137" fmla="*/ 0 h 3807946"/>
                <a:gd name="connsiteX2138" fmla="*/ 451159 w 3807946"/>
                <a:gd name="connsiteY2138" fmla="*/ 0 h 3807946"/>
                <a:gd name="connsiteX2139" fmla="*/ 459851 w 3807946"/>
                <a:gd name="connsiteY2139" fmla="*/ 8692 h 3807946"/>
                <a:gd name="connsiteX2140" fmla="*/ 451159 w 3807946"/>
                <a:gd name="connsiteY2140" fmla="*/ 17384 h 3807946"/>
                <a:gd name="connsiteX2141" fmla="*/ 402870 w 3807946"/>
                <a:gd name="connsiteY2141" fmla="*/ 17384 h 3807946"/>
                <a:gd name="connsiteX2142" fmla="*/ 389073 w 3807946"/>
                <a:gd name="connsiteY2142" fmla="*/ 17384 h 3807946"/>
                <a:gd name="connsiteX2143" fmla="*/ 380381 w 3807946"/>
                <a:gd name="connsiteY2143" fmla="*/ 8692 h 3807946"/>
                <a:gd name="connsiteX2144" fmla="*/ 389073 w 3807946"/>
                <a:gd name="connsiteY2144" fmla="*/ 0 h 3807946"/>
                <a:gd name="connsiteX2145" fmla="*/ 402870 w 3807946"/>
                <a:gd name="connsiteY2145" fmla="*/ 0 h 3807946"/>
                <a:gd name="connsiteX2146" fmla="*/ 411562 w 3807946"/>
                <a:gd name="connsiteY2146" fmla="*/ 8692 h 3807946"/>
                <a:gd name="connsiteX2147" fmla="*/ 402870 w 3807946"/>
                <a:gd name="connsiteY2147" fmla="*/ 17384 h 3807946"/>
                <a:gd name="connsiteX2148" fmla="*/ 354443 w 3807946"/>
                <a:gd name="connsiteY2148" fmla="*/ 17384 h 3807946"/>
                <a:gd name="connsiteX2149" fmla="*/ 340646 w 3807946"/>
                <a:gd name="connsiteY2149" fmla="*/ 17384 h 3807946"/>
                <a:gd name="connsiteX2150" fmla="*/ 331954 w 3807946"/>
                <a:gd name="connsiteY2150" fmla="*/ 8692 h 3807946"/>
                <a:gd name="connsiteX2151" fmla="*/ 340646 w 3807946"/>
                <a:gd name="connsiteY2151" fmla="*/ 0 h 3807946"/>
                <a:gd name="connsiteX2152" fmla="*/ 354443 w 3807946"/>
                <a:gd name="connsiteY2152" fmla="*/ 0 h 3807946"/>
                <a:gd name="connsiteX2153" fmla="*/ 363135 w 3807946"/>
                <a:gd name="connsiteY2153" fmla="*/ 8692 h 3807946"/>
                <a:gd name="connsiteX2154" fmla="*/ 354443 w 3807946"/>
                <a:gd name="connsiteY2154" fmla="*/ 17384 h 3807946"/>
                <a:gd name="connsiteX2155" fmla="*/ 306153 w 3807946"/>
                <a:gd name="connsiteY2155" fmla="*/ 17384 h 3807946"/>
                <a:gd name="connsiteX2156" fmla="*/ 292357 w 3807946"/>
                <a:gd name="connsiteY2156" fmla="*/ 17384 h 3807946"/>
                <a:gd name="connsiteX2157" fmla="*/ 283664 w 3807946"/>
                <a:gd name="connsiteY2157" fmla="*/ 8692 h 3807946"/>
                <a:gd name="connsiteX2158" fmla="*/ 292357 w 3807946"/>
                <a:gd name="connsiteY2158" fmla="*/ 0 h 3807946"/>
                <a:gd name="connsiteX2159" fmla="*/ 306153 w 3807946"/>
                <a:gd name="connsiteY2159" fmla="*/ 0 h 3807946"/>
                <a:gd name="connsiteX2160" fmla="*/ 314846 w 3807946"/>
                <a:gd name="connsiteY2160" fmla="*/ 8692 h 3807946"/>
                <a:gd name="connsiteX2161" fmla="*/ 306153 w 3807946"/>
                <a:gd name="connsiteY2161" fmla="*/ 17384 h 3807946"/>
                <a:gd name="connsiteX2162" fmla="*/ 257726 w 3807946"/>
                <a:gd name="connsiteY2162" fmla="*/ 17384 h 3807946"/>
                <a:gd name="connsiteX2163" fmla="*/ 243929 w 3807946"/>
                <a:gd name="connsiteY2163" fmla="*/ 17384 h 3807946"/>
                <a:gd name="connsiteX2164" fmla="*/ 235237 w 3807946"/>
                <a:gd name="connsiteY2164" fmla="*/ 8692 h 3807946"/>
                <a:gd name="connsiteX2165" fmla="*/ 243929 w 3807946"/>
                <a:gd name="connsiteY2165" fmla="*/ 0 h 3807946"/>
                <a:gd name="connsiteX2166" fmla="*/ 257726 w 3807946"/>
                <a:gd name="connsiteY2166" fmla="*/ 0 h 3807946"/>
                <a:gd name="connsiteX2167" fmla="*/ 266418 w 3807946"/>
                <a:gd name="connsiteY2167" fmla="*/ 8692 h 3807946"/>
                <a:gd name="connsiteX2168" fmla="*/ 257726 w 3807946"/>
                <a:gd name="connsiteY2168" fmla="*/ 17384 h 3807946"/>
                <a:gd name="connsiteX2169" fmla="*/ 209437 w 3807946"/>
                <a:gd name="connsiteY2169" fmla="*/ 17384 h 3807946"/>
                <a:gd name="connsiteX2170" fmla="*/ 195640 w 3807946"/>
                <a:gd name="connsiteY2170" fmla="*/ 17384 h 3807946"/>
                <a:gd name="connsiteX2171" fmla="*/ 186948 w 3807946"/>
                <a:gd name="connsiteY2171" fmla="*/ 8692 h 3807946"/>
                <a:gd name="connsiteX2172" fmla="*/ 195640 w 3807946"/>
                <a:gd name="connsiteY2172" fmla="*/ 0 h 3807946"/>
                <a:gd name="connsiteX2173" fmla="*/ 209437 w 3807946"/>
                <a:gd name="connsiteY2173" fmla="*/ 0 h 3807946"/>
                <a:gd name="connsiteX2174" fmla="*/ 218129 w 3807946"/>
                <a:gd name="connsiteY2174" fmla="*/ 8692 h 3807946"/>
                <a:gd name="connsiteX2175" fmla="*/ 209437 w 3807946"/>
                <a:gd name="connsiteY2175" fmla="*/ 17384 h 3807946"/>
                <a:gd name="connsiteX2176" fmla="*/ 161148 w 3807946"/>
                <a:gd name="connsiteY2176" fmla="*/ 17384 h 3807946"/>
                <a:gd name="connsiteX2177" fmla="*/ 147351 w 3807946"/>
                <a:gd name="connsiteY2177" fmla="*/ 17384 h 3807946"/>
                <a:gd name="connsiteX2178" fmla="*/ 138659 w 3807946"/>
                <a:gd name="connsiteY2178" fmla="*/ 8692 h 3807946"/>
                <a:gd name="connsiteX2179" fmla="*/ 147351 w 3807946"/>
                <a:gd name="connsiteY2179" fmla="*/ 0 h 3807946"/>
                <a:gd name="connsiteX2180" fmla="*/ 161148 w 3807946"/>
                <a:gd name="connsiteY2180" fmla="*/ 0 h 3807946"/>
                <a:gd name="connsiteX2181" fmla="*/ 169840 w 3807946"/>
                <a:gd name="connsiteY2181" fmla="*/ 8692 h 3807946"/>
                <a:gd name="connsiteX2182" fmla="*/ 161148 w 3807946"/>
                <a:gd name="connsiteY2182" fmla="*/ 17384 h 3807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Lst>
              <a:rect l="l" t="t" r="r" b="b"/>
              <a:pathLst>
                <a:path w="3807946" h="3807946">
                  <a:moveTo>
                    <a:pt x="3639762" y="3811534"/>
                  </a:moveTo>
                  <a:lnTo>
                    <a:pt x="3625965" y="3811534"/>
                  </a:lnTo>
                  <a:cubicBezTo>
                    <a:pt x="3621275" y="3811534"/>
                    <a:pt x="3617273" y="3807671"/>
                    <a:pt x="3617273" y="3802842"/>
                  </a:cubicBezTo>
                  <a:cubicBezTo>
                    <a:pt x="3617273" y="3798013"/>
                    <a:pt x="3621136" y="3794149"/>
                    <a:pt x="3625965" y="3794149"/>
                  </a:cubicBezTo>
                  <a:lnTo>
                    <a:pt x="3639762" y="3794149"/>
                  </a:lnTo>
                  <a:cubicBezTo>
                    <a:pt x="3644453" y="3794149"/>
                    <a:pt x="3648455" y="3798013"/>
                    <a:pt x="3648455" y="3802842"/>
                  </a:cubicBezTo>
                  <a:cubicBezTo>
                    <a:pt x="3648455" y="3807671"/>
                    <a:pt x="3644591" y="3811534"/>
                    <a:pt x="3639762" y="3811534"/>
                  </a:cubicBezTo>
                  <a:close/>
                  <a:moveTo>
                    <a:pt x="3591473" y="3811534"/>
                  </a:moveTo>
                  <a:lnTo>
                    <a:pt x="3577676" y="3811534"/>
                  </a:lnTo>
                  <a:cubicBezTo>
                    <a:pt x="3572985" y="3811534"/>
                    <a:pt x="3568984" y="3807671"/>
                    <a:pt x="3568984" y="3802842"/>
                  </a:cubicBezTo>
                  <a:cubicBezTo>
                    <a:pt x="3568984" y="3798013"/>
                    <a:pt x="3572847" y="3794149"/>
                    <a:pt x="3577676" y="3794149"/>
                  </a:cubicBezTo>
                  <a:lnTo>
                    <a:pt x="3591473" y="3794149"/>
                  </a:lnTo>
                  <a:cubicBezTo>
                    <a:pt x="3596164" y="3794149"/>
                    <a:pt x="3600165" y="3798013"/>
                    <a:pt x="3600165" y="3802842"/>
                  </a:cubicBezTo>
                  <a:cubicBezTo>
                    <a:pt x="3600165" y="3807671"/>
                    <a:pt x="3596164" y="3811534"/>
                    <a:pt x="3591473" y="3811534"/>
                  </a:cubicBezTo>
                  <a:close/>
                  <a:moveTo>
                    <a:pt x="3543046" y="3811534"/>
                  </a:moveTo>
                  <a:lnTo>
                    <a:pt x="3529249" y="3811534"/>
                  </a:lnTo>
                  <a:cubicBezTo>
                    <a:pt x="3524558" y="3811534"/>
                    <a:pt x="3520557" y="3807671"/>
                    <a:pt x="3520557" y="3802842"/>
                  </a:cubicBezTo>
                  <a:cubicBezTo>
                    <a:pt x="3520557" y="3798013"/>
                    <a:pt x="3524420" y="3794149"/>
                    <a:pt x="3529249" y="3794149"/>
                  </a:cubicBezTo>
                  <a:lnTo>
                    <a:pt x="3543046" y="3794149"/>
                  </a:lnTo>
                  <a:cubicBezTo>
                    <a:pt x="3547737" y="3794149"/>
                    <a:pt x="3551738" y="3798013"/>
                    <a:pt x="3551738" y="3802842"/>
                  </a:cubicBezTo>
                  <a:cubicBezTo>
                    <a:pt x="3551738" y="3807671"/>
                    <a:pt x="3547875" y="3811534"/>
                    <a:pt x="3543046" y="3811534"/>
                  </a:cubicBezTo>
                  <a:close/>
                  <a:moveTo>
                    <a:pt x="3494757" y="3811534"/>
                  </a:moveTo>
                  <a:lnTo>
                    <a:pt x="3480960" y="3811534"/>
                  </a:lnTo>
                  <a:cubicBezTo>
                    <a:pt x="3476269" y="3811534"/>
                    <a:pt x="3472268" y="3807671"/>
                    <a:pt x="3472268" y="3802842"/>
                  </a:cubicBezTo>
                  <a:cubicBezTo>
                    <a:pt x="3472268" y="3798013"/>
                    <a:pt x="3476131" y="3794149"/>
                    <a:pt x="3480960" y="3794149"/>
                  </a:cubicBezTo>
                  <a:lnTo>
                    <a:pt x="3494757" y="3794149"/>
                  </a:lnTo>
                  <a:cubicBezTo>
                    <a:pt x="3499448" y="3794149"/>
                    <a:pt x="3503449" y="3798013"/>
                    <a:pt x="3503449" y="3802842"/>
                  </a:cubicBezTo>
                  <a:cubicBezTo>
                    <a:pt x="3503449" y="3807671"/>
                    <a:pt x="3499448" y="3811534"/>
                    <a:pt x="3494757" y="3811534"/>
                  </a:cubicBezTo>
                  <a:close/>
                  <a:moveTo>
                    <a:pt x="3446468" y="3811534"/>
                  </a:moveTo>
                  <a:lnTo>
                    <a:pt x="3432671" y="3811534"/>
                  </a:lnTo>
                  <a:cubicBezTo>
                    <a:pt x="3427980" y="3811534"/>
                    <a:pt x="3423979" y="3807671"/>
                    <a:pt x="3423979" y="3802842"/>
                  </a:cubicBezTo>
                  <a:cubicBezTo>
                    <a:pt x="3423979" y="3798013"/>
                    <a:pt x="3427842" y="3794149"/>
                    <a:pt x="3432671" y="3794149"/>
                  </a:cubicBezTo>
                  <a:lnTo>
                    <a:pt x="3446468" y="3794149"/>
                  </a:lnTo>
                  <a:cubicBezTo>
                    <a:pt x="3451159" y="3794149"/>
                    <a:pt x="3455160" y="3798013"/>
                    <a:pt x="3455160" y="3802842"/>
                  </a:cubicBezTo>
                  <a:cubicBezTo>
                    <a:pt x="3455160" y="3807671"/>
                    <a:pt x="3451159" y="3811534"/>
                    <a:pt x="3446468" y="3811534"/>
                  </a:cubicBezTo>
                  <a:close/>
                  <a:moveTo>
                    <a:pt x="3398041" y="3811534"/>
                  </a:moveTo>
                  <a:lnTo>
                    <a:pt x="3384244" y="3811534"/>
                  </a:lnTo>
                  <a:cubicBezTo>
                    <a:pt x="3379553" y="3811534"/>
                    <a:pt x="3375552" y="3807671"/>
                    <a:pt x="3375552" y="3802842"/>
                  </a:cubicBezTo>
                  <a:cubicBezTo>
                    <a:pt x="3375552" y="3798013"/>
                    <a:pt x="3379415" y="3794149"/>
                    <a:pt x="3384244" y="3794149"/>
                  </a:cubicBezTo>
                  <a:lnTo>
                    <a:pt x="3398041" y="3794149"/>
                  </a:lnTo>
                  <a:cubicBezTo>
                    <a:pt x="3402732" y="3794149"/>
                    <a:pt x="3406733" y="3798013"/>
                    <a:pt x="3406733" y="3802842"/>
                  </a:cubicBezTo>
                  <a:cubicBezTo>
                    <a:pt x="3406733" y="3807671"/>
                    <a:pt x="3402870" y="3811534"/>
                    <a:pt x="3398041" y="3811534"/>
                  </a:cubicBezTo>
                  <a:close/>
                  <a:moveTo>
                    <a:pt x="3349752" y="3811534"/>
                  </a:moveTo>
                  <a:lnTo>
                    <a:pt x="3335955" y="3811534"/>
                  </a:lnTo>
                  <a:cubicBezTo>
                    <a:pt x="3331264" y="3811534"/>
                    <a:pt x="3327263" y="3807671"/>
                    <a:pt x="3327263" y="3802842"/>
                  </a:cubicBezTo>
                  <a:cubicBezTo>
                    <a:pt x="3327263" y="3798013"/>
                    <a:pt x="3331126" y="3794149"/>
                    <a:pt x="3335955" y="3794149"/>
                  </a:cubicBezTo>
                  <a:lnTo>
                    <a:pt x="3349752" y="3794149"/>
                  </a:lnTo>
                  <a:cubicBezTo>
                    <a:pt x="3354442" y="3794149"/>
                    <a:pt x="3358444" y="3798013"/>
                    <a:pt x="3358444" y="3802842"/>
                  </a:cubicBezTo>
                  <a:cubicBezTo>
                    <a:pt x="3358444" y="3807671"/>
                    <a:pt x="3354442" y="3811534"/>
                    <a:pt x="3349752" y="3811534"/>
                  </a:cubicBezTo>
                  <a:close/>
                  <a:moveTo>
                    <a:pt x="3301324" y="3811534"/>
                  </a:moveTo>
                  <a:lnTo>
                    <a:pt x="3287527" y="3811534"/>
                  </a:lnTo>
                  <a:cubicBezTo>
                    <a:pt x="3282836" y="3811534"/>
                    <a:pt x="3278835" y="3807671"/>
                    <a:pt x="3278835" y="3802842"/>
                  </a:cubicBezTo>
                  <a:cubicBezTo>
                    <a:pt x="3278835" y="3798013"/>
                    <a:pt x="3282698" y="3794149"/>
                    <a:pt x="3287527" y="3794149"/>
                  </a:cubicBezTo>
                  <a:lnTo>
                    <a:pt x="3301324" y="3794149"/>
                  </a:lnTo>
                  <a:cubicBezTo>
                    <a:pt x="3306015" y="3794149"/>
                    <a:pt x="3310016" y="3798013"/>
                    <a:pt x="3310016" y="3802842"/>
                  </a:cubicBezTo>
                  <a:cubicBezTo>
                    <a:pt x="3310016" y="3807671"/>
                    <a:pt x="3306153" y="3811534"/>
                    <a:pt x="3301324" y="3811534"/>
                  </a:cubicBezTo>
                  <a:close/>
                  <a:moveTo>
                    <a:pt x="3253035" y="3811534"/>
                  </a:moveTo>
                  <a:lnTo>
                    <a:pt x="3239238" y="3811534"/>
                  </a:lnTo>
                  <a:cubicBezTo>
                    <a:pt x="3234547" y="3811534"/>
                    <a:pt x="3230546" y="3807671"/>
                    <a:pt x="3230546" y="3802842"/>
                  </a:cubicBezTo>
                  <a:cubicBezTo>
                    <a:pt x="3230546" y="3798013"/>
                    <a:pt x="3234409" y="3794149"/>
                    <a:pt x="3239238" y="3794149"/>
                  </a:cubicBezTo>
                  <a:lnTo>
                    <a:pt x="3253035" y="3794149"/>
                  </a:lnTo>
                  <a:cubicBezTo>
                    <a:pt x="3257726" y="3794149"/>
                    <a:pt x="3261727" y="3798013"/>
                    <a:pt x="3261727" y="3802842"/>
                  </a:cubicBezTo>
                  <a:cubicBezTo>
                    <a:pt x="3261727" y="3807671"/>
                    <a:pt x="3257726" y="3811534"/>
                    <a:pt x="3253035" y="3811534"/>
                  </a:cubicBezTo>
                  <a:close/>
                  <a:moveTo>
                    <a:pt x="3204746" y="3811534"/>
                  </a:moveTo>
                  <a:lnTo>
                    <a:pt x="3190949" y="3811534"/>
                  </a:lnTo>
                  <a:cubicBezTo>
                    <a:pt x="3186258" y="3811534"/>
                    <a:pt x="3182257" y="3807671"/>
                    <a:pt x="3182257" y="3802842"/>
                  </a:cubicBezTo>
                  <a:cubicBezTo>
                    <a:pt x="3182257" y="3798013"/>
                    <a:pt x="3186120" y="3794149"/>
                    <a:pt x="3190949" y="3794149"/>
                  </a:cubicBezTo>
                  <a:lnTo>
                    <a:pt x="3204746" y="3794149"/>
                  </a:lnTo>
                  <a:cubicBezTo>
                    <a:pt x="3209437" y="3794149"/>
                    <a:pt x="3213438" y="3798013"/>
                    <a:pt x="3213438" y="3802842"/>
                  </a:cubicBezTo>
                  <a:cubicBezTo>
                    <a:pt x="3213438" y="3807671"/>
                    <a:pt x="3209437" y="3811534"/>
                    <a:pt x="3204746" y="3811534"/>
                  </a:cubicBezTo>
                  <a:close/>
                  <a:moveTo>
                    <a:pt x="3156319" y="3811534"/>
                  </a:moveTo>
                  <a:lnTo>
                    <a:pt x="3142522" y="3811534"/>
                  </a:lnTo>
                  <a:cubicBezTo>
                    <a:pt x="3137831" y="3811534"/>
                    <a:pt x="3133830" y="3807671"/>
                    <a:pt x="3133830" y="3802842"/>
                  </a:cubicBezTo>
                  <a:cubicBezTo>
                    <a:pt x="3133830" y="3798013"/>
                    <a:pt x="3137693" y="3794149"/>
                    <a:pt x="3142522" y="3794149"/>
                  </a:cubicBezTo>
                  <a:lnTo>
                    <a:pt x="3156319" y="3794149"/>
                  </a:lnTo>
                  <a:cubicBezTo>
                    <a:pt x="3161010" y="3794149"/>
                    <a:pt x="3165011" y="3798013"/>
                    <a:pt x="3165011" y="3802842"/>
                  </a:cubicBezTo>
                  <a:cubicBezTo>
                    <a:pt x="3165011" y="3807671"/>
                    <a:pt x="3161148" y="3811534"/>
                    <a:pt x="3156319" y="3811534"/>
                  </a:cubicBezTo>
                  <a:close/>
                  <a:moveTo>
                    <a:pt x="3108030" y="3811534"/>
                  </a:moveTo>
                  <a:lnTo>
                    <a:pt x="3094233" y="3811534"/>
                  </a:lnTo>
                  <a:cubicBezTo>
                    <a:pt x="3089542" y="3811534"/>
                    <a:pt x="3085541" y="3807671"/>
                    <a:pt x="3085541" y="3802842"/>
                  </a:cubicBezTo>
                  <a:cubicBezTo>
                    <a:pt x="3085541" y="3798013"/>
                    <a:pt x="3089404" y="3794149"/>
                    <a:pt x="3094233" y="3794149"/>
                  </a:cubicBezTo>
                  <a:lnTo>
                    <a:pt x="3108030" y="3794149"/>
                  </a:lnTo>
                  <a:cubicBezTo>
                    <a:pt x="3112721" y="3794149"/>
                    <a:pt x="3116722" y="3798013"/>
                    <a:pt x="3116722" y="3802842"/>
                  </a:cubicBezTo>
                  <a:cubicBezTo>
                    <a:pt x="3116722" y="3807671"/>
                    <a:pt x="3112721" y="3811534"/>
                    <a:pt x="3108030" y="3811534"/>
                  </a:cubicBezTo>
                  <a:close/>
                  <a:moveTo>
                    <a:pt x="3059603" y="3811534"/>
                  </a:moveTo>
                  <a:lnTo>
                    <a:pt x="3045806" y="3811534"/>
                  </a:lnTo>
                  <a:cubicBezTo>
                    <a:pt x="3041115" y="3811534"/>
                    <a:pt x="3037114" y="3807671"/>
                    <a:pt x="3037114" y="3802842"/>
                  </a:cubicBezTo>
                  <a:cubicBezTo>
                    <a:pt x="3037114" y="3798013"/>
                    <a:pt x="3040977" y="3794149"/>
                    <a:pt x="3045806" y="3794149"/>
                  </a:cubicBezTo>
                  <a:lnTo>
                    <a:pt x="3059603" y="3794149"/>
                  </a:lnTo>
                  <a:cubicBezTo>
                    <a:pt x="3064293" y="3794149"/>
                    <a:pt x="3068295" y="3798013"/>
                    <a:pt x="3068295" y="3802842"/>
                  </a:cubicBezTo>
                  <a:cubicBezTo>
                    <a:pt x="3068295" y="3807671"/>
                    <a:pt x="3064432" y="3811534"/>
                    <a:pt x="3059603" y="3811534"/>
                  </a:cubicBezTo>
                  <a:close/>
                  <a:moveTo>
                    <a:pt x="3011313" y="3811534"/>
                  </a:moveTo>
                  <a:lnTo>
                    <a:pt x="2997516" y="3811534"/>
                  </a:lnTo>
                  <a:cubicBezTo>
                    <a:pt x="2992826" y="3811534"/>
                    <a:pt x="2988824" y="3807671"/>
                    <a:pt x="2988824" y="3802842"/>
                  </a:cubicBezTo>
                  <a:cubicBezTo>
                    <a:pt x="2988824" y="3798013"/>
                    <a:pt x="2992687" y="3794149"/>
                    <a:pt x="2997516" y="3794149"/>
                  </a:cubicBezTo>
                  <a:lnTo>
                    <a:pt x="3011313" y="3794149"/>
                  </a:lnTo>
                  <a:cubicBezTo>
                    <a:pt x="3016004" y="3794149"/>
                    <a:pt x="3020006" y="3798013"/>
                    <a:pt x="3020006" y="3802842"/>
                  </a:cubicBezTo>
                  <a:cubicBezTo>
                    <a:pt x="3020006" y="3807671"/>
                    <a:pt x="3016004" y="3811534"/>
                    <a:pt x="3011313" y="3811534"/>
                  </a:cubicBezTo>
                  <a:close/>
                  <a:moveTo>
                    <a:pt x="2962886" y="3811534"/>
                  </a:moveTo>
                  <a:lnTo>
                    <a:pt x="2949089" y="3811534"/>
                  </a:lnTo>
                  <a:cubicBezTo>
                    <a:pt x="2944398" y="3811534"/>
                    <a:pt x="2940397" y="3807671"/>
                    <a:pt x="2940397" y="3802842"/>
                  </a:cubicBezTo>
                  <a:cubicBezTo>
                    <a:pt x="2940397" y="3798013"/>
                    <a:pt x="2944260" y="3794149"/>
                    <a:pt x="2949089" y="3794149"/>
                  </a:cubicBezTo>
                  <a:lnTo>
                    <a:pt x="2962886" y="3794149"/>
                  </a:lnTo>
                  <a:cubicBezTo>
                    <a:pt x="2967577" y="3794149"/>
                    <a:pt x="2971578" y="3798013"/>
                    <a:pt x="2971578" y="3802842"/>
                  </a:cubicBezTo>
                  <a:cubicBezTo>
                    <a:pt x="2971578" y="3807671"/>
                    <a:pt x="2967715" y="3811534"/>
                    <a:pt x="2962886" y="3811534"/>
                  </a:cubicBezTo>
                  <a:close/>
                  <a:moveTo>
                    <a:pt x="2914597" y="3811534"/>
                  </a:moveTo>
                  <a:lnTo>
                    <a:pt x="2900800" y="3811534"/>
                  </a:lnTo>
                  <a:cubicBezTo>
                    <a:pt x="2896109" y="3811534"/>
                    <a:pt x="2892108" y="3807671"/>
                    <a:pt x="2892108" y="3802842"/>
                  </a:cubicBezTo>
                  <a:cubicBezTo>
                    <a:pt x="2892108" y="3798013"/>
                    <a:pt x="2895971" y="3794149"/>
                    <a:pt x="2900800" y="3794149"/>
                  </a:cubicBezTo>
                  <a:lnTo>
                    <a:pt x="2914597" y="3794149"/>
                  </a:lnTo>
                  <a:cubicBezTo>
                    <a:pt x="2919288" y="3794149"/>
                    <a:pt x="2923289" y="3798013"/>
                    <a:pt x="2923289" y="3802842"/>
                  </a:cubicBezTo>
                  <a:cubicBezTo>
                    <a:pt x="2923289" y="3807671"/>
                    <a:pt x="2919426" y="3811534"/>
                    <a:pt x="2914597" y="3811534"/>
                  </a:cubicBezTo>
                  <a:close/>
                  <a:moveTo>
                    <a:pt x="2866308" y="3811534"/>
                  </a:moveTo>
                  <a:lnTo>
                    <a:pt x="2852511" y="3811534"/>
                  </a:lnTo>
                  <a:cubicBezTo>
                    <a:pt x="2847820" y="3811534"/>
                    <a:pt x="2843819" y="3807671"/>
                    <a:pt x="2843819" y="3802842"/>
                  </a:cubicBezTo>
                  <a:cubicBezTo>
                    <a:pt x="2843819" y="3798013"/>
                    <a:pt x="2847682" y="3794149"/>
                    <a:pt x="2852511" y="3794149"/>
                  </a:cubicBezTo>
                  <a:lnTo>
                    <a:pt x="2866308" y="3794149"/>
                  </a:lnTo>
                  <a:cubicBezTo>
                    <a:pt x="2870999" y="3794149"/>
                    <a:pt x="2875000" y="3798013"/>
                    <a:pt x="2875000" y="3802842"/>
                  </a:cubicBezTo>
                  <a:cubicBezTo>
                    <a:pt x="2875000" y="3807671"/>
                    <a:pt x="2870999" y="3811534"/>
                    <a:pt x="2866308" y="3811534"/>
                  </a:cubicBezTo>
                  <a:close/>
                  <a:moveTo>
                    <a:pt x="2817880" y="3811534"/>
                  </a:moveTo>
                  <a:lnTo>
                    <a:pt x="2804084" y="3811534"/>
                  </a:lnTo>
                  <a:cubicBezTo>
                    <a:pt x="2799393" y="3811534"/>
                    <a:pt x="2795392" y="3807671"/>
                    <a:pt x="2795392" y="3802842"/>
                  </a:cubicBezTo>
                  <a:cubicBezTo>
                    <a:pt x="2795392" y="3798013"/>
                    <a:pt x="2799255" y="3794149"/>
                    <a:pt x="2804084" y="3794149"/>
                  </a:cubicBezTo>
                  <a:lnTo>
                    <a:pt x="2817880" y="3794149"/>
                  </a:lnTo>
                  <a:cubicBezTo>
                    <a:pt x="2822572" y="3794149"/>
                    <a:pt x="2826573" y="3798013"/>
                    <a:pt x="2826573" y="3802842"/>
                  </a:cubicBezTo>
                  <a:cubicBezTo>
                    <a:pt x="2826573" y="3807671"/>
                    <a:pt x="2822709" y="3811534"/>
                    <a:pt x="2817880" y="3811534"/>
                  </a:cubicBezTo>
                  <a:close/>
                  <a:moveTo>
                    <a:pt x="2769591" y="3811534"/>
                  </a:moveTo>
                  <a:lnTo>
                    <a:pt x="2755794" y="3811534"/>
                  </a:lnTo>
                  <a:cubicBezTo>
                    <a:pt x="2751103" y="3811534"/>
                    <a:pt x="2747103" y="3807671"/>
                    <a:pt x="2747103" y="3802842"/>
                  </a:cubicBezTo>
                  <a:cubicBezTo>
                    <a:pt x="2747103" y="3798013"/>
                    <a:pt x="2750966" y="3794149"/>
                    <a:pt x="2755794" y="3794149"/>
                  </a:cubicBezTo>
                  <a:lnTo>
                    <a:pt x="2769591" y="3794149"/>
                  </a:lnTo>
                  <a:cubicBezTo>
                    <a:pt x="2774283" y="3794149"/>
                    <a:pt x="2778283" y="3798013"/>
                    <a:pt x="2778283" y="3802842"/>
                  </a:cubicBezTo>
                  <a:cubicBezTo>
                    <a:pt x="2778283" y="3807671"/>
                    <a:pt x="2774283" y="3811534"/>
                    <a:pt x="2769591" y="3811534"/>
                  </a:cubicBezTo>
                  <a:close/>
                  <a:moveTo>
                    <a:pt x="2721164" y="3811534"/>
                  </a:moveTo>
                  <a:lnTo>
                    <a:pt x="2707368" y="3811534"/>
                  </a:lnTo>
                  <a:cubicBezTo>
                    <a:pt x="2702677" y="3811534"/>
                    <a:pt x="2698675" y="3807671"/>
                    <a:pt x="2698675" y="3802842"/>
                  </a:cubicBezTo>
                  <a:cubicBezTo>
                    <a:pt x="2698675" y="3798013"/>
                    <a:pt x="2702539" y="3794149"/>
                    <a:pt x="2707368" y="3794149"/>
                  </a:cubicBezTo>
                  <a:lnTo>
                    <a:pt x="2721164" y="3794149"/>
                  </a:lnTo>
                  <a:cubicBezTo>
                    <a:pt x="2725855" y="3794149"/>
                    <a:pt x="2729857" y="3798013"/>
                    <a:pt x="2729857" y="3802842"/>
                  </a:cubicBezTo>
                  <a:cubicBezTo>
                    <a:pt x="2729857" y="3807671"/>
                    <a:pt x="2725993" y="3811534"/>
                    <a:pt x="2721164" y="3811534"/>
                  </a:cubicBezTo>
                  <a:close/>
                  <a:moveTo>
                    <a:pt x="2672875" y="3811534"/>
                  </a:moveTo>
                  <a:lnTo>
                    <a:pt x="2659078" y="3811534"/>
                  </a:lnTo>
                  <a:cubicBezTo>
                    <a:pt x="2654387" y="3811534"/>
                    <a:pt x="2650386" y="3807671"/>
                    <a:pt x="2650386" y="3802842"/>
                  </a:cubicBezTo>
                  <a:cubicBezTo>
                    <a:pt x="2650386" y="3798013"/>
                    <a:pt x="2654249" y="3794149"/>
                    <a:pt x="2659078" y="3794149"/>
                  </a:cubicBezTo>
                  <a:lnTo>
                    <a:pt x="2672875" y="3794149"/>
                  </a:lnTo>
                  <a:cubicBezTo>
                    <a:pt x="2677566" y="3794149"/>
                    <a:pt x="2681567" y="3798013"/>
                    <a:pt x="2681567" y="3802842"/>
                  </a:cubicBezTo>
                  <a:cubicBezTo>
                    <a:pt x="2681567" y="3807671"/>
                    <a:pt x="2677704" y="3811534"/>
                    <a:pt x="2672875" y="3811534"/>
                  </a:cubicBezTo>
                  <a:close/>
                  <a:moveTo>
                    <a:pt x="2624586" y="3811534"/>
                  </a:moveTo>
                  <a:lnTo>
                    <a:pt x="2610789" y="3811534"/>
                  </a:lnTo>
                  <a:cubicBezTo>
                    <a:pt x="2606098" y="3811534"/>
                    <a:pt x="2602097" y="3807671"/>
                    <a:pt x="2602097" y="3802842"/>
                  </a:cubicBezTo>
                  <a:cubicBezTo>
                    <a:pt x="2602097" y="3798013"/>
                    <a:pt x="2605960" y="3794149"/>
                    <a:pt x="2610789" y="3794149"/>
                  </a:cubicBezTo>
                  <a:lnTo>
                    <a:pt x="2624586" y="3794149"/>
                  </a:lnTo>
                  <a:cubicBezTo>
                    <a:pt x="2629277" y="3794149"/>
                    <a:pt x="2633278" y="3798013"/>
                    <a:pt x="2633278" y="3802842"/>
                  </a:cubicBezTo>
                  <a:cubicBezTo>
                    <a:pt x="2633278" y="3807671"/>
                    <a:pt x="2629277" y="3811534"/>
                    <a:pt x="2624586" y="3811534"/>
                  </a:cubicBezTo>
                  <a:close/>
                  <a:moveTo>
                    <a:pt x="2576159" y="3811534"/>
                  </a:moveTo>
                  <a:lnTo>
                    <a:pt x="2562362" y="3811534"/>
                  </a:lnTo>
                  <a:cubicBezTo>
                    <a:pt x="2557671" y="3811534"/>
                    <a:pt x="2553670" y="3807671"/>
                    <a:pt x="2553670" y="3802842"/>
                  </a:cubicBezTo>
                  <a:cubicBezTo>
                    <a:pt x="2553670" y="3798013"/>
                    <a:pt x="2557533" y="3794149"/>
                    <a:pt x="2562362" y="3794149"/>
                  </a:cubicBezTo>
                  <a:lnTo>
                    <a:pt x="2576159" y="3794149"/>
                  </a:lnTo>
                  <a:cubicBezTo>
                    <a:pt x="2580850" y="3794149"/>
                    <a:pt x="2584851" y="3798013"/>
                    <a:pt x="2584851" y="3802842"/>
                  </a:cubicBezTo>
                  <a:cubicBezTo>
                    <a:pt x="2584851" y="3807671"/>
                    <a:pt x="2580988" y="3811534"/>
                    <a:pt x="2576159" y="3811534"/>
                  </a:cubicBezTo>
                  <a:close/>
                  <a:moveTo>
                    <a:pt x="2527870" y="3811534"/>
                  </a:moveTo>
                  <a:lnTo>
                    <a:pt x="2514073" y="3811534"/>
                  </a:lnTo>
                  <a:cubicBezTo>
                    <a:pt x="2509382" y="3811534"/>
                    <a:pt x="2505381" y="3807671"/>
                    <a:pt x="2505381" y="3802842"/>
                  </a:cubicBezTo>
                  <a:cubicBezTo>
                    <a:pt x="2505381" y="3798013"/>
                    <a:pt x="2509244" y="3794149"/>
                    <a:pt x="2514073" y="3794149"/>
                  </a:cubicBezTo>
                  <a:lnTo>
                    <a:pt x="2527870" y="3794149"/>
                  </a:lnTo>
                  <a:cubicBezTo>
                    <a:pt x="2532561" y="3794149"/>
                    <a:pt x="2536562" y="3798013"/>
                    <a:pt x="2536562" y="3802842"/>
                  </a:cubicBezTo>
                  <a:cubicBezTo>
                    <a:pt x="2536562" y="3807671"/>
                    <a:pt x="2532561" y="3811534"/>
                    <a:pt x="2527870" y="3811534"/>
                  </a:cubicBezTo>
                  <a:close/>
                  <a:moveTo>
                    <a:pt x="2479442" y="3811534"/>
                  </a:moveTo>
                  <a:lnTo>
                    <a:pt x="2465645" y="3811534"/>
                  </a:lnTo>
                  <a:cubicBezTo>
                    <a:pt x="2460955" y="3811534"/>
                    <a:pt x="2456954" y="3807671"/>
                    <a:pt x="2456954" y="3802842"/>
                  </a:cubicBezTo>
                  <a:cubicBezTo>
                    <a:pt x="2456954" y="3798013"/>
                    <a:pt x="2460817" y="3794149"/>
                    <a:pt x="2465645" y="3794149"/>
                  </a:cubicBezTo>
                  <a:lnTo>
                    <a:pt x="2479442" y="3794149"/>
                  </a:lnTo>
                  <a:cubicBezTo>
                    <a:pt x="2484134" y="3794149"/>
                    <a:pt x="2488134" y="3798013"/>
                    <a:pt x="2488134" y="3802842"/>
                  </a:cubicBezTo>
                  <a:cubicBezTo>
                    <a:pt x="2488134" y="3807671"/>
                    <a:pt x="2484271" y="3811534"/>
                    <a:pt x="2479442" y="3811534"/>
                  </a:cubicBezTo>
                  <a:close/>
                  <a:moveTo>
                    <a:pt x="2431153" y="3811534"/>
                  </a:moveTo>
                  <a:lnTo>
                    <a:pt x="2417356" y="3811534"/>
                  </a:lnTo>
                  <a:cubicBezTo>
                    <a:pt x="2412665" y="3811534"/>
                    <a:pt x="2408665" y="3807671"/>
                    <a:pt x="2408665" y="3802842"/>
                  </a:cubicBezTo>
                  <a:cubicBezTo>
                    <a:pt x="2408665" y="3798013"/>
                    <a:pt x="2412528" y="3794149"/>
                    <a:pt x="2417356" y="3794149"/>
                  </a:cubicBezTo>
                  <a:lnTo>
                    <a:pt x="2431153" y="3794149"/>
                  </a:lnTo>
                  <a:cubicBezTo>
                    <a:pt x="2435844" y="3794149"/>
                    <a:pt x="2439845" y="3798013"/>
                    <a:pt x="2439845" y="3802842"/>
                  </a:cubicBezTo>
                  <a:cubicBezTo>
                    <a:pt x="2439845" y="3807671"/>
                    <a:pt x="2435844" y="3811534"/>
                    <a:pt x="2431153" y="3811534"/>
                  </a:cubicBezTo>
                  <a:close/>
                  <a:moveTo>
                    <a:pt x="2382864" y="3811534"/>
                  </a:moveTo>
                  <a:lnTo>
                    <a:pt x="2369067" y="3811534"/>
                  </a:lnTo>
                  <a:cubicBezTo>
                    <a:pt x="2364376" y="3811534"/>
                    <a:pt x="2360375" y="3807671"/>
                    <a:pt x="2360375" y="3802842"/>
                  </a:cubicBezTo>
                  <a:cubicBezTo>
                    <a:pt x="2360375" y="3798013"/>
                    <a:pt x="2364238" y="3794149"/>
                    <a:pt x="2369067" y="3794149"/>
                  </a:cubicBezTo>
                  <a:lnTo>
                    <a:pt x="2382864" y="3794149"/>
                  </a:lnTo>
                  <a:cubicBezTo>
                    <a:pt x="2387555" y="3794149"/>
                    <a:pt x="2391556" y="3798013"/>
                    <a:pt x="2391556" y="3802842"/>
                  </a:cubicBezTo>
                  <a:cubicBezTo>
                    <a:pt x="2391556" y="3807671"/>
                    <a:pt x="2387555" y="3811534"/>
                    <a:pt x="2382864" y="3811534"/>
                  </a:cubicBezTo>
                  <a:close/>
                  <a:moveTo>
                    <a:pt x="2334437" y="3811534"/>
                  </a:moveTo>
                  <a:lnTo>
                    <a:pt x="2320640" y="3811534"/>
                  </a:lnTo>
                  <a:cubicBezTo>
                    <a:pt x="2315949" y="3811534"/>
                    <a:pt x="2311948" y="3807671"/>
                    <a:pt x="2311948" y="3802842"/>
                  </a:cubicBezTo>
                  <a:cubicBezTo>
                    <a:pt x="2311948" y="3798013"/>
                    <a:pt x="2315811" y="3794149"/>
                    <a:pt x="2320640" y="3794149"/>
                  </a:cubicBezTo>
                  <a:lnTo>
                    <a:pt x="2334437" y="3794149"/>
                  </a:lnTo>
                  <a:cubicBezTo>
                    <a:pt x="2339128" y="3794149"/>
                    <a:pt x="2343129" y="3798013"/>
                    <a:pt x="2343129" y="3802842"/>
                  </a:cubicBezTo>
                  <a:cubicBezTo>
                    <a:pt x="2343129" y="3807671"/>
                    <a:pt x="2339266" y="3811534"/>
                    <a:pt x="2334437" y="3811534"/>
                  </a:cubicBezTo>
                  <a:close/>
                  <a:moveTo>
                    <a:pt x="2286148" y="3811534"/>
                  </a:moveTo>
                  <a:lnTo>
                    <a:pt x="2272351" y="3811534"/>
                  </a:lnTo>
                  <a:cubicBezTo>
                    <a:pt x="2267660" y="3811534"/>
                    <a:pt x="2263659" y="3807671"/>
                    <a:pt x="2263659" y="3802842"/>
                  </a:cubicBezTo>
                  <a:cubicBezTo>
                    <a:pt x="2263659" y="3798013"/>
                    <a:pt x="2267522" y="3794149"/>
                    <a:pt x="2272351" y="3794149"/>
                  </a:cubicBezTo>
                  <a:lnTo>
                    <a:pt x="2286148" y="3794149"/>
                  </a:lnTo>
                  <a:cubicBezTo>
                    <a:pt x="2290839" y="3794149"/>
                    <a:pt x="2294840" y="3798013"/>
                    <a:pt x="2294840" y="3802842"/>
                  </a:cubicBezTo>
                  <a:cubicBezTo>
                    <a:pt x="2294840" y="3807671"/>
                    <a:pt x="2290839" y="3811534"/>
                    <a:pt x="2286148" y="3811534"/>
                  </a:cubicBezTo>
                  <a:close/>
                  <a:moveTo>
                    <a:pt x="2237721" y="3811534"/>
                  </a:moveTo>
                  <a:lnTo>
                    <a:pt x="2223924" y="3811534"/>
                  </a:lnTo>
                  <a:cubicBezTo>
                    <a:pt x="2219233" y="3811534"/>
                    <a:pt x="2215232" y="3807671"/>
                    <a:pt x="2215232" y="3802842"/>
                  </a:cubicBezTo>
                  <a:cubicBezTo>
                    <a:pt x="2215232" y="3798013"/>
                    <a:pt x="2219095" y="3794149"/>
                    <a:pt x="2223924" y="3794149"/>
                  </a:cubicBezTo>
                  <a:lnTo>
                    <a:pt x="2237721" y="3794149"/>
                  </a:lnTo>
                  <a:cubicBezTo>
                    <a:pt x="2242412" y="3794149"/>
                    <a:pt x="2246413" y="3798013"/>
                    <a:pt x="2246413" y="3802842"/>
                  </a:cubicBezTo>
                  <a:cubicBezTo>
                    <a:pt x="2246413" y="3807671"/>
                    <a:pt x="2242550" y="3811534"/>
                    <a:pt x="2237721" y="3811534"/>
                  </a:cubicBezTo>
                  <a:close/>
                  <a:moveTo>
                    <a:pt x="2189431" y="3811534"/>
                  </a:moveTo>
                  <a:lnTo>
                    <a:pt x="2175635" y="3811534"/>
                  </a:lnTo>
                  <a:cubicBezTo>
                    <a:pt x="2170944" y="3811534"/>
                    <a:pt x="2166942" y="3807671"/>
                    <a:pt x="2166942" y="3802842"/>
                  </a:cubicBezTo>
                  <a:cubicBezTo>
                    <a:pt x="2166942" y="3798013"/>
                    <a:pt x="2170806" y="3794149"/>
                    <a:pt x="2175635" y="3794149"/>
                  </a:cubicBezTo>
                  <a:lnTo>
                    <a:pt x="2189431" y="3794149"/>
                  </a:lnTo>
                  <a:cubicBezTo>
                    <a:pt x="2194122" y="3794149"/>
                    <a:pt x="2198124" y="3798013"/>
                    <a:pt x="2198124" y="3802842"/>
                  </a:cubicBezTo>
                  <a:cubicBezTo>
                    <a:pt x="2198124" y="3807671"/>
                    <a:pt x="2194122" y="3811534"/>
                    <a:pt x="2189431" y="3811534"/>
                  </a:cubicBezTo>
                  <a:close/>
                  <a:moveTo>
                    <a:pt x="2141004" y="3811534"/>
                  </a:moveTo>
                  <a:lnTo>
                    <a:pt x="2127207" y="3811534"/>
                  </a:lnTo>
                  <a:cubicBezTo>
                    <a:pt x="2122516" y="3811534"/>
                    <a:pt x="2118516" y="3807671"/>
                    <a:pt x="2118516" y="3802842"/>
                  </a:cubicBezTo>
                  <a:cubicBezTo>
                    <a:pt x="2118516" y="3798013"/>
                    <a:pt x="2122379" y="3794149"/>
                    <a:pt x="2127207" y="3794149"/>
                  </a:cubicBezTo>
                  <a:lnTo>
                    <a:pt x="2141004" y="3794149"/>
                  </a:lnTo>
                  <a:cubicBezTo>
                    <a:pt x="2145696" y="3794149"/>
                    <a:pt x="2149696" y="3798013"/>
                    <a:pt x="2149696" y="3802842"/>
                  </a:cubicBezTo>
                  <a:cubicBezTo>
                    <a:pt x="2149696" y="3807671"/>
                    <a:pt x="2145833" y="3811534"/>
                    <a:pt x="2141004" y="3811534"/>
                  </a:cubicBezTo>
                  <a:close/>
                  <a:moveTo>
                    <a:pt x="2092715" y="3811534"/>
                  </a:moveTo>
                  <a:lnTo>
                    <a:pt x="2078918" y="3811534"/>
                  </a:lnTo>
                  <a:cubicBezTo>
                    <a:pt x="2074227" y="3811534"/>
                    <a:pt x="2070226" y="3807671"/>
                    <a:pt x="2070226" y="3802842"/>
                  </a:cubicBezTo>
                  <a:cubicBezTo>
                    <a:pt x="2070226" y="3798013"/>
                    <a:pt x="2074089" y="3794149"/>
                    <a:pt x="2078918" y="3794149"/>
                  </a:cubicBezTo>
                  <a:lnTo>
                    <a:pt x="2092715" y="3794149"/>
                  </a:lnTo>
                  <a:cubicBezTo>
                    <a:pt x="2097406" y="3794149"/>
                    <a:pt x="2101407" y="3798013"/>
                    <a:pt x="2101407" y="3802842"/>
                  </a:cubicBezTo>
                  <a:cubicBezTo>
                    <a:pt x="2101407" y="3807671"/>
                    <a:pt x="2097544" y="3811534"/>
                    <a:pt x="2092715" y="3811534"/>
                  </a:cubicBezTo>
                  <a:close/>
                  <a:moveTo>
                    <a:pt x="2044426" y="3811534"/>
                  </a:moveTo>
                  <a:lnTo>
                    <a:pt x="2030629" y="3811534"/>
                  </a:lnTo>
                  <a:cubicBezTo>
                    <a:pt x="2025938" y="3811534"/>
                    <a:pt x="2021937" y="3807671"/>
                    <a:pt x="2021937" y="3802842"/>
                  </a:cubicBezTo>
                  <a:cubicBezTo>
                    <a:pt x="2021937" y="3798013"/>
                    <a:pt x="2025800" y="3794149"/>
                    <a:pt x="2030629" y="3794149"/>
                  </a:cubicBezTo>
                  <a:lnTo>
                    <a:pt x="2044426" y="3794149"/>
                  </a:lnTo>
                  <a:cubicBezTo>
                    <a:pt x="2049117" y="3794149"/>
                    <a:pt x="2053118" y="3798013"/>
                    <a:pt x="2053118" y="3802842"/>
                  </a:cubicBezTo>
                  <a:cubicBezTo>
                    <a:pt x="2053118" y="3807671"/>
                    <a:pt x="2049117" y="3811534"/>
                    <a:pt x="2044426" y="3811534"/>
                  </a:cubicBezTo>
                  <a:close/>
                  <a:moveTo>
                    <a:pt x="1995999" y="3811534"/>
                  </a:moveTo>
                  <a:lnTo>
                    <a:pt x="1982202" y="3811534"/>
                  </a:lnTo>
                  <a:cubicBezTo>
                    <a:pt x="1977511" y="3811534"/>
                    <a:pt x="1973510" y="3807671"/>
                    <a:pt x="1973510" y="3802842"/>
                  </a:cubicBezTo>
                  <a:cubicBezTo>
                    <a:pt x="1973510" y="3798013"/>
                    <a:pt x="1977373" y="3794149"/>
                    <a:pt x="1982202" y="3794149"/>
                  </a:cubicBezTo>
                  <a:lnTo>
                    <a:pt x="1995999" y="3794149"/>
                  </a:lnTo>
                  <a:cubicBezTo>
                    <a:pt x="2000690" y="3794149"/>
                    <a:pt x="2004691" y="3798013"/>
                    <a:pt x="2004691" y="3802842"/>
                  </a:cubicBezTo>
                  <a:cubicBezTo>
                    <a:pt x="2004691" y="3807671"/>
                    <a:pt x="2000828" y="3811534"/>
                    <a:pt x="1995999" y="3811534"/>
                  </a:cubicBezTo>
                  <a:close/>
                  <a:moveTo>
                    <a:pt x="1947710" y="3811534"/>
                  </a:moveTo>
                  <a:lnTo>
                    <a:pt x="1933913" y="3811534"/>
                  </a:lnTo>
                  <a:cubicBezTo>
                    <a:pt x="1929222" y="3811534"/>
                    <a:pt x="1925221" y="3807671"/>
                    <a:pt x="1925221" y="3802842"/>
                  </a:cubicBezTo>
                  <a:cubicBezTo>
                    <a:pt x="1925221" y="3798013"/>
                    <a:pt x="1929084" y="3794149"/>
                    <a:pt x="1933913" y="3794149"/>
                  </a:cubicBezTo>
                  <a:lnTo>
                    <a:pt x="1947710" y="3794149"/>
                  </a:lnTo>
                  <a:cubicBezTo>
                    <a:pt x="1952401" y="3794149"/>
                    <a:pt x="1956402" y="3798013"/>
                    <a:pt x="1956402" y="3802842"/>
                  </a:cubicBezTo>
                  <a:cubicBezTo>
                    <a:pt x="1956402" y="3807671"/>
                    <a:pt x="1952401" y="3811534"/>
                    <a:pt x="1947710" y="3811534"/>
                  </a:cubicBezTo>
                  <a:close/>
                  <a:moveTo>
                    <a:pt x="1899282" y="3811534"/>
                  </a:moveTo>
                  <a:lnTo>
                    <a:pt x="1885486" y="3811534"/>
                  </a:lnTo>
                  <a:cubicBezTo>
                    <a:pt x="1880795" y="3811534"/>
                    <a:pt x="1876793" y="3807671"/>
                    <a:pt x="1876793" y="3802842"/>
                  </a:cubicBezTo>
                  <a:cubicBezTo>
                    <a:pt x="1876793" y="3798013"/>
                    <a:pt x="1880657" y="3794149"/>
                    <a:pt x="1885486" y="3794149"/>
                  </a:cubicBezTo>
                  <a:lnTo>
                    <a:pt x="1899282" y="3794149"/>
                  </a:lnTo>
                  <a:cubicBezTo>
                    <a:pt x="1903973" y="3794149"/>
                    <a:pt x="1907975" y="3798013"/>
                    <a:pt x="1907975" y="3802842"/>
                  </a:cubicBezTo>
                  <a:cubicBezTo>
                    <a:pt x="1907975" y="3807671"/>
                    <a:pt x="1904111" y="3811534"/>
                    <a:pt x="1899282" y="3811534"/>
                  </a:cubicBezTo>
                  <a:close/>
                  <a:moveTo>
                    <a:pt x="1850993" y="3811534"/>
                  </a:moveTo>
                  <a:lnTo>
                    <a:pt x="1837196" y="3811534"/>
                  </a:lnTo>
                  <a:cubicBezTo>
                    <a:pt x="1832505" y="3811534"/>
                    <a:pt x="1828504" y="3807671"/>
                    <a:pt x="1828504" y="3802842"/>
                  </a:cubicBezTo>
                  <a:cubicBezTo>
                    <a:pt x="1828504" y="3798013"/>
                    <a:pt x="1832367" y="3794149"/>
                    <a:pt x="1837196" y="3794149"/>
                  </a:cubicBezTo>
                  <a:lnTo>
                    <a:pt x="1850993" y="3794149"/>
                  </a:lnTo>
                  <a:cubicBezTo>
                    <a:pt x="1855684" y="3794149"/>
                    <a:pt x="1859685" y="3798013"/>
                    <a:pt x="1859685" y="3802842"/>
                  </a:cubicBezTo>
                  <a:cubicBezTo>
                    <a:pt x="1859685" y="3807671"/>
                    <a:pt x="1855684" y="3811534"/>
                    <a:pt x="1850993" y="3811534"/>
                  </a:cubicBezTo>
                  <a:close/>
                  <a:moveTo>
                    <a:pt x="1802704" y="3811534"/>
                  </a:moveTo>
                  <a:lnTo>
                    <a:pt x="1788907" y="3811534"/>
                  </a:lnTo>
                  <a:cubicBezTo>
                    <a:pt x="1784216" y="3811534"/>
                    <a:pt x="1780215" y="3807671"/>
                    <a:pt x="1780215" y="3802842"/>
                  </a:cubicBezTo>
                  <a:cubicBezTo>
                    <a:pt x="1780215" y="3798013"/>
                    <a:pt x="1784078" y="3794149"/>
                    <a:pt x="1788907" y="3794149"/>
                  </a:cubicBezTo>
                  <a:lnTo>
                    <a:pt x="1802704" y="3794149"/>
                  </a:lnTo>
                  <a:cubicBezTo>
                    <a:pt x="1807395" y="3794149"/>
                    <a:pt x="1811396" y="3798013"/>
                    <a:pt x="1811396" y="3802842"/>
                  </a:cubicBezTo>
                  <a:cubicBezTo>
                    <a:pt x="1811396" y="3807671"/>
                    <a:pt x="1807395" y="3811534"/>
                    <a:pt x="1802704" y="3811534"/>
                  </a:cubicBezTo>
                  <a:close/>
                  <a:moveTo>
                    <a:pt x="1754277" y="3811534"/>
                  </a:moveTo>
                  <a:lnTo>
                    <a:pt x="1740480" y="3811534"/>
                  </a:lnTo>
                  <a:cubicBezTo>
                    <a:pt x="1735789" y="3811534"/>
                    <a:pt x="1731788" y="3807671"/>
                    <a:pt x="1731788" y="3802842"/>
                  </a:cubicBezTo>
                  <a:cubicBezTo>
                    <a:pt x="1731788" y="3798013"/>
                    <a:pt x="1735651" y="3794149"/>
                    <a:pt x="1740480" y="3794149"/>
                  </a:cubicBezTo>
                  <a:lnTo>
                    <a:pt x="1754277" y="3794149"/>
                  </a:lnTo>
                  <a:cubicBezTo>
                    <a:pt x="1758968" y="3794149"/>
                    <a:pt x="1762969" y="3798013"/>
                    <a:pt x="1762969" y="3802842"/>
                  </a:cubicBezTo>
                  <a:cubicBezTo>
                    <a:pt x="1762969" y="3807671"/>
                    <a:pt x="1759106" y="3811534"/>
                    <a:pt x="1754277" y="3811534"/>
                  </a:cubicBezTo>
                  <a:close/>
                  <a:moveTo>
                    <a:pt x="1705988" y="3811534"/>
                  </a:moveTo>
                  <a:lnTo>
                    <a:pt x="1692191" y="3811534"/>
                  </a:lnTo>
                  <a:cubicBezTo>
                    <a:pt x="1687500" y="3811534"/>
                    <a:pt x="1683499" y="3807671"/>
                    <a:pt x="1683499" y="3802842"/>
                  </a:cubicBezTo>
                  <a:cubicBezTo>
                    <a:pt x="1683499" y="3798013"/>
                    <a:pt x="1687362" y="3794149"/>
                    <a:pt x="1692191" y="3794149"/>
                  </a:cubicBezTo>
                  <a:lnTo>
                    <a:pt x="1705988" y="3794149"/>
                  </a:lnTo>
                  <a:cubicBezTo>
                    <a:pt x="1710679" y="3794149"/>
                    <a:pt x="1714680" y="3798013"/>
                    <a:pt x="1714680" y="3802842"/>
                  </a:cubicBezTo>
                  <a:cubicBezTo>
                    <a:pt x="1714680" y="3807671"/>
                    <a:pt x="1710679" y="3811534"/>
                    <a:pt x="1705988" y="3811534"/>
                  </a:cubicBezTo>
                  <a:close/>
                  <a:moveTo>
                    <a:pt x="1657561" y="3811534"/>
                  </a:moveTo>
                  <a:lnTo>
                    <a:pt x="1643764" y="3811534"/>
                  </a:lnTo>
                  <a:cubicBezTo>
                    <a:pt x="1639073" y="3811534"/>
                    <a:pt x="1635072" y="3807671"/>
                    <a:pt x="1635072" y="3802842"/>
                  </a:cubicBezTo>
                  <a:cubicBezTo>
                    <a:pt x="1635072" y="3798013"/>
                    <a:pt x="1638935" y="3794149"/>
                    <a:pt x="1643764" y="3794149"/>
                  </a:cubicBezTo>
                  <a:lnTo>
                    <a:pt x="1657561" y="3794149"/>
                  </a:lnTo>
                  <a:cubicBezTo>
                    <a:pt x="1662252" y="3794149"/>
                    <a:pt x="1666253" y="3798013"/>
                    <a:pt x="1666253" y="3802842"/>
                  </a:cubicBezTo>
                  <a:cubicBezTo>
                    <a:pt x="1666253" y="3807671"/>
                    <a:pt x="1662389" y="3811534"/>
                    <a:pt x="1657561" y="3811534"/>
                  </a:cubicBezTo>
                  <a:close/>
                  <a:moveTo>
                    <a:pt x="1609272" y="3811534"/>
                  </a:moveTo>
                  <a:lnTo>
                    <a:pt x="1595475" y="3811534"/>
                  </a:lnTo>
                  <a:cubicBezTo>
                    <a:pt x="1590784" y="3811534"/>
                    <a:pt x="1586783" y="3807671"/>
                    <a:pt x="1586783" y="3802842"/>
                  </a:cubicBezTo>
                  <a:cubicBezTo>
                    <a:pt x="1586783" y="3798013"/>
                    <a:pt x="1590646" y="3794149"/>
                    <a:pt x="1595475" y="3794149"/>
                  </a:cubicBezTo>
                  <a:lnTo>
                    <a:pt x="1609272" y="3794149"/>
                  </a:lnTo>
                  <a:cubicBezTo>
                    <a:pt x="1613963" y="3794149"/>
                    <a:pt x="1617964" y="3798013"/>
                    <a:pt x="1617964" y="3802842"/>
                  </a:cubicBezTo>
                  <a:cubicBezTo>
                    <a:pt x="1617964" y="3807671"/>
                    <a:pt x="1613963" y="3811534"/>
                    <a:pt x="1609272" y="3811534"/>
                  </a:cubicBezTo>
                  <a:close/>
                  <a:moveTo>
                    <a:pt x="1560844" y="3811534"/>
                  </a:moveTo>
                  <a:lnTo>
                    <a:pt x="1547047" y="3811534"/>
                  </a:lnTo>
                  <a:cubicBezTo>
                    <a:pt x="1542357" y="3811534"/>
                    <a:pt x="1538355" y="3807671"/>
                    <a:pt x="1538355" y="3802842"/>
                  </a:cubicBezTo>
                  <a:cubicBezTo>
                    <a:pt x="1538355" y="3798013"/>
                    <a:pt x="1542218" y="3794149"/>
                    <a:pt x="1547047" y="3794149"/>
                  </a:cubicBezTo>
                  <a:lnTo>
                    <a:pt x="1560844" y="3794149"/>
                  </a:lnTo>
                  <a:cubicBezTo>
                    <a:pt x="1565535" y="3794149"/>
                    <a:pt x="1569536" y="3798013"/>
                    <a:pt x="1569536" y="3802842"/>
                  </a:cubicBezTo>
                  <a:cubicBezTo>
                    <a:pt x="1569536" y="3807671"/>
                    <a:pt x="1565673" y="3811534"/>
                    <a:pt x="1560844" y="3811534"/>
                  </a:cubicBezTo>
                  <a:close/>
                  <a:moveTo>
                    <a:pt x="1512555" y="3811534"/>
                  </a:moveTo>
                  <a:lnTo>
                    <a:pt x="1498758" y="3811534"/>
                  </a:lnTo>
                  <a:cubicBezTo>
                    <a:pt x="1494067" y="3811534"/>
                    <a:pt x="1490066" y="3807671"/>
                    <a:pt x="1490066" y="3802842"/>
                  </a:cubicBezTo>
                  <a:cubicBezTo>
                    <a:pt x="1490066" y="3798013"/>
                    <a:pt x="1493929" y="3794149"/>
                    <a:pt x="1498758" y="3794149"/>
                  </a:cubicBezTo>
                  <a:lnTo>
                    <a:pt x="1512555" y="3794149"/>
                  </a:lnTo>
                  <a:cubicBezTo>
                    <a:pt x="1517246" y="3794149"/>
                    <a:pt x="1521247" y="3798013"/>
                    <a:pt x="1521247" y="3802842"/>
                  </a:cubicBezTo>
                  <a:cubicBezTo>
                    <a:pt x="1521247" y="3807671"/>
                    <a:pt x="1517384" y="3811534"/>
                    <a:pt x="1512555" y="3811534"/>
                  </a:cubicBezTo>
                  <a:close/>
                  <a:moveTo>
                    <a:pt x="1464266" y="3811534"/>
                  </a:moveTo>
                  <a:lnTo>
                    <a:pt x="1450469" y="3811534"/>
                  </a:lnTo>
                  <a:cubicBezTo>
                    <a:pt x="1445778" y="3811534"/>
                    <a:pt x="1441777" y="3807671"/>
                    <a:pt x="1441777" y="3802842"/>
                  </a:cubicBezTo>
                  <a:cubicBezTo>
                    <a:pt x="1441777" y="3798013"/>
                    <a:pt x="1445640" y="3794149"/>
                    <a:pt x="1450469" y="3794149"/>
                  </a:cubicBezTo>
                  <a:lnTo>
                    <a:pt x="1464266" y="3794149"/>
                  </a:lnTo>
                  <a:cubicBezTo>
                    <a:pt x="1468957" y="3794149"/>
                    <a:pt x="1472958" y="3798013"/>
                    <a:pt x="1472958" y="3802842"/>
                  </a:cubicBezTo>
                  <a:cubicBezTo>
                    <a:pt x="1472958" y="3807671"/>
                    <a:pt x="1468957" y="3811534"/>
                    <a:pt x="1464266" y="3811534"/>
                  </a:cubicBezTo>
                  <a:close/>
                  <a:moveTo>
                    <a:pt x="1415839" y="3811534"/>
                  </a:moveTo>
                  <a:lnTo>
                    <a:pt x="1402042" y="3811534"/>
                  </a:lnTo>
                  <a:cubicBezTo>
                    <a:pt x="1397351" y="3811534"/>
                    <a:pt x="1393350" y="3807671"/>
                    <a:pt x="1393350" y="3802842"/>
                  </a:cubicBezTo>
                  <a:cubicBezTo>
                    <a:pt x="1393350" y="3798013"/>
                    <a:pt x="1397213" y="3794149"/>
                    <a:pt x="1402042" y="3794149"/>
                  </a:cubicBezTo>
                  <a:lnTo>
                    <a:pt x="1415839" y="3794149"/>
                  </a:lnTo>
                  <a:cubicBezTo>
                    <a:pt x="1420530" y="3794149"/>
                    <a:pt x="1424531" y="3798013"/>
                    <a:pt x="1424531" y="3802842"/>
                  </a:cubicBezTo>
                  <a:cubicBezTo>
                    <a:pt x="1424531" y="3807671"/>
                    <a:pt x="1420668" y="3811534"/>
                    <a:pt x="1415839" y="3811534"/>
                  </a:cubicBezTo>
                  <a:close/>
                  <a:moveTo>
                    <a:pt x="1367550" y="3811534"/>
                  </a:moveTo>
                  <a:lnTo>
                    <a:pt x="1353753" y="3811534"/>
                  </a:lnTo>
                  <a:cubicBezTo>
                    <a:pt x="1349062" y="3811534"/>
                    <a:pt x="1345060" y="3807671"/>
                    <a:pt x="1345060" y="3802842"/>
                  </a:cubicBezTo>
                  <a:cubicBezTo>
                    <a:pt x="1345060" y="3798013"/>
                    <a:pt x="1348924" y="3794149"/>
                    <a:pt x="1353753" y="3794149"/>
                  </a:cubicBezTo>
                  <a:lnTo>
                    <a:pt x="1367550" y="3794149"/>
                  </a:lnTo>
                  <a:cubicBezTo>
                    <a:pt x="1372240" y="3794149"/>
                    <a:pt x="1376242" y="3798013"/>
                    <a:pt x="1376242" y="3802842"/>
                  </a:cubicBezTo>
                  <a:cubicBezTo>
                    <a:pt x="1376242" y="3807671"/>
                    <a:pt x="1372240" y="3811534"/>
                    <a:pt x="1367550" y="3811534"/>
                  </a:cubicBezTo>
                  <a:close/>
                  <a:moveTo>
                    <a:pt x="1319123" y="3811534"/>
                  </a:moveTo>
                  <a:lnTo>
                    <a:pt x="1305326" y="3811534"/>
                  </a:lnTo>
                  <a:cubicBezTo>
                    <a:pt x="1300635" y="3811534"/>
                    <a:pt x="1296634" y="3807671"/>
                    <a:pt x="1296634" y="3802842"/>
                  </a:cubicBezTo>
                  <a:cubicBezTo>
                    <a:pt x="1296634" y="3798013"/>
                    <a:pt x="1300497" y="3794149"/>
                    <a:pt x="1305326" y="3794149"/>
                  </a:cubicBezTo>
                  <a:lnTo>
                    <a:pt x="1319123" y="3794149"/>
                  </a:lnTo>
                  <a:cubicBezTo>
                    <a:pt x="1323814" y="3794149"/>
                    <a:pt x="1327814" y="3798013"/>
                    <a:pt x="1327814" y="3802842"/>
                  </a:cubicBezTo>
                  <a:cubicBezTo>
                    <a:pt x="1327814" y="3807671"/>
                    <a:pt x="1323951" y="3811534"/>
                    <a:pt x="1319123" y="3811534"/>
                  </a:cubicBezTo>
                  <a:close/>
                  <a:moveTo>
                    <a:pt x="1270833" y="3811534"/>
                  </a:moveTo>
                  <a:lnTo>
                    <a:pt x="1257037" y="3811534"/>
                  </a:lnTo>
                  <a:cubicBezTo>
                    <a:pt x="1252346" y="3811534"/>
                    <a:pt x="1248344" y="3807671"/>
                    <a:pt x="1248344" y="3802842"/>
                  </a:cubicBezTo>
                  <a:cubicBezTo>
                    <a:pt x="1248344" y="3798013"/>
                    <a:pt x="1252208" y="3794149"/>
                    <a:pt x="1257037" y="3794149"/>
                  </a:cubicBezTo>
                  <a:lnTo>
                    <a:pt x="1270833" y="3794149"/>
                  </a:lnTo>
                  <a:cubicBezTo>
                    <a:pt x="1275524" y="3794149"/>
                    <a:pt x="1279525" y="3798013"/>
                    <a:pt x="1279525" y="3802842"/>
                  </a:cubicBezTo>
                  <a:cubicBezTo>
                    <a:pt x="1279525" y="3807671"/>
                    <a:pt x="1275662" y="3811534"/>
                    <a:pt x="1270833" y="3811534"/>
                  </a:cubicBezTo>
                  <a:close/>
                  <a:moveTo>
                    <a:pt x="1222544" y="3811534"/>
                  </a:moveTo>
                  <a:lnTo>
                    <a:pt x="1208747" y="3811534"/>
                  </a:lnTo>
                  <a:cubicBezTo>
                    <a:pt x="1204056" y="3811534"/>
                    <a:pt x="1200055" y="3807671"/>
                    <a:pt x="1200055" y="3802842"/>
                  </a:cubicBezTo>
                  <a:cubicBezTo>
                    <a:pt x="1200055" y="3798013"/>
                    <a:pt x="1203918" y="3794149"/>
                    <a:pt x="1208747" y="3794149"/>
                  </a:cubicBezTo>
                  <a:lnTo>
                    <a:pt x="1222544" y="3794149"/>
                  </a:lnTo>
                  <a:cubicBezTo>
                    <a:pt x="1227235" y="3794149"/>
                    <a:pt x="1231236" y="3798013"/>
                    <a:pt x="1231236" y="3802842"/>
                  </a:cubicBezTo>
                  <a:cubicBezTo>
                    <a:pt x="1231236" y="3807671"/>
                    <a:pt x="1227235" y="3811534"/>
                    <a:pt x="1222544" y="3811534"/>
                  </a:cubicBezTo>
                  <a:close/>
                  <a:moveTo>
                    <a:pt x="1174117" y="3811534"/>
                  </a:moveTo>
                  <a:lnTo>
                    <a:pt x="1160320" y="3811534"/>
                  </a:lnTo>
                  <a:cubicBezTo>
                    <a:pt x="1155629" y="3811534"/>
                    <a:pt x="1151628" y="3807671"/>
                    <a:pt x="1151628" y="3802842"/>
                  </a:cubicBezTo>
                  <a:cubicBezTo>
                    <a:pt x="1151628" y="3798013"/>
                    <a:pt x="1155491" y="3794149"/>
                    <a:pt x="1160320" y="3794149"/>
                  </a:cubicBezTo>
                  <a:lnTo>
                    <a:pt x="1174117" y="3794149"/>
                  </a:lnTo>
                  <a:cubicBezTo>
                    <a:pt x="1178808" y="3794149"/>
                    <a:pt x="1182809" y="3798013"/>
                    <a:pt x="1182809" y="3802842"/>
                  </a:cubicBezTo>
                  <a:cubicBezTo>
                    <a:pt x="1182809" y="3807671"/>
                    <a:pt x="1178946" y="3811534"/>
                    <a:pt x="1174117" y="3811534"/>
                  </a:cubicBezTo>
                  <a:close/>
                  <a:moveTo>
                    <a:pt x="1125828" y="3811534"/>
                  </a:moveTo>
                  <a:lnTo>
                    <a:pt x="1112031" y="3811534"/>
                  </a:lnTo>
                  <a:cubicBezTo>
                    <a:pt x="1107340" y="3811534"/>
                    <a:pt x="1103339" y="3807671"/>
                    <a:pt x="1103339" y="3802842"/>
                  </a:cubicBezTo>
                  <a:cubicBezTo>
                    <a:pt x="1103339" y="3798013"/>
                    <a:pt x="1107202" y="3794149"/>
                    <a:pt x="1112031" y="3794149"/>
                  </a:cubicBezTo>
                  <a:lnTo>
                    <a:pt x="1125828" y="3794149"/>
                  </a:lnTo>
                  <a:cubicBezTo>
                    <a:pt x="1130519" y="3794149"/>
                    <a:pt x="1134520" y="3798013"/>
                    <a:pt x="1134520" y="3802842"/>
                  </a:cubicBezTo>
                  <a:cubicBezTo>
                    <a:pt x="1134520" y="3807671"/>
                    <a:pt x="1130519" y="3811534"/>
                    <a:pt x="1125828" y="3811534"/>
                  </a:cubicBezTo>
                  <a:close/>
                  <a:moveTo>
                    <a:pt x="1077401" y="3811534"/>
                  </a:moveTo>
                  <a:lnTo>
                    <a:pt x="1063604" y="3811534"/>
                  </a:lnTo>
                  <a:cubicBezTo>
                    <a:pt x="1058913" y="3811534"/>
                    <a:pt x="1054912" y="3807671"/>
                    <a:pt x="1054912" y="3802842"/>
                  </a:cubicBezTo>
                  <a:cubicBezTo>
                    <a:pt x="1054912" y="3798013"/>
                    <a:pt x="1058775" y="3794149"/>
                    <a:pt x="1063604" y="3794149"/>
                  </a:cubicBezTo>
                  <a:lnTo>
                    <a:pt x="1077401" y="3794149"/>
                  </a:lnTo>
                  <a:cubicBezTo>
                    <a:pt x="1082091" y="3794149"/>
                    <a:pt x="1086093" y="3798013"/>
                    <a:pt x="1086093" y="3802842"/>
                  </a:cubicBezTo>
                  <a:cubicBezTo>
                    <a:pt x="1086093" y="3807671"/>
                    <a:pt x="1082230" y="3811534"/>
                    <a:pt x="1077401" y="3811534"/>
                  </a:cubicBezTo>
                  <a:close/>
                  <a:moveTo>
                    <a:pt x="1029111" y="3811534"/>
                  </a:moveTo>
                  <a:lnTo>
                    <a:pt x="1015314" y="3811534"/>
                  </a:lnTo>
                  <a:cubicBezTo>
                    <a:pt x="1010624" y="3811534"/>
                    <a:pt x="1006622" y="3807671"/>
                    <a:pt x="1006622" y="3802842"/>
                  </a:cubicBezTo>
                  <a:cubicBezTo>
                    <a:pt x="1006622" y="3798013"/>
                    <a:pt x="1010485" y="3794149"/>
                    <a:pt x="1015314" y="3794149"/>
                  </a:cubicBezTo>
                  <a:lnTo>
                    <a:pt x="1029111" y="3794149"/>
                  </a:lnTo>
                  <a:cubicBezTo>
                    <a:pt x="1033802" y="3794149"/>
                    <a:pt x="1037803" y="3798013"/>
                    <a:pt x="1037803" y="3802842"/>
                  </a:cubicBezTo>
                  <a:cubicBezTo>
                    <a:pt x="1037803" y="3807671"/>
                    <a:pt x="1033802" y="3811534"/>
                    <a:pt x="1029111" y="3811534"/>
                  </a:cubicBezTo>
                  <a:close/>
                  <a:moveTo>
                    <a:pt x="980684" y="3811534"/>
                  </a:moveTo>
                  <a:lnTo>
                    <a:pt x="966888" y="3811534"/>
                  </a:lnTo>
                  <a:cubicBezTo>
                    <a:pt x="962196" y="3811534"/>
                    <a:pt x="958195" y="3807671"/>
                    <a:pt x="958195" y="3802842"/>
                  </a:cubicBezTo>
                  <a:cubicBezTo>
                    <a:pt x="958195" y="3798013"/>
                    <a:pt x="962059" y="3794149"/>
                    <a:pt x="966888" y="3794149"/>
                  </a:cubicBezTo>
                  <a:lnTo>
                    <a:pt x="980684" y="3794149"/>
                  </a:lnTo>
                  <a:cubicBezTo>
                    <a:pt x="985375" y="3794149"/>
                    <a:pt x="989376" y="3798013"/>
                    <a:pt x="989376" y="3802842"/>
                  </a:cubicBezTo>
                  <a:cubicBezTo>
                    <a:pt x="989376" y="3807671"/>
                    <a:pt x="985513" y="3811534"/>
                    <a:pt x="980684" y="3811534"/>
                  </a:cubicBezTo>
                  <a:close/>
                  <a:moveTo>
                    <a:pt x="932395" y="3811534"/>
                  </a:moveTo>
                  <a:lnTo>
                    <a:pt x="918598" y="3811534"/>
                  </a:lnTo>
                  <a:cubicBezTo>
                    <a:pt x="913907" y="3811534"/>
                    <a:pt x="909906" y="3807671"/>
                    <a:pt x="909906" y="3802842"/>
                  </a:cubicBezTo>
                  <a:cubicBezTo>
                    <a:pt x="909906" y="3798013"/>
                    <a:pt x="913769" y="3794149"/>
                    <a:pt x="918598" y="3794149"/>
                  </a:cubicBezTo>
                  <a:lnTo>
                    <a:pt x="932395" y="3794149"/>
                  </a:lnTo>
                  <a:cubicBezTo>
                    <a:pt x="937086" y="3794149"/>
                    <a:pt x="941087" y="3798013"/>
                    <a:pt x="941087" y="3802842"/>
                  </a:cubicBezTo>
                  <a:cubicBezTo>
                    <a:pt x="941087" y="3807671"/>
                    <a:pt x="937224" y="3811534"/>
                    <a:pt x="932395" y="3811534"/>
                  </a:cubicBezTo>
                  <a:close/>
                  <a:moveTo>
                    <a:pt x="884106" y="3811534"/>
                  </a:moveTo>
                  <a:lnTo>
                    <a:pt x="870309" y="3811534"/>
                  </a:lnTo>
                  <a:cubicBezTo>
                    <a:pt x="865618" y="3811534"/>
                    <a:pt x="861617" y="3807671"/>
                    <a:pt x="861617" y="3802842"/>
                  </a:cubicBezTo>
                  <a:cubicBezTo>
                    <a:pt x="861617" y="3798013"/>
                    <a:pt x="865480" y="3794149"/>
                    <a:pt x="870309" y="3794149"/>
                  </a:cubicBezTo>
                  <a:lnTo>
                    <a:pt x="884106" y="3794149"/>
                  </a:lnTo>
                  <a:cubicBezTo>
                    <a:pt x="888797" y="3794149"/>
                    <a:pt x="892798" y="3798013"/>
                    <a:pt x="892798" y="3802842"/>
                  </a:cubicBezTo>
                  <a:cubicBezTo>
                    <a:pt x="892798" y="3807671"/>
                    <a:pt x="888797" y="3811534"/>
                    <a:pt x="884106" y="3811534"/>
                  </a:cubicBezTo>
                  <a:close/>
                  <a:moveTo>
                    <a:pt x="835679" y="3811534"/>
                  </a:moveTo>
                  <a:lnTo>
                    <a:pt x="821882" y="3811534"/>
                  </a:lnTo>
                  <a:cubicBezTo>
                    <a:pt x="817191" y="3811534"/>
                    <a:pt x="813190" y="3807671"/>
                    <a:pt x="813190" y="3802842"/>
                  </a:cubicBezTo>
                  <a:cubicBezTo>
                    <a:pt x="813190" y="3798013"/>
                    <a:pt x="817053" y="3794149"/>
                    <a:pt x="821882" y="3794149"/>
                  </a:cubicBezTo>
                  <a:lnTo>
                    <a:pt x="835679" y="3794149"/>
                  </a:lnTo>
                  <a:cubicBezTo>
                    <a:pt x="840370" y="3794149"/>
                    <a:pt x="844371" y="3798013"/>
                    <a:pt x="844371" y="3802842"/>
                  </a:cubicBezTo>
                  <a:cubicBezTo>
                    <a:pt x="844371" y="3807671"/>
                    <a:pt x="840508" y="3811534"/>
                    <a:pt x="835679" y="3811534"/>
                  </a:cubicBezTo>
                  <a:close/>
                  <a:moveTo>
                    <a:pt x="787390" y="3811534"/>
                  </a:moveTo>
                  <a:lnTo>
                    <a:pt x="773593" y="3811534"/>
                  </a:lnTo>
                  <a:cubicBezTo>
                    <a:pt x="768902" y="3811534"/>
                    <a:pt x="764901" y="3807671"/>
                    <a:pt x="764901" y="3802842"/>
                  </a:cubicBezTo>
                  <a:cubicBezTo>
                    <a:pt x="764901" y="3798013"/>
                    <a:pt x="768764" y="3794149"/>
                    <a:pt x="773593" y="3794149"/>
                  </a:cubicBezTo>
                  <a:lnTo>
                    <a:pt x="787390" y="3794149"/>
                  </a:lnTo>
                  <a:cubicBezTo>
                    <a:pt x="792081" y="3794149"/>
                    <a:pt x="796082" y="3798013"/>
                    <a:pt x="796082" y="3802842"/>
                  </a:cubicBezTo>
                  <a:cubicBezTo>
                    <a:pt x="796082" y="3807671"/>
                    <a:pt x="792081" y="3811534"/>
                    <a:pt x="787390" y="3811534"/>
                  </a:cubicBezTo>
                  <a:close/>
                  <a:moveTo>
                    <a:pt x="738962" y="3811534"/>
                  </a:moveTo>
                  <a:lnTo>
                    <a:pt x="725165" y="3811534"/>
                  </a:lnTo>
                  <a:cubicBezTo>
                    <a:pt x="720475" y="3811534"/>
                    <a:pt x="716473" y="3807671"/>
                    <a:pt x="716473" y="3802842"/>
                  </a:cubicBezTo>
                  <a:cubicBezTo>
                    <a:pt x="716473" y="3798013"/>
                    <a:pt x="720336" y="3794149"/>
                    <a:pt x="725165" y="3794149"/>
                  </a:cubicBezTo>
                  <a:lnTo>
                    <a:pt x="738962" y="3794149"/>
                  </a:lnTo>
                  <a:cubicBezTo>
                    <a:pt x="743653" y="3794149"/>
                    <a:pt x="747655" y="3798013"/>
                    <a:pt x="747655" y="3802842"/>
                  </a:cubicBezTo>
                  <a:cubicBezTo>
                    <a:pt x="747655" y="3807671"/>
                    <a:pt x="743791" y="3811534"/>
                    <a:pt x="738962" y="3811534"/>
                  </a:cubicBezTo>
                  <a:close/>
                  <a:moveTo>
                    <a:pt x="690673" y="3811534"/>
                  </a:moveTo>
                  <a:lnTo>
                    <a:pt x="676876" y="3811534"/>
                  </a:lnTo>
                  <a:cubicBezTo>
                    <a:pt x="672185" y="3811534"/>
                    <a:pt x="668184" y="3807671"/>
                    <a:pt x="668184" y="3802842"/>
                  </a:cubicBezTo>
                  <a:cubicBezTo>
                    <a:pt x="668184" y="3798013"/>
                    <a:pt x="672047" y="3794149"/>
                    <a:pt x="676876" y="3794149"/>
                  </a:cubicBezTo>
                  <a:lnTo>
                    <a:pt x="690673" y="3794149"/>
                  </a:lnTo>
                  <a:cubicBezTo>
                    <a:pt x="695364" y="3794149"/>
                    <a:pt x="699365" y="3798013"/>
                    <a:pt x="699365" y="3802842"/>
                  </a:cubicBezTo>
                  <a:cubicBezTo>
                    <a:pt x="699365" y="3807671"/>
                    <a:pt x="695502" y="3811534"/>
                    <a:pt x="690673" y="3811534"/>
                  </a:cubicBezTo>
                  <a:close/>
                  <a:moveTo>
                    <a:pt x="642384" y="3811534"/>
                  </a:moveTo>
                  <a:lnTo>
                    <a:pt x="628587" y="3811534"/>
                  </a:lnTo>
                  <a:cubicBezTo>
                    <a:pt x="623896" y="3811534"/>
                    <a:pt x="619895" y="3807671"/>
                    <a:pt x="619895" y="3802842"/>
                  </a:cubicBezTo>
                  <a:cubicBezTo>
                    <a:pt x="619895" y="3798013"/>
                    <a:pt x="623758" y="3794149"/>
                    <a:pt x="628587" y="3794149"/>
                  </a:cubicBezTo>
                  <a:lnTo>
                    <a:pt x="642384" y="3794149"/>
                  </a:lnTo>
                  <a:cubicBezTo>
                    <a:pt x="647075" y="3794149"/>
                    <a:pt x="651076" y="3798013"/>
                    <a:pt x="651076" y="3802842"/>
                  </a:cubicBezTo>
                  <a:cubicBezTo>
                    <a:pt x="651076" y="3807671"/>
                    <a:pt x="647075" y="3811534"/>
                    <a:pt x="642384" y="3811534"/>
                  </a:cubicBezTo>
                  <a:close/>
                  <a:moveTo>
                    <a:pt x="593957" y="3811534"/>
                  </a:moveTo>
                  <a:lnTo>
                    <a:pt x="580160" y="3811534"/>
                  </a:lnTo>
                  <a:cubicBezTo>
                    <a:pt x="575469" y="3811534"/>
                    <a:pt x="571468" y="3807671"/>
                    <a:pt x="571468" y="3802842"/>
                  </a:cubicBezTo>
                  <a:cubicBezTo>
                    <a:pt x="571468" y="3798013"/>
                    <a:pt x="575331" y="3794149"/>
                    <a:pt x="580160" y="3794149"/>
                  </a:cubicBezTo>
                  <a:lnTo>
                    <a:pt x="593957" y="3794149"/>
                  </a:lnTo>
                  <a:cubicBezTo>
                    <a:pt x="598648" y="3794149"/>
                    <a:pt x="602649" y="3798013"/>
                    <a:pt x="602649" y="3802842"/>
                  </a:cubicBezTo>
                  <a:cubicBezTo>
                    <a:pt x="602649" y="3807671"/>
                    <a:pt x="598786" y="3811534"/>
                    <a:pt x="593957" y="3811534"/>
                  </a:cubicBezTo>
                  <a:close/>
                  <a:moveTo>
                    <a:pt x="545668" y="3811534"/>
                  </a:moveTo>
                  <a:lnTo>
                    <a:pt x="531871" y="3811534"/>
                  </a:lnTo>
                  <a:cubicBezTo>
                    <a:pt x="527180" y="3811534"/>
                    <a:pt x="523179" y="3807671"/>
                    <a:pt x="523179" y="3802842"/>
                  </a:cubicBezTo>
                  <a:cubicBezTo>
                    <a:pt x="523179" y="3798013"/>
                    <a:pt x="527042" y="3794149"/>
                    <a:pt x="531871" y="3794149"/>
                  </a:cubicBezTo>
                  <a:lnTo>
                    <a:pt x="545668" y="3794149"/>
                  </a:lnTo>
                  <a:cubicBezTo>
                    <a:pt x="550359" y="3794149"/>
                    <a:pt x="554360" y="3798013"/>
                    <a:pt x="554360" y="3802842"/>
                  </a:cubicBezTo>
                  <a:cubicBezTo>
                    <a:pt x="554360" y="3807671"/>
                    <a:pt x="550359" y="3811534"/>
                    <a:pt x="545668" y="3811534"/>
                  </a:cubicBezTo>
                  <a:close/>
                  <a:moveTo>
                    <a:pt x="497241" y="3811534"/>
                  </a:moveTo>
                  <a:lnTo>
                    <a:pt x="483444" y="3811534"/>
                  </a:lnTo>
                  <a:cubicBezTo>
                    <a:pt x="478753" y="3811534"/>
                    <a:pt x="474752" y="3807671"/>
                    <a:pt x="474752" y="3802842"/>
                  </a:cubicBezTo>
                  <a:cubicBezTo>
                    <a:pt x="474752" y="3798013"/>
                    <a:pt x="478615" y="3794149"/>
                    <a:pt x="483444" y="3794149"/>
                  </a:cubicBezTo>
                  <a:lnTo>
                    <a:pt x="497241" y="3794149"/>
                  </a:lnTo>
                  <a:cubicBezTo>
                    <a:pt x="501932" y="3794149"/>
                    <a:pt x="505933" y="3798013"/>
                    <a:pt x="505933" y="3802842"/>
                  </a:cubicBezTo>
                  <a:cubicBezTo>
                    <a:pt x="505933" y="3807671"/>
                    <a:pt x="502069" y="3811534"/>
                    <a:pt x="497241" y="3811534"/>
                  </a:cubicBezTo>
                  <a:close/>
                  <a:moveTo>
                    <a:pt x="448952" y="3811534"/>
                  </a:moveTo>
                  <a:lnTo>
                    <a:pt x="435155" y="3811534"/>
                  </a:lnTo>
                  <a:cubicBezTo>
                    <a:pt x="430464" y="3811534"/>
                    <a:pt x="426462" y="3807671"/>
                    <a:pt x="426462" y="3802842"/>
                  </a:cubicBezTo>
                  <a:cubicBezTo>
                    <a:pt x="426462" y="3798013"/>
                    <a:pt x="430326" y="3794149"/>
                    <a:pt x="435155" y="3794149"/>
                  </a:cubicBezTo>
                  <a:lnTo>
                    <a:pt x="448952" y="3794149"/>
                  </a:lnTo>
                  <a:cubicBezTo>
                    <a:pt x="453642" y="3794149"/>
                    <a:pt x="457643" y="3798013"/>
                    <a:pt x="457643" y="3802842"/>
                  </a:cubicBezTo>
                  <a:cubicBezTo>
                    <a:pt x="457643" y="3807671"/>
                    <a:pt x="453642" y="3811534"/>
                    <a:pt x="448952" y="3811534"/>
                  </a:cubicBezTo>
                  <a:close/>
                  <a:moveTo>
                    <a:pt x="400662" y="3811534"/>
                  </a:moveTo>
                  <a:lnTo>
                    <a:pt x="386865" y="3811534"/>
                  </a:lnTo>
                  <a:cubicBezTo>
                    <a:pt x="382175" y="3811534"/>
                    <a:pt x="378173" y="3807671"/>
                    <a:pt x="378173" y="3802842"/>
                  </a:cubicBezTo>
                  <a:cubicBezTo>
                    <a:pt x="378173" y="3798013"/>
                    <a:pt x="382036" y="3794149"/>
                    <a:pt x="386865" y="3794149"/>
                  </a:cubicBezTo>
                  <a:lnTo>
                    <a:pt x="400662" y="3794149"/>
                  </a:lnTo>
                  <a:cubicBezTo>
                    <a:pt x="405353" y="3794149"/>
                    <a:pt x="409354" y="3798013"/>
                    <a:pt x="409354" y="3802842"/>
                  </a:cubicBezTo>
                  <a:cubicBezTo>
                    <a:pt x="409354" y="3807671"/>
                    <a:pt x="405353" y="3811534"/>
                    <a:pt x="400662" y="3811534"/>
                  </a:cubicBezTo>
                  <a:close/>
                  <a:moveTo>
                    <a:pt x="352235" y="3811534"/>
                  </a:moveTo>
                  <a:lnTo>
                    <a:pt x="338438" y="3811534"/>
                  </a:lnTo>
                  <a:cubicBezTo>
                    <a:pt x="333747" y="3811534"/>
                    <a:pt x="329746" y="3807671"/>
                    <a:pt x="329746" y="3802842"/>
                  </a:cubicBezTo>
                  <a:cubicBezTo>
                    <a:pt x="329746" y="3798013"/>
                    <a:pt x="333609" y="3794149"/>
                    <a:pt x="338438" y="3794149"/>
                  </a:cubicBezTo>
                  <a:lnTo>
                    <a:pt x="352235" y="3794149"/>
                  </a:lnTo>
                  <a:cubicBezTo>
                    <a:pt x="356926" y="3794149"/>
                    <a:pt x="360927" y="3798013"/>
                    <a:pt x="360927" y="3802842"/>
                  </a:cubicBezTo>
                  <a:cubicBezTo>
                    <a:pt x="360927" y="3807671"/>
                    <a:pt x="357064" y="3811534"/>
                    <a:pt x="352235" y="3811534"/>
                  </a:cubicBezTo>
                  <a:close/>
                  <a:moveTo>
                    <a:pt x="303946" y="3811534"/>
                  </a:moveTo>
                  <a:lnTo>
                    <a:pt x="290149" y="3811534"/>
                  </a:lnTo>
                  <a:cubicBezTo>
                    <a:pt x="285458" y="3811534"/>
                    <a:pt x="281457" y="3807671"/>
                    <a:pt x="281457" y="3802842"/>
                  </a:cubicBezTo>
                  <a:cubicBezTo>
                    <a:pt x="281457" y="3798013"/>
                    <a:pt x="285320" y="3794149"/>
                    <a:pt x="290149" y="3794149"/>
                  </a:cubicBezTo>
                  <a:lnTo>
                    <a:pt x="303946" y="3794149"/>
                  </a:lnTo>
                  <a:cubicBezTo>
                    <a:pt x="308637" y="3794149"/>
                    <a:pt x="312638" y="3798013"/>
                    <a:pt x="312638" y="3802842"/>
                  </a:cubicBezTo>
                  <a:cubicBezTo>
                    <a:pt x="312638" y="3807671"/>
                    <a:pt x="308637" y="3811534"/>
                    <a:pt x="303946" y="3811534"/>
                  </a:cubicBezTo>
                  <a:close/>
                  <a:moveTo>
                    <a:pt x="255519" y="3811534"/>
                  </a:moveTo>
                  <a:lnTo>
                    <a:pt x="241722" y="3811534"/>
                  </a:lnTo>
                  <a:cubicBezTo>
                    <a:pt x="237031" y="3811534"/>
                    <a:pt x="233030" y="3807671"/>
                    <a:pt x="233030" y="3802842"/>
                  </a:cubicBezTo>
                  <a:cubicBezTo>
                    <a:pt x="233030" y="3798013"/>
                    <a:pt x="236893" y="3794149"/>
                    <a:pt x="241722" y="3794149"/>
                  </a:cubicBezTo>
                  <a:lnTo>
                    <a:pt x="255519" y="3794149"/>
                  </a:lnTo>
                  <a:cubicBezTo>
                    <a:pt x="260210" y="3794149"/>
                    <a:pt x="264211" y="3798013"/>
                    <a:pt x="264211" y="3802842"/>
                  </a:cubicBezTo>
                  <a:cubicBezTo>
                    <a:pt x="264211" y="3807671"/>
                    <a:pt x="260348" y="3811534"/>
                    <a:pt x="255519" y="3811534"/>
                  </a:cubicBezTo>
                  <a:close/>
                  <a:moveTo>
                    <a:pt x="207230" y="3811534"/>
                  </a:moveTo>
                  <a:lnTo>
                    <a:pt x="193433" y="3811534"/>
                  </a:lnTo>
                  <a:cubicBezTo>
                    <a:pt x="188742" y="3811534"/>
                    <a:pt x="184741" y="3807671"/>
                    <a:pt x="184741" y="3802842"/>
                  </a:cubicBezTo>
                  <a:cubicBezTo>
                    <a:pt x="184741" y="3798013"/>
                    <a:pt x="188604" y="3794149"/>
                    <a:pt x="193433" y="3794149"/>
                  </a:cubicBezTo>
                  <a:lnTo>
                    <a:pt x="207230" y="3794149"/>
                  </a:lnTo>
                  <a:cubicBezTo>
                    <a:pt x="211921" y="3794149"/>
                    <a:pt x="215922" y="3798013"/>
                    <a:pt x="215922" y="3802842"/>
                  </a:cubicBezTo>
                  <a:cubicBezTo>
                    <a:pt x="215922" y="3807671"/>
                    <a:pt x="211921" y="3811534"/>
                    <a:pt x="207230" y="3811534"/>
                  </a:cubicBezTo>
                  <a:close/>
                  <a:moveTo>
                    <a:pt x="158803" y="3811534"/>
                  </a:moveTo>
                  <a:lnTo>
                    <a:pt x="144868" y="3811534"/>
                  </a:lnTo>
                  <a:cubicBezTo>
                    <a:pt x="140039" y="3811534"/>
                    <a:pt x="136314" y="3807532"/>
                    <a:pt x="136314" y="3802842"/>
                  </a:cubicBezTo>
                  <a:cubicBezTo>
                    <a:pt x="136314" y="3798151"/>
                    <a:pt x="140177" y="3794288"/>
                    <a:pt x="145006" y="3794288"/>
                  </a:cubicBezTo>
                  <a:lnTo>
                    <a:pt x="158803" y="3794288"/>
                  </a:lnTo>
                  <a:cubicBezTo>
                    <a:pt x="163493" y="3794288"/>
                    <a:pt x="167494" y="3798151"/>
                    <a:pt x="167494" y="3802980"/>
                  </a:cubicBezTo>
                  <a:cubicBezTo>
                    <a:pt x="167494" y="3807808"/>
                    <a:pt x="163631" y="3811534"/>
                    <a:pt x="158803" y="3811534"/>
                  </a:cubicBezTo>
                  <a:close/>
                  <a:moveTo>
                    <a:pt x="3674255" y="3811120"/>
                  </a:moveTo>
                  <a:cubicBezTo>
                    <a:pt x="3669702" y="3811120"/>
                    <a:pt x="3665976" y="3807671"/>
                    <a:pt x="3665701" y="3803117"/>
                  </a:cubicBezTo>
                  <a:cubicBezTo>
                    <a:pt x="3665425" y="3798426"/>
                    <a:pt x="3669012" y="3794288"/>
                    <a:pt x="3673703" y="3793874"/>
                  </a:cubicBezTo>
                  <a:cubicBezTo>
                    <a:pt x="3678118" y="3793597"/>
                    <a:pt x="3682395" y="3793046"/>
                    <a:pt x="3686534" y="3792356"/>
                  </a:cubicBezTo>
                  <a:cubicBezTo>
                    <a:pt x="3691225" y="3791666"/>
                    <a:pt x="3695640" y="3794701"/>
                    <a:pt x="3696468" y="3799392"/>
                  </a:cubicBezTo>
                  <a:cubicBezTo>
                    <a:pt x="3697296" y="3804083"/>
                    <a:pt x="3694122" y="3808498"/>
                    <a:pt x="3689431" y="3809326"/>
                  </a:cubicBezTo>
                  <a:cubicBezTo>
                    <a:pt x="3684602" y="3810154"/>
                    <a:pt x="3679773" y="3810706"/>
                    <a:pt x="3674807" y="3811120"/>
                  </a:cubicBezTo>
                  <a:cubicBezTo>
                    <a:pt x="3674669" y="3811120"/>
                    <a:pt x="3674531" y="3811120"/>
                    <a:pt x="3674255" y="3811120"/>
                  </a:cubicBezTo>
                  <a:close/>
                  <a:moveTo>
                    <a:pt x="110927" y="3806705"/>
                  </a:moveTo>
                  <a:cubicBezTo>
                    <a:pt x="110237" y="3806705"/>
                    <a:pt x="109410" y="3806567"/>
                    <a:pt x="108720" y="3806429"/>
                  </a:cubicBezTo>
                  <a:cubicBezTo>
                    <a:pt x="104029" y="3805187"/>
                    <a:pt x="99338" y="3803669"/>
                    <a:pt x="94785" y="3801876"/>
                  </a:cubicBezTo>
                  <a:cubicBezTo>
                    <a:pt x="90370" y="3800220"/>
                    <a:pt x="88162" y="3795253"/>
                    <a:pt x="89818" y="3790700"/>
                  </a:cubicBezTo>
                  <a:cubicBezTo>
                    <a:pt x="91474" y="3786285"/>
                    <a:pt x="96440" y="3784078"/>
                    <a:pt x="100993" y="3785734"/>
                  </a:cubicBezTo>
                  <a:cubicBezTo>
                    <a:pt x="104994" y="3787251"/>
                    <a:pt x="109134" y="3788631"/>
                    <a:pt x="113273" y="3789734"/>
                  </a:cubicBezTo>
                  <a:cubicBezTo>
                    <a:pt x="117826" y="3790976"/>
                    <a:pt x="120585" y="3795667"/>
                    <a:pt x="119343" y="3800358"/>
                  </a:cubicBezTo>
                  <a:cubicBezTo>
                    <a:pt x="118240" y="3804221"/>
                    <a:pt x="114790" y="3806705"/>
                    <a:pt x="110927" y="3806705"/>
                  </a:cubicBezTo>
                  <a:close/>
                  <a:moveTo>
                    <a:pt x="3721026" y="3799530"/>
                  </a:moveTo>
                  <a:cubicBezTo>
                    <a:pt x="3717715" y="3799530"/>
                    <a:pt x="3714542" y="3797599"/>
                    <a:pt x="3713162" y="3794426"/>
                  </a:cubicBezTo>
                  <a:cubicBezTo>
                    <a:pt x="3711230" y="3790011"/>
                    <a:pt x="3713162" y="3784906"/>
                    <a:pt x="3717577" y="3782974"/>
                  </a:cubicBezTo>
                  <a:cubicBezTo>
                    <a:pt x="3721578" y="3781180"/>
                    <a:pt x="3725303" y="3779249"/>
                    <a:pt x="3729028" y="3777041"/>
                  </a:cubicBezTo>
                  <a:cubicBezTo>
                    <a:pt x="3733168" y="3774696"/>
                    <a:pt x="3738410" y="3776076"/>
                    <a:pt x="3740756" y="3780214"/>
                  </a:cubicBezTo>
                  <a:cubicBezTo>
                    <a:pt x="3743102" y="3784354"/>
                    <a:pt x="3741722" y="3789597"/>
                    <a:pt x="3737582" y="3791942"/>
                  </a:cubicBezTo>
                  <a:cubicBezTo>
                    <a:pt x="3733305" y="3794426"/>
                    <a:pt x="3729028" y="3796633"/>
                    <a:pt x="3724476" y="3798565"/>
                  </a:cubicBezTo>
                  <a:cubicBezTo>
                    <a:pt x="3723372" y="3799254"/>
                    <a:pt x="3722130" y="3799530"/>
                    <a:pt x="3721026" y="3799530"/>
                  </a:cubicBezTo>
                  <a:close/>
                  <a:moveTo>
                    <a:pt x="67467" y="3786285"/>
                  </a:moveTo>
                  <a:cubicBezTo>
                    <a:pt x="65811" y="3786285"/>
                    <a:pt x="64018" y="3785734"/>
                    <a:pt x="62500" y="3784768"/>
                  </a:cubicBezTo>
                  <a:cubicBezTo>
                    <a:pt x="58499" y="3782008"/>
                    <a:pt x="54636" y="3778973"/>
                    <a:pt x="51049" y="3775662"/>
                  </a:cubicBezTo>
                  <a:cubicBezTo>
                    <a:pt x="47461" y="3772488"/>
                    <a:pt x="47048" y="3767108"/>
                    <a:pt x="50221" y="3763520"/>
                  </a:cubicBezTo>
                  <a:cubicBezTo>
                    <a:pt x="53394" y="3759933"/>
                    <a:pt x="58775" y="3759519"/>
                    <a:pt x="62362" y="3762693"/>
                  </a:cubicBezTo>
                  <a:cubicBezTo>
                    <a:pt x="65673" y="3765452"/>
                    <a:pt x="68985" y="3768211"/>
                    <a:pt x="72572" y="3770695"/>
                  </a:cubicBezTo>
                  <a:cubicBezTo>
                    <a:pt x="76435" y="3773454"/>
                    <a:pt x="77401" y="3778835"/>
                    <a:pt x="74641" y="3782698"/>
                  </a:cubicBezTo>
                  <a:cubicBezTo>
                    <a:pt x="72848" y="3785043"/>
                    <a:pt x="70088" y="3786285"/>
                    <a:pt x="67467" y="3786285"/>
                  </a:cubicBezTo>
                  <a:close/>
                  <a:moveTo>
                    <a:pt x="3760762" y="3772488"/>
                  </a:moveTo>
                  <a:cubicBezTo>
                    <a:pt x="3758554" y="3772488"/>
                    <a:pt x="3756208" y="3771660"/>
                    <a:pt x="3754553" y="3769867"/>
                  </a:cubicBezTo>
                  <a:cubicBezTo>
                    <a:pt x="3751242" y="3766418"/>
                    <a:pt x="3751242" y="3761037"/>
                    <a:pt x="3754691" y="3757726"/>
                  </a:cubicBezTo>
                  <a:cubicBezTo>
                    <a:pt x="3757726" y="3754691"/>
                    <a:pt x="3760762" y="3751517"/>
                    <a:pt x="3763521" y="3748206"/>
                  </a:cubicBezTo>
                  <a:cubicBezTo>
                    <a:pt x="3766556" y="3744619"/>
                    <a:pt x="3772075" y="3744067"/>
                    <a:pt x="3775662" y="3747240"/>
                  </a:cubicBezTo>
                  <a:cubicBezTo>
                    <a:pt x="3779249" y="3750275"/>
                    <a:pt x="3779801" y="3755794"/>
                    <a:pt x="3776628" y="3759381"/>
                  </a:cubicBezTo>
                  <a:cubicBezTo>
                    <a:pt x="3773454" y="3763106"/>
                    <a:pt x="3770143" y="3766694"/>
                    <a:pt x="3766694" y="3770005"/>
                  </a:cubicBezTo>
                  <a:cubicBezTo>
                    <a:pt x="3765039" y="3771660"/>
                    <a:pt x="3762969" y="3772488"/>
                    <a:pt x="3760762" y="3772488"/>
                  </a:cubicBezTo>
                  <a:close/>
                  <a:moveTo>
                    <a:pt x="33527" y="3752207"/>
                  </a:moveTo>
                  <a:cubicBezTo>
                    <a:pt x="30767" y="3752207"/>
                    <a:pt x="28146" y="3750965"/>
                    <a:pt x="26490" y="3748482"/>
                  </a:cubicBezTo>
                  <a:cubicBezTo>
                    <a:pt x="23731" y="3744481"/>
                    <a:pt x="21109" y="3740342"/>
                    <a:pt x="18764" y="3736065"/>
                  </a:cubicBezTo>
                  <a:cubicBezTo>
                    <a:pt x="16418" y="3731925"/>
                    <a:pt x="17936" y="3726683"/>
                    <a:pt x="22075" y="3724337"/>
                  </a:cubicBezTo>
                  <a:cubicBezTo>
                    <a:pt x="26214" y="3721992"/>
                    <a:pt x="31457" y="3723509"/>
                    <a:pt x="33803" y="3727648"/>
                  </a:cubicBezTo>
                  <a:cubicBezTo>
                    <a:pt x="35872" y="3731374"/>
                    <a:pt x="38217" y="3735099"/>
                    <a:pt x="40701" y="3738548"/>
                  </a:cubicBezTo>
                  <a:cubicBezTo>
                    <a:pt x="43460" y="3742411"/>
                    <a:pt x="42495" y="3747792"/>
                    <a:pt x="38493" y="3750551"/>
                  </a:cubicBezTo>
                  <a:cubicBezTo>
                    <a:pt x="36976" y="3751655"/>
                    <a:pt x="35182" y="3752207"/>
                    <a:pt x="33527" y="3752207"/>
                  </a:cubicBezTo>
                  <a:close/>
                  <a:moveTo>
                    <a:pt x="3789045" y="3733581"/>
                  </a:moveTo>
                  <a:cubicBezTo>
                    <a:pt x="3787803" y="3733581"/>
                    <a:pt x="3786424" y="3733305"/>
                    <a:pt x="3785320" y="3732753"/>
                  </a:cubicBezTo>
                  <a:cubicBezTo>
                    <a:pt x="3781043" y="3730684"/>
                    <a:pt x="3779249" y="3725441"/>
                    <a:pt x="3781319" y="3721164"/>
                  </a:cubicBezTo>
                  <a:cubicBezTo>
                    <a:pt x="3783250" y="3717301"/>
                    <a:pt x="3784906" y="3713300"/>
                    <a:pt x="3786424" y="3709299"/>
                  </a:cubicBezTo>
                  <a:cubicBezTo>
                    <a:pt x="3788079" y="3704883"/>
                    <a:pt x="3793046" y="3702538"/>
                    <a:pt x="3797461" y="3704194"/>
                  </a:cubicBezTo>
                  <a:cubicBezTo>
                    <a:pt x="3801876" y="3705849"/>
                    <a:pt x="3804222" y="3710816"/>
                    <a:pt x="3802566" y="3715231"/>
                  </a:cubicBezTo>
                  <a:cubicBezTo>
                    <a:pt x="3800910" y="3719784"/>
                    <a:pt x="3798979" y="3724337"/>
                    <a:pt x="3796771" y="3728752"/>
                  </a:cubicBezTo>
                  <a:cubicBezTo>
                    <a:pt x="3795254" y="3731788"/>
                    <a:pt x="3792218" y="3733581"/>
                    <a:pt x="3789045" y="3733581"/>
                  </a:cubicBezTo>
                  <a:close/>
                  <a:moveTo>
                    <a:pt x="13245" y="3708609"/>
                  </a:moveTo>
                  <a:cubicBezTo>
                    <a:pt x="9382" y="3708609"/>
                    <a:pt x="5933" y="3706125"/>
                    <a:pt x="4967" y="3702262"/>
                  </a:cubicBezTo>
                  <a:cubicBezTo>
                    <a:pt x="3725" y="3697571"/>
                    <a:pt x="2760" y="3692742"/>
                    <a:pt x="1932" y="3687914"/>
                  </a:cubicBezTo>
                  <a:cubicBezTo>
                    <a:pt x="1242" y="3683222"/>
                    <a:pt x="4415" y="3678808"/>
                    <a:pt x="9106" y="3678117"/>
                  </a:cubicBezTo>
                  <a:cubicBezTo>
                    <a:pt x="13797" y="3677428"/>
                    <a:pt x="18212" y="3680601"/>
                    <a:pt x="18902" y="3685292"/>
                  </a:cubicBezTo>
                  <a:cubicBezTo>
                    <a:pt x="19592" y="3689569"/>
                    <a:pt x="20420" y="3693846"/>
                    <a:pt x="21523" y="3697985"/>
                  </a:cubicBezTo>
                  <a:cubicBezTo>
                    <a:pt x="22765" y="3702538"/>
                    <a:pt x="20006" y="3707367"/>
                    <a:pt x="15453" y="3708471"/>
                  </a:cubicBezTo>
                  <a:cubicBezTo>
                    <a:pt x="14763" y="3708471"/>
                    <a:pt x="13935" y="3708609"/>
                    <a:pt x="13245" y="3708609"/>
                  </a:cubicBezTo>
                  <a:close/>
                  <a:moveTo>
                    <a:pt x="3802152" y="3687223"/>
                  </a:moveTo>
                  <a:cubicBezTo>
                    <a:pt x="3801876" y="3687223"/>
                    <a:pt x="3801600" y="3687223"/>
                    <a:pt x="3801324" y="3687223"/>
                  </a:cubicBezTo>
                  <a:cubicBezTo>
                    <a:pt x="3796633" y="3686671"/>
                    <a:pt x="3793184" y="3682533"/>
                    <a:pt x="3793598" y="3677704"/>
                  </a:cubicBezTo>
                  <a:cubicBezTo>
                    <a:pt x="3794012" y="3673427"/>
                    <a:pt x="3794288" y="3669150"/>
                    <a:pt x="3794288" y="3664734"/>
                  </a:cubicBezTo>
                  <a:cubicBezTo>
                    <a:pt x="3794288" y="3659906"/>
                    <a:pt x="3798151" y="3655905"/>
                    <a:pt x="3802980" y="3655905"/>
                  </a:cubicBezTo>
                  <a:cubicBezTo>
                    <a:pt x="3807809" y="3655905"/>
                    <a:pt x="3811672" y="3659492"/>
                    <a:pt x="3811672" y="3664321"/>
                  </a:cubicBezTo>
                  <a:lnTo>
                    <a:pt x="3811672" y="3664873"/>
                  </a:lnTo>
                  <a:cubicBezTo>
                    <a:pt x="3811672" y="3669839"/>
                    <a:pt x="3811396" y="3674668"/>
                    <a:pt x="3810982" y="3679497"/>
                  </a:cubicBezTo>
                  <a:cubicBezTo>
                    <a:pt x="3810292" y="3683912"/>
                    <a:pt x="3806567" y="3687223"/>
                    <a:pt x="3802152" y="3687223"/>
                  </a:cubicBezTo>
                  <a:close/>
                  <a:moveTo>
                    <a:pt x="8692" y="3660596"/>
                  </a:moveTo>
                  <a:cubicBezTo>
                    <a:pt x="4001" y="3660596"/>
                    <a:pt x="0" y="3656732"/>
                    <a:pt x="0" y="3651903"/>
                  </a:cubicBezTo>
                  <a:lnTo>
                    <a:pt x="0" y="3638106"/>
                  </a:lnTo>
                  <a:cubicBezTo>
                    <a:pt x="0" y="3633277"/>
                    <a:pt x="3863" y="3629414"/>
                    <a:pt x="8692" y="3629414"/>
                  </a:cubicBezTo>
                  <a:cubicBezTo>
                    <a:pt x="13521" y="3629414"/>
                    <a:pt x="17384" y="3633277"/>
                    <a:pt x="17384" y="3638106"/>
                  </a:cubicBezTo>
                  <a:lnTo>
                    <a:pt x="17384" y="3651903"/>
                  </a:lnTo>
                  <a:cubicBezTo>
                    <a:pt x="17246" y="3656732"/>
                    <a:pt x="13383" y="3660596"/>
                    <a:pt x="8692" y="3660596"/>
                  </a:cubicBezTo>
                  <a:close/>
                  <a:moveTo>
                    <a:pt x="3802842" y="3638382"/>
                  </a:moveTo>
                  <a:cubicBezTo>
                    <a:pt x="3798151" y="3638382"/>
                    <a:pt x="3794150" y="3634519"/>
                    <a:pt x="3794150" y="3629691"/>
                  </a:cubicBezTo>
                  <a:lnTo>
                    <a:pt x="3794150" y="3615894"/>
                  </a:lnTo>
                  <a:cubicBezTo>
                    <a:pt x="3794150" y="3611065"/>
                    <a:pt x="3798013" y="3607202"/>
                    <a:pt x="3802842" y="3607202"/>
                  </a:cubicBezTo>
                  <a:cubicBezTo>
                    <a:pt x="3807671" y="3607202"/>
                    <a:pt x="3811534" y="3611065"/>
                    <a:pt x="3811534" y="3615894"/>
                  </a:cubicBezTo>
                  <a:lnTo>
                    <a:pt x="3811534" y="3629691"/>
                  </a:lnTo>
                  <a:cubicBezTo>
                    <a:pt x="3811396" y="3634519"/>
                    <a:pt x="3807533" y="3638382"/>
                    <a:pt x="3802842" y="3638382"/>
                  </a:cubicBezTo>
                  <a:close/>
                  <a:moveTo>
                    <a:pt x="8692" y="3612306"/>
                  </a:moveTo>
                  <a:cubicBezTo>
                    <a:pt x="4001" y="3612306"/>
                    <a:pt x="0" y="3608443"/>
                    <a:pt x="0" y="3603614"/>
                  </a:cubicBezTo>
                  <a:lnTo>
                    <a:pt x="0" y="3589817"/>
                  </a:lnTo>
                  <a:cubicBezTo>
                    <a:pt x="0" y="3584988"/>
                    <a:pt x="3863" y="3581125"/>
                    <a:pt x="8692" y="3581125"/>
                  </a:cubicBezTo>
                  <a:cubicBezTo>
                    <a:pt x="13521" y="3581125"/>
                    <a:pt x="17384" y="3584988"/>
                    <a:pt x="17384" y="3589817"/>
                  </a:cubicBezTo>
                  <a:lnTo>
                    <a:pt x="17384" y="3603614"/>
                  </a:lnTo>
                  <a:cubicBezTo>
                    <a:pt x="17246" y="3608443"/>
                    <a:pt x="13383" y="3612306"/>
                    <a:pt x="8692" y="3612306"/>
                  </a:cubicBezTo>
                  <a:close/>
                  <a:moveTo>
                    <a:pt x="3802842" y="3590093"/>
                  </a:moveTo>
                  <a:cubicBezTo>
                    <a:pt x="3798151" y="3590093"/>
                    <a:pt x="3794150" y="3586230"/>
                    <a:pt x="3794150" y="3581401"/>
                  </a:cubicBezTo>
                  <a:lnTo>
                    <a:pt x="3794150" y="3567605"/>
                  </a:lnTo>
                  <a:cubicBezTo>
                    <a:pt x="3794150" y="3562775"/>
                    <a:pt x="3798013" y="3558912"/>
                    <a:pt x="3802842" y="3558912"/>
                  </a:cubicBezTo>
                  <a:cubicBezTo>
                    <a:pt x="3807671" y="3558912"/>
                    <a:pt x="3811534" y="3562775"/>
                    <a:pt x="3811534" y="3567605"/>
                  </a:cubicBezTo>
                  <a:lnTo>
                    <a:pt x="3811534" y="3581401"/>
                  </a:lnTo>
                  <a:cubicBezTo>
                    <a:pt x="3811396" y="3586230"/>
                    <a:pt x="3807533" y="3590093"/>
                    <a:pt x="3802842" y="3590093"/>
                  </a:cubicBezTo>
                  <a:close/>
                  <a:moveTo>
                    <a:pt x="8692" y="3564017"/>
                  </a:moveTo>
                  <a:cubicBezTo>
                    <a:pt x="4001" y="3564017"/>
                    <a:pt x="0" y="3560154"/>
                    <a:pt x="0" y="3555325"/>
                  </a:cubicBezTo>
                  <a:lnTo>
                    <a:pt x="0" y="3541528"/>
                  </a:lnTo>
                  <a:cubicBezTo>
                    <a:pt x="0" y="3536699"/>
                    <a:pt x="3863" y="3532836"/>
                    <a:pt x="8692" y="3532836"/>
                  </a:cubicBezTo>
                  <a:cubicBezTo>
                    <a:pt x="13521" y="3532836"/>
                    <a:pt x="17384" y="3536699"/>
                    <a:pt x="17384" y="3541528"/>
                  </a:cubicBezTo>
                  <a:lnTo>
                    <a:pt x="17384" y="3555325"/>
                  </a:lnTo>
                  <a:cubicBezTo>
                    <a:pt x="17246" y="3560154"/>
                    <a:pt x="13383" y="3564017"/>
                    <a:pt x="8692" y="3564017"/>
                  </a:cubicBezTo>
                  <a:close/>
                  <a:moveTo>
                    <a:pt x="3802842" y="3541804"/>
                  </a:moveTo>
                  <a:cubicBezTo>
                    <a:pt x="3798151" y="3541804"/>
                    <a:pt x="3794150" y="3537941"/>
                    <a:pt x="3794150" y="3533112"/>
                  </a:cubicBezTo>
                  <a:lnTo>
                    <a:pt x="3794150" y="3519315"/>
                  </a:lnTo>
                  <a:cubicBezTo>
                    <a:pt x="3794150" y="3514486"/>
                    <a:pt x="3798013" y="3510623"/>
                    <a:pt x="3802842" y="3510623"/>
                  </a:cubicBezTo>
                  <a:cubicBezTo>
                    <a:pt x="3807671" y="3510623"/>
                    <a:pt x="3811534" y="3514486"/>
                    <a:pt x="3811534" y="3519315"/>
                  </a:cubicBezTo>
                  <a:lnTo>
                    <a:pt x="3811534" y="3533112"/>
                  </a:lnTo>
                  <a:cubicBezTo>
                    <a:pt x="3811396" y="3537941"/>
                    <a:pt x="3807533" y="3541804"/>
                    <a:pt x="3802842" y="3541804"/>
                  </a:cubicBezTo>
                  <a:close/>
                  <a:moveTo>
                    <a:pt x="8692" y="3515590"/>
                  </a:moveTo>
                  <a:cubicBezTo>
                    <a:pt x="4001" y="3515590"/>
                    <a:pt x="0" y="3511727"/>
                    <a:pt x="0" y="3506898"/>
                  </a:cubicBezTo>
                  <a:lnTo>
                    <a:pt x="0" y="3493101"/>
                  </a:lnTo>
                  <a:cubicBezTo>
                    <a:pt x="0" y="3488272"/>
                    <a:pt x="3863" y="3484409"/>
                    <a:pt x="8692" y="3484409"/>
                  </a:cubicBezTo>
                  <a:cubicBezTo>
                    <a:pt x="13521" y="3484409"/>
                    <a:pt x="17384" y="3488272"/>
                    <a:pt x="17384" y="3493101"/>
                  </a:cubicBezTo>
                  <a:lnTo>
                    <a:pt x="17384" y="3506898"/>
                  </a:lnTo>
                  <a:cubicBezTo>
                    <a:pt x="17246" y="3511727"/>
                    <a:pt x="13383" y="3515590"/>
                    <a:pt x="8692" y="3515590"/>
                  </a:cubicBezTo>
                  <a:close/>
                  <a:moveTo>
                    <a:pt x="3802842" y="3493377"/>
                  </a:moveTo>
                  <a:cubicBezTo>
                    <a:pt x="3798151" y="3493377"/>
                    <a:pt x="3794150" y="3489514"/>
                    <a:pt x="3794150" y="3484685"/>
                  </a:cubicBezTo>
                  <a:lnTo>
                    <a:pt x="3794150" y="3470888"/>
                  </a:lnTo>
                  <a:cubicBezTo>
                    <a:pt x="3794150" y="3466059"/>
                    <a:pt x="3798013" y="3462196"/>
                    <a:pt x="3802842" y="3462196"/>
                  </a:cubicBezTo>
                  <a:cubicBezTo>
                    <a:pt x="3807671" y="3462196"/>
                    <a:pt x="3811534" y="3466059"/>
                    <a:pt x="3811534" y="3470888"/>
                  </a:cubicBezTo>
                  <a:lnTo>
                    <a:pt x="3811534" y="3484685"/>
                  </a:lnTo>
                  <a:cubicBezTo>
                    <a:pt x="3811396" y="3489514"/>
                    <a:pt x="3807533" y="3493377"/>
                    <a:pt x="3802842" y="3493377"/>
                  </a:cubicBezTo>
                  <a:close/>
                  <a:moveTo>
                    <a:pt x="8692" y="3467301"/>
                  </a:moveTo>
                  <a:cubicBezTo>
                    <a:pt x="4001" y="3467301"/>
                    <a:pt x="0" y="3463438"/>
                    <a:pt x="0" y="3458609"/>
                  </a:cubicBezTo>
                  <a:lnTo>
                    <a:pt x="0" y="3444812"/>
                  </a:lnTo>
                  <a:cubicBezTo>
                    <a:pt x="0" y="3439983"/>
                    <a:pt x="3863" y="3436120"/>
                    <a:pt x="8692" y="3436120"/>
                  </a:cubicBezTo>
                  <a:cubicBezTo>
                    <a:pt x="13521" y="3436120"/>
                    <a:pt x="17384" y="3439983"/>
                    <a:pt x="17384" y="3444812"/>
                  </a:cubicBezTo>
                  <a:lnTo>
                    <a:pt x="17384" y="3458609"/>
                  </a:lnTo>
                  <a:cubicBezTo>
                    <a:pt x="17246" y="3463438"/>
                    <a:pt x="13383" y="3467301"/>
                    <a:pt x="8692" y="3467301"/>
                  </a:cubicBezTo>
                  <a:close/>
                  <a:moveTo>
                    <a:pt x="3802842" y="3445088"/>
                  </a:moveTo>
                  <a:cubicBezTo>
                    <a:pt x="3798151" y="3445088"/>
                    <a:pt x="3794150" y="3441225"/>
                    <a:pt x="3794150" y="3436396"/>
                  </a:cubicBezTo>
                  <a:lnTo>
                    <a:pt x="3794150" y="3422599"/>
                  </a:lnTo>
                  <a:cubicBezTo>
                    <a:pt x="3794150" y="3417770"/>
                    <a:pt x="3798013" y="3413907"/>
                    <a:pt x="3802842" y="3413907"/>
                  </a:cubicBezTo>
                  <a:cubicBezTo>
                    <a:pt x="3807671" y="3413907"/>
                    <a:pt x="3811534" y="3417770"/>
                    <a:pt x="3811534" y="3422599"/>
                  </a:cubicBezTo>
                  <a:lnTo>
                    <a:pt x="3811534" y="3436396"/>
                  </a:lnTo>
                  <a:cubicBezTo>
                    <a:pt x="3811396" y="3441225"/>
                    <a:pt x="3807533" y="3445088"/>
                    <a:pt x="3802842" y="3445088"/>
                  </a:cubicBezTo>
                  <a:close/>
                  <a:moveTo>
                    <a:pt x="8692" y="3418874"/>
                  </a:moveTo>
                  <a:cubicBezTo>
                    <a:pt x="4001" y="3418874"/>
                    <a:pt x="0" y="3415011"/>
                    <a:pt x="0" y="3410182"/>
                  </a:cubicBezTo>
                  <a:lnTo>
                    <a:pt x="0" y="3396385"/>
                  </a:lnTo>
                  <a:cubicBezTo>
                    <a:pt x="0" y="3391556"/>
                    <a:pt x="3863" y="3387693"/>
                    <a:pt x="8692" y="3387693"/>
                  </a:cubicBezTo>
                  <a:cubicBezTo>
                    <a:pt x="13521" y="3387693"/>
                    <a:pt x="17384" y="3391556"/>
                    <a:pt x="17384" y="3396385"/>
                  </a:cubicBezTo>
                  <a:lnTo>
                    <a:pt x="17384" y="3410182"/>
                  </a:lnTo>
                  <a:cubicBezTo>
                    <a:pt x="17246" y="3415011"/>
                    <a:pt x="13383" y="3418874"/>
                    <a:pt x="8692" y="3418874"/>
                  </a:cubicBezTo>
                  <a:close/>
                  <a:moveTo>
                    <a:pt x="3802842" y="3396661"/>
                  </a:moveTo>
                  <a:cubicBezTo>
                    <a:pt x="3798151" y="3396661"/>
                    <a:pt x="3794150" y="3392798"/>
                    <a:pt x="3794150" y="3387969"/>
                  </a:cubicBezTo>
                  <a:lnTo>
                    <a:pt x="3794150" y="3374172"/>
                  </a:lnTo>
                  <a:cubicBezTo>
                    <a:pt x="3794150" y="3369343"/>
                    <a:pt x="3798013" y="3365618"/>
                    <a:pt x="3802842" y="3365618"/>
                  </a:cubicBezTo>
                  <a:cubicBezTo>
                    <a:pt x="3807671" y="3365618"/>
                    <a:pt x="3811534" y="3369481"/>
                    <a:pt x="3811534" y="3374172"/>
                  </a:cubicBezTo>
                  <a:lnTo>
                    <a:pt x="3811534" y="3387969"/>
                  </a:lnTo>
                  <a:cubicBezTo>
                    <a:pt x="3811396" y="3392798"/>
                    <a:pt x="3807533" y="3396661"/>
                    <a:pt x="3802842" y="3396661"/>
                  </a:cubicBezTo>
                  <a:close/>
                  <a:moveTo>
                    <a:pt x="8692" y="3370585"/>
                  </a:moveTo>
                  <a:cubicBezTo>
                    <a:pt x="4001" y="3370585"/>
                    <a:pt x="0" y="3366721"/>
                    <a:pt x="0" y="3362030"/>
                  </a:cubicBezTo>
                  <a:lnTo>
                    <a:pt x="0" y="3348234"/>
                  </a:lnTo>
                  <a:cubicBezTo>
                    <a:pt x="0" y="3343405"/>
                    <a:pt x="3863" y="3339541"/>
                    <a:pt x="8692" y="3339541"/>
                  </a:cubicBezTo>
                  <a:cubicBezTo>
                    <a:pt x="13521" y="3339541"/>
                    <a:pt x="17384" y="3343405"/>
                    <a:pt x="17384" y="3348234"/>
                  </a:cubicBezTo>
                  <a:lnTo>
                    <a:pt x="17384" y="3362030"/>
                  </a:lnTo>
                  <a:cubicBezTo>
                    <a:pt x="17246" y="3366721"/>
                    <a:pt x="13383" y="3370585"/>
                    <a:pt x="8692" y="3370585"/>
                  </a:cubicBezTo>
                  <a:close/>
                  <a:moveTo>
                    <a:pt x="3802842" y="3348371"/>
                  </a:moveTo>
                  <a:cubicBezTo>
                    <a:pt x="3798151" y="3348371"/>
                    <a:pt x="3794150" y="3344508"/>
                    <a:pt x="3794150" y="3339679"/>
                  </a:cubicBezTo>
                  <a:lnTo>
                    <a:pt x="3794150" y="3325882"/>
                  </a:lnTo>
                  <a:cubicBezTo>
                    <a:pt x="3794150" y="3321054"/>
                    <a:pt x="3798013" y="3317191"/>
                    <a:pt x="3802842" y="3317191"/>
                  </a:cubicBezTo>
                  <a:cubicBezTo>
                    <a:pt x="3807671" y="3317191"/>
                    <a:pt x="3811534" y="3321054"/>
                    <a:pt x="3811534" y="3325882"/>
                  </a:cubicBezTo>
                  <a:lnTo>
                    <a:pt x="3811534" y="3339679"/>
                  </a:lnTo>
                  <a:cubicBezTo>
                    <a:pt x="3811396" y="3344508"/>
                    <a:pt x="3807533" y="3348371"/>
                    <a:pt x="3802842" y="3348371"/>
                  </a:cubicBezTo>
                  <a:close/>
                  <a:moveTo>
                    <a:pt x="8692" y="3322157"/>
                  </a:moveTo>
                  <a:cubicBezTo>
                    <a:pt x="4001" y="3322157"/>
                    <a:pt x="0" y="3318294"/>
                    <a:pt x="0" y="3313465"/>
                  </a:cubicBezTo>
                  <a:lnTo>
                    <a:pt x="0" y="3299668"/>
                  </a:lnTo>
                  <a:cubicBezTo>
                    <a:pt x="0" y="3294839"/>
                    <a:pt x="3863" y="3290976"/>
                    <a:pt x="8692" y="3290976"/>
                  </a:cubicBezTo>
                  <a:cubicBezTo>
                    <a:pt x="13521" y="3290976"/>
                    <a:pt x="17384" y="3294839"/>
                    <a:pt x="17384" y="3299668"/>
                  </a:cubicBezTo>
                  <a:lnTo>
                    <a:pt x="17384" y="3313465"/>
                  </a:lnTo>
                  <a:cubicBezTo>
                    <a:pt x="17246" y="3318294"/>
                    <a:pt x="13383" y="3322157"/>
                    <a:pt x="8692" y="3322157"/>
                  </a:cubicBezTo>
                  <a:close/>
                  <a:moveTo>
                    <a:pt x="3802842" y="3299944"/>
                  </a:moveTo>
                  <a:cubicBezTo>
                    <a:pt x="3798151" y="3299944"/>
                    <a:pt x="3794150" y="3296081"/>
                    <a:pt x="3794150" y="3291252"/>
                  </a:cubicBezTo>
                  <a:lnTo>
                    <a:pt x="3794150" y="3277455"/>
                  </a:lnTo>
                  <a:cubicBezTo>
                    <a:pt x="3794150" y="3272627"/>
                    <a:pt x="3798013" y="3268763"/>
                    <a:pt x="3802842" y="3268763"/>
                  </a:cubicBezTo>
                  <a:cubicBezTo>
                    <a:pt x="3807671" y="3268763"/>
                    <a:pt x="3811534" y="3272627"/>
                    <a:pt x="3811534" y="3277455"/>
                  </a:cubicBezTo>
                  <a:lnTo>
                    <a:pt x="3811534" y="3291252"/>
                  </a:lnTo>
                  <a:cubicBezTo>
                    <a:pt x="3811396" y="3296219"/>
                    <a:pt x="3807533" y="3299944"/>
                    <a:pt x="3802842" y="3299944"/>
                  </a:cubicBezTo>
                  <a:close/>
                  <a:moveTo>
                    <a:pt x="8692" y="3273868"/>
                  </a:moveTo>
                  <a:cubicBezTo>
                    <a:pt x="4001" y="3273868"/>
                    <a:pt x="0" y="3270005"/>
                    <a:pt x="0" y="3265176"/>
                  </a:cubicBezTo>
                  <a:lnTo>
                    <a:pt x="0" y="3251379"/>
                  </a:lnTo>
                  <a:cubicBezTo>
                    <a:pt x="0" y="3246550"/>
                    <a:pt x="3863" y="3242687"/>
                    <a:pt x="8692" y="3242687"/>
                  </a:cubicBezTo>
                  <a:cubicBezTo>
                    <a:pt x="13521" y="3242687"/>
                    <a:pt x="17384" y="3246550"/>
                    <a:pt x="17384" y="3251379"/>
                  </a:cubicBezTo>
                  <a:lnTo>
                    <a:pt x="17384" y="3265176"/>
                  </a:lnTo>
                  <a:cubicBezTo>
                    <a:pt x="17246" y="3270005"/>
                    <a:pt x="13383" y="3273868"/>
                    <a:pt x="8692" y="3273868"/>
                  </a:cubicBezTo>
                  <a:close/>
                  <a:moveTo>
                    <a:pt x="3802842" y="3251655"/>
                  </a:moveTo>
                  <a:cubicBezTo>
                    <a:pt x="3798151" y="3251655"/>
                    <a:pt x="3794150" y="3247792"/>
                    <a:pt x="3794150" y="3242963"/>
                  </a:cubicBezTo>
                  <a:lnTo>
                    <a:pt x="3794150" y="3229166"/>
                  </a:lnTo>
                  <a:cubicBezTo>
                    <a:pt x="3794150" y="3224337"/>
                    <a:pt x="3798013" y="3220474"/>
                    <a:pt x="3802842" y="3220474"/>
                  </a:cubicBezTo>
                  <a:cubicBezTo>
                    <a:pt x="3807671" y="3220474"/>
                    <a:pt x="3811534" y="3224337"/>
                    <a:pt x="3811534" y="3229166"/>
                  </a:cubicBezTo>
                  <a:lnTo>
                    <a:pt x="3811534" y="3242963"/>
                  </a:lnTo>
                  <a:cubicBezTo>
                    <a:pt x="3811396" y="3247792"/>
                    <a:pt x="3807533" y="3251655"/>
                    <a:pt x="3802842" y="3251655"/>
                  </a:cubicBezTo>
                  <a:close/>
                  <a:moveTo>
                    <a:pt x="8692" y="3225579"/>
                  </a:moveTo>
                  <a:cubicBezTo>
                    <a:pt x="4001" y="3225579"/>
                    <a:pt x="0" y="3221716"/>
                    <a:pt x="0" y="3216887"/>
                  </a:cubicBezTo>
                  <a:lnTo>
                    <a:pt x="0" y="3203090"/>
                  </a:lnTo>
                  <a:cubicBezTo>
                    <a:pt x="0" y="3198261"/>
                    <a:pt x="3863" y="3194398"/>
                    <a:pt x="8692" y="3194398"/>
                  </a:cubicBezTo>
                  <a:cubicBezTo>
                    <a:pt x="13521" y="3194398"/>
                    <a:pt x="17384" y="3198261"/>
                    <a:pt x="17384" y="3203090"/>
                  </a:cubicBezTo>
                  <a:lnTo>
                    <a:pt x="17384" y="3216887"/>
                  </a:lnTo>
                  <a:cubicBezTo>
                    <a:pt x="17246" y="3221716"/>
                    <a:pt x="13383" y="3225579"/>
                    <a:pt x="8692" y="3225579"/>
                  </a:cubicBezTo>
                  <a:close/>
                  <a:moveTo>
                    <a:pt x="3802842" y="3203366"/>
                  </a:moveTo>
                  <a:cubicBezTo>
                    <a:pt x="3798151" y="3203366"/>
                    <a:pt x="3794150" y="3199503"/>
                    <a:pt x="3794150" y="3194674"/>
                  </a:cubicBezTo>
                  <a:lnTo>
                    <a:pt x="3794150" y="3180877"/>
                  </a:lnTo>
                  <a:cubicBezTo>
                    <a:pt x="3794150" y="3176048"/>
                    <a:pt x="3798013" y="3172185"/>
                    <a:pt x="3802842" y="3172185"/>
                  </a:cubicBezTo>
                  <a:cubicBezTo>
                    <a:pt x="3807671" y="3172185"/>
                    <a:pt x="3811534" y="3176048"/>
                    <a:pt x="3811534" y="3180877"/>
                  </a:cubicBezTo>
                  <a:lnTo>
                    <a:pt x="3811534" y="3194674"/>
                  </a:lnTo>
                  <a:cubicBezTo>
                    <a:pt x="3811396" y="3199503"/>
                    <a:pt x="3807533" y="3203366"/>
                    <a:pt x="3802842" y="3203366"/>
                  </a:cubicBezTo>
                  <a:close/>
                  <a:moveTo>
                    <a:pt x="8692" y="3177152"/>
                  </a:moveTo>
                  <a:cubicBezTo>
                    <a:pt x="4001" y="3177152"/>
                    <a:pt x="0" y="3173289"/>
                    <a:pt x="0" y="3168460"/>
                  </a:cubicBezTo>
                  <a:lnTo>
                    <a:pt x="0" y="3154663"/>
                  </a:lnTo>
                  <a:cubicBezTo>
                    <a:pt x="0" y="3149834"/>
                    <a:pt x="3863" y="3145971"/>
                    <a:pt x="8692" y="3145971"/>
                  </a:cubicBezTo>
                  <a:cubicBezTo>
                    <a:pt x="13521" y="3145971"/>
                    <a:pt x="17384" y="3149834"/>
                    <a:pt x="17384" y="3154663"/>
                  </a:cubicBezTo>
                  <a:lnTo>
                    <a:pt x="17384" y="3168460"/>
                  </a:lnTo>
                  <a:cubicBezTo>
                    <a:pt x="17246" y="3173289"/>
                    <a:pt x="13383" y="3177152"/>
                    <a:pt x="8692" y="3177152"/>
                  </a:cubicBezTo>
                  <a:close/>
                  <a:moveTo>
                    <a:pt x="3802842" y="3154939"/>
                  </a:moveTo>
                  <a:cubicBezTo>
                    <a:pt x="3798151" y="3154939"/>
                    <a:pt x="3794150" y="3151076"/>
                    <a:pt x="3794150" y="3146247"/>
                  </a:cubicBezTo>
                  <a:lnTo>
                    <a:pt x="3794150" y="3132450"/>
                  </a:lnTo>
                  <a:cubicBezTo>
                    <a:pt x="3794150" y="3127621"/>
                    <a:pt x="3798013" y="3123758"/>
                    <a:pt x="3802842" y="3123758"/>
                  </a:cubicBezTo>
                  <a:cubicBezTo>
                    <a:pt x="3807671" y="3123758"/>
                    <a:pt x="3811534" y="3127621"/>
                    <a:pt x="3811534" y="3132450"/>
                  </a:cubicBezTo>
                  <a:lnTo>
                    <a:pt x="3811534" y="3146247"/>
                  </a:lnTo>
                  <a:cubicBezTo>
                    <a:pt x="3811396" y="3151076"/>
                    <a:pt x="3807533" y="3154939"/>
                    <a:pt x="3802842" y="3154939"/>
                  </a:cubicBezTo>
                  <a:close/>
                  <a:moveTo>
                    <a:pt x="8692" y="3128863"/>
                  </a:moveTo>
                  <a:cubicBezTo>
                    <a:pt x="4001" y="3128863"/>
                    <a:pt x="0" y="3124999"/>
                    <a:pt x="0" y="3120171"/>
                  </a:cubicBezTo>
                  <a:lnTo>
                    <a:pt x="0" y="3106374"/>
                  </a:lnTo>
                  <a:cubicBezTo>
                    <a:pt x="0" y="3101545"/>
                    <a:pt x="3863" y="3097682"/>
                    <a:pt x="8692" y="3097682"/>
                  </a:cubicBezTo>
                  <a:cubicBezTo>
                    <a:pt x="13521" y="3097682"/>
                    <a:pt x="17384" y="3101545"/>
                    <a:pt x="17384" y="3106374"/>
                  </a:cubicBezTo>
                  <a:lnTo>
                    <a:pt x="17384" y="3120171"/>
                  </a:lnTo>
                  <a:cubicBezTo>
                    <a:pt x="17246" y="3124999"/>
                    <a:pt x="13383" y="3128863"/>
                    <a:pt x="8692" y="3128863"/>
                  </a:cubicBezTo>
                  <a:close/>
                  <a:moveTo>
                    <a:pt x="3802842" y="3106650"/>
                  </a:moveTo>
                  <a:cubicBezTo>
                    <a:pt x="3798151" y="3106650"/>
                    <a:pt x="3794150" y="3102786"/>
                    <a:pt x="3794150" y="3097958"/>
                  </a:cubicBezTo>
                  <a:lnTo>
                    <a:pt x="3794150" y="3084161"/>
                  </a:lnTo>
                  <a:cubicBezTo>
                    <a:pt x="3794150" y="3079332"/>
                    <a:pt x="3798013" y="3075469"/>
                    <a:pt x="3802842" y="3075469"/>
                  </a:cubicBezTo>
                  <a:cubicBezTo>
                    <a:pt x="3807671" y="3075469"/>
                    <a:pt x="3811534" y="3079332"/>
                    <a:pt x="3811534" y="3084161"/>
                  </a:cubicBezTo>
                  <a:lnTo>
                    <a:pt x="3811534" y="3097958"/>
                  </a:lnTo>
                  <a:cubicBezTo>
                    <a:pt x="3811396" y="3102786"/>
                    <a:pt x="3807533" y="3106650"/>
                    <a:pt x="3802842" y="3106650"/>
                  </a:cubicBezTo>
                  <a:close/>
                  <a:moveTo>
                    <a:pt x="8692" y="3080436"/>
                  </a:moveTo>
                  <a:cubicBezTo>
                    <a:pt x="4001" y="3080436"/>
                    <a:pt x="0" y="3076572"/>
                    <a:pt x="0" y="3071743"/>
                  </a:cubicBezTo>
                  <a:lnTo>
                    <a:pt x="0" y="3057947"/>
                  </a:lnTo>
                  <a:cubicBezTo>
                    <a:pt x="0" y="3053118"/>
                    <a:pt x="3863" y="3049255"/>
                    <a:pt x="8692" y="3049255"/>
                  </a:cubicBezTo>
                  <a:cubicBezTo>
                    <a:pt x="13521" y="3049255"/>
                    <a:pt x="17384" y="3053118"/>
                    <a:pt x="17384" y="3057947"/>
                  </a:cubicBezTo>
                  <a:lnTo>
                    <a:pt x="17384" y="3071743"/>
                  </a:lnTo>
                  <a:cubicBezTo>
                    <a:pt x="17246" y="3076572"/>
                    <a:pt x="13383" y="3080436"/>
                    <a:pt x="8692" y="3080436"/>
                  </a:cubicBezTo>
                  <a:close/>
                  <a:moveTo>
                    <a:pt x="3802842" y="3058223"/>
                  </a:moveTo>
                  <a:cubicBezTo>
                    <a:pt x="3798151" y="3058223"/>
                    <a:pt x="3794150" y="3054359"/>
                    <a:pt x="3794150" y="3049530"/>
                  </a:cubicBezTo>
                  <a:lnTo>
                    <a:pt x="3794150" y="3035733"/>
                  </a:lnTo>
                  <a:cubicBezTo>
                    <a:pt x="3794150" y="3030905"/>
                    <a:pt x="3798013" y="3027042"/>
                    <a:pt x="3802842" y="3027042"/>
                  </a:cubicBezTo>
                  <a:cubicBezTo>
                    <a:pt x="3807671" y="3027042"/>
                    <a:pt x="3811534" y="3030905"/>
                    <a:pt x="3811534" y="3035733"/>
                  </a:cubicBezTo>
                  <a:lnTo>
                    <a:pt x="3811534" y="3049530"/>
                  </a:lnTo>
                  <a:cubicBezTo>
                    <a:pt x="3811396" y="3054359"/>
                    <a:pt x="3807533" y="3058223"/>
                    <a:pt x="3802842" y="3058223"/>
                  </a:cubicBezTo>
                  <a:close/>
                  <a:moveTo>
                    <a:pt x="8692" y="3032146"/>
                  </a:moveTo>
                  <a:cubicBezTo>
                    <a:pt x="4001" y="3032146"/>
                    <a:pt x="0" y="3028283"/>
                    <a:pt x="0" y="3023454"/>
                  </a:cubicBezTo>
                  <a:lnTo>
                    <a:pt x="0" y="3009657"/>
                  </a:lnTo>
                  <a:cubicBezTo>
                    <a:pt x="0" y="3004829"/>
                    <a:pt x="3863" y="3000965"/>
                    <a:pt x="8692" y="3000965"/>
                  </a:cubicBezTo>
                  <a:cubicBezTo>
                    <a:pt x="13521" y="3000965"/>
                    <a:pt x="17384" y="3004829"/>
                    <a:pt x="17384" y="3009657"/>
                  </a:cubicBezTo>
                  <a:lnTo>
                    <a:pt x="17384" y="3023454"/>
                  </a:lnTo>
                  <a:cubicBezTo>
                    <a:pt x="17246" y="3028283"/>
                    <a:pt x="13383" y="3032146"/>
                    <a:pt x="8692" y="3032146"/>
                  </a:cubicBezTo>
                  <a:close/>
                  <a:moveTo>
                    <a:pt x="3802842" y="3009933"/>
                  </a:moveTo>
                  <a:cubicBezTo>
                    <a:pt x="3798151" y="3009933"/>
                    <a:pt x="3794150" y="3006070"/>
                    <a:pt x="3794150" y="3001241"/>
                  </a:cubicBezTo>
                  <a:lnTo>
                    <a:pt x="3794150" y="2987444"/>
                  </a:lnTo>
                  <a:cubicBezTo>
                    <a:pt x="3794150" y="2982616"/>
                    <a:pt x="3798013" y="2978752"/>
                    <a:pt x="3802842" y="2978752"/>
                  </a:cubicBezTo>
                  <a:cubicBezTo>
                    <a:pt x="3807671" y="2978752"/>
                    <a:pt x="3811534" y="2982616"/>
                    <a:pt x="3811534" y="2987444"/>
                  </a:cubicBezTo>
                  <a:lnTo>
                    <a:pt x="3811534" y="3001241"/>
                  </a:lnTo>
                  <a:cubicBezTo>
                    <a:pt x="3811396" y="3006070"/>
                    <a:pt x="3807533" y="3009933"/>
                    <a:pt x="3802842" y="3009933"/>
                  </a:cubicBezTo>
                  <a:close/>
                  <a:moveTo>
                    <a:pt x="8692" y="2983857"/>
                  </a:moveTo>
                  <a:cubicBezTo>
                    <a:pt x="4001" y="2983857"/>
                    <a:pt x="0" y="2979994"/>
                    <a:pt x="0" y="2975165"/>
                  </a:cubicBezTo>
                  <a:lnTo>
                    <a:pt x="0" y="2961368"/>
                  </a:lnTo>
                  <a:cubicBezTo>
                    <a:pt x="0" y="2956539"/>
                    <a:pt x="3863" y="2952676"/>
                    <a:pt x="8692" y="2952676"/>
                  </a:cubicBezTo>
                  <a:cubicBezTo>
                    <a:pt x="13521" y="2952676"/>
                    <a:pt x="17384" y="2956539"/>
                    <a:pt x="17384" y="2961368"/>
                  </a:cubicBezTo>
                  <a:lnTo>
                    <a:pt x="17384" y="2975165"/>
                  </a:lnTo>
                  <a:cubicBezTo>
                    <a:pt x="17246" y="2979994"/>
                    <a:pt x="13383" y="2983857"/>
                    <a:pt x="8692" y="2983857"/>
                  </a:cubicBezTo>
                  <a:close/>
                  <a:moveTo>
                    <a:pt x="3802842" y="2961644"/>
                  </a:moveTo>
                  <a:cubicBezTo>
                    <a:pt x="3798151" y="2961644"/>
                    <a:pt x="3794150" y="2957781"/>
                    <a:pt x="3794150" y="2952952"/>
                  </a:cubicBezTo>
                  <a:lnTo>
                    <a:pt x="3794150" y="2939155"/>
                  </a:lnTo>
                  <a:cubicBezTo>
                    <a:pt x="3794150" y="2934326"/>
                    <a:pt x="3798013" y="2930463"/>
                    <a:pt x="3802842" y="2930463"/>
                  </a:cubicBezTo>
                  <a:cubicBezTo>
                    <a:pt x="3807671" y="2930463"/>
                    <a:pt x="3811534" y="2934326"/>
                    <a:pt x="3811534" y="2939155"/>
                  </a:cubicBezTo>
                  <a:lnTo>
                    <a:pt x="3811534" y="2952952"/>
                  </a:lnTo>
                  <a:cubicBezTo>
                    <a:pt x="3811396" y="2957781"/>
                    <a:pt x="3807533" y="2961644"/>
                    <a:pt x="3802842" y="2961644"/>
                  </a:cubicBezTo>
                  <a:close/>
                  <a:moveTo>
                    <a:pt x="8692" y="2935430"/>
                  </a:moveTo>
                  <a:cubicBezTo>
                    <a:pt x="4001" y="2935430"/>
                    <a:pt x="0" y="2931567"/>
                    <a:pt x="0" y="2926738"/>
                  </a:cubicBezTo>
                  <a:lnTo>
                    <a:pt x="0" y="2912941"/>
                  </a:lnTo>
                  <a:cubicBezTo>
                    <a:pt x="0" y="2908112"/>
                    <a:pt x="3863" y="2904249"/>
                    <a:pt x="8692" y="2904249"/>
                  </a:cubicBezTo>
                  <a:cubicBezTo>
                    <a:pt x="13521" y="2904249"/>
                    <a:pt x="17384" y="2908112"/>
                    <a:pt x="17384" y="2912941"/>
                  </a:cubicBezTo>
                  <a:lnTo>
                    <a:pt x="17384" y="2926738"/>
                  </a:lnTo>
                  <a:cubicBezTo>
                    <a:pt x="17246" y="2931567"/>
                    <a:pt x="13383" y="2935430"/>
                    <a:pt x="8692" y="2935430"/>
                  </a:cubicBezTo>
                  <a:close/>
                  <a:moveTo>
                    <a:pt x="3802842" y="2913217"/>
                  </a:moveTo>
                  <a:cubicBezTo>
                    <a:pt x="3798151" y="2913217"/>
                    <a:pt x="3794150" y="2909354"/>
                    <a:pt x="3794150" y="2904525"/>
                  </a:cubicBezTo>
                  <a:lnTo>
                    <a:pt x="3794150" y="2890728"/>
                  </a:lnTo>
                  <a:cubicBezTo>
                    <a:pt x="3794150" y="2885899"/>
                    <a:pt x="3798013" y="2882036"/>
                    <a:pt x="3802842" y="2882036"/>
                  </a:cubicBezTo>
                  <a:cubicBezTo>
                    <a:pt x="3807671" y="2882036"/>
                    <a:pt x="3811534" y="2885899"/>
                    <a:pt x="3811534" y="2890728"/>
                  </a:cubicBezTo>
                  <a:lnTo>
                    <a:pt x="3811534" y="2904525"/>
                  </a:lnTo>
                  <a:cubicBezTo>
                    <a:pt x="3811396" y="2909354"/>
                    <a:pt x="3807533" y="2913217"/>
                    <a:pt x="3802842" y="2913217"/>
                  </a:cubicBezTo>
                  <a:close/>
                  <a:moveTo>
                    <a:pt x="8692" y="2887141"/>
                  </a:moveTo>
                  <a:cubicBezTo>
                    <a:pt x="4001" y="2887141"/>
                    <a:pt x="0" y="2883278"/>
                    <a:pt x="0" y="2878449"/>
                  </a:cubicBezTo>
                  <a:lnTo>
                    <a:pt x="0" y="2864652"/>
                  </a:lnTo>
                  <a:cubicBezTo>
                    <a:pt x="0" y="2859823"/>
                    <a:pt x="3863" y="2855960"/>
                    <a:pt x="8692" y="2855960"/>
                  </a:cubicBezTo>
                  <a:cubicBezTo>
                    <a:pt x="13521" y="2855960"/>
                    <a:pt x="17384" y="2859823"/>
                    <a:pt x="17384" y="2864652"/>
                  </a:cubicBezTo>
                  <a:lnTo>
                    <a:pt x="17384" y="2878449"/>
                  </a:lnTo>
                  <a:cubicBezTo>
                    <a:pt x="17246" y="2883278"/>
                    <a:pt x="13383" y="2887141"/>
                    <a:pt x="8692" y="2887141"/>
                  </a:cubicBezTo>
                  <a:close/>
                  <a:moveTo>
                    <a:pt x="3802842" y="2864928"/>
                  </a:moveTo>
                  <a:cubicBezTo>
                    <a:pt x="3798151" y="2864928"/>
                    <a:pt x="3794150" y="2861065"/>
                    <a:pt x="3794150" y="2856236"/>
                  </a:cubicBezTo>
                  <a:lnTo>
                    <a:pt x="3794150" y="2842439"/>
                  </a:lnTo>
                  <a:cubicBezTo>
                    <a:pt x="3794150" y="2837610"/>
                    <a:pt x="3798013" y="2833747"/>
                    <a:pt x="3802842" y="2833747"/>
                  </a:cubicBezTo>
                  <a:cubicBezTo>
                    <a:pt x="3807671" y="2833747"/>
                    <a:pt x="3811534" y="2837610"/>
                    <a:pt x="3811534" y="2842439"/>
                  </a:cubicBezTo>
                  <a:lnTo>
                    <a:pt x="3811534" y="2856236"/>
                  </a:lnTo>
                  <a:cubicBezTo>
                    <a:pt x="3811396" y="2861065"/>
                    <a:pt x="3807533" y="2864928"/>
                    <a:pt x="3802842" y="2864928"/>
                  </a:cubicBezTo>
                  <a:close/>
                  <a:moveTo>
                    <a:pt x="8692" y="2838714"/>
                  </a:moveTo>
                  <a:cubicBezTo>
                    <a:pt x="4001" y="2838714"/>
                    <a:pt x="0" y="2834851"/>
                    <a:pt x="0" y="2830022"/>
                  </a:cubicBezTo>
                  <a:lnTo>
                    <a:pt x="0" y="2816225"/>
                  </a:lnTo>
                  <a:cubicBezTo>
                    <a:pt x="0" y="2811396"/>
                    <a:pt x="3863" y="2807533"/>
                    <a:pt x="8692" y="2807533"/>
                  </a:cubicBezTo>
                  <a:cubicBezTo>
                    <a:pt x="13521" y="2807533"/>
                    <a:pt x="17384" y="2811396"/>
                    <a:pt x="17384" y="2816225"/>
                  </a:cubicBezTo>
                  <a:lnTo>
                    <a:pt x="17384" y="2830022"/>
                  </a:lnTo>
                  <a:cubicBezTo>
                    <a:pt x="17246" y="2834851"/>
                    <a:pt x="13383" y="2838714"/>
                    <a:pt x="8692" y="2838714"/>
                  </a:cubicBezTo>
                  <a:close/>
                  <a:moveTo>
                    <a:pt x="3802842" y="2816501"/>
                  </a:moveTo>
                  <a:cubicBezTo>
                    <a:pt x="3798151" y="2816501"/>
                    <a:pt x="3794150" y="2812638"/>
                    <a:pt x="3794150" y="2807809"/>
                  </a:cubicBezTo>
                  <a:lnTo>
                    <a:pt x="3794150" y="2794012"/>
                  </a:lnTo>
                  <a:cubicBezTo>
                    <a:pt x="3794150" y="2789183"/>
                    <a:pt x="3798013" y="2785320"/>
                    <a:pt x="3802842" y="2785320"/>
                  </a:cubicBezTo>
                  <a:cubicBezTo>
                    <a:pt x="3807671" y="2785320"/>
                    <a:pt x="3811534" y="2789183"/>
                    <a:pt x="3811534" y="2794012"/>
                  </a:cubicBezTo>
                  <a:lnTo>
                    <a:pt x="3811534" y="2807809"/>
                  </a:lnTo>
                  <a:cubicBezTo>
                    <a:pt x="3811396" y="2812638"/>
                    <a:pt x="3807533" y="2816501"/>
                    <a:pt x="3802842" y="2816501"/>
                  </a:cubicBezTo>
                  <a:close/>
                  <a:moveTo>
                    <a:pt x="8692" y="2790424"/>
                  </a:moveTo>
                  <a:cubicBezTo>
                    <a:pt x="4001" y="2790424"/>
                    <a:pt x="0" y="2786561"/>
                    <a:pt x="0" y="2781733"/>
                  </a:cubicBezTo>
                  <a:lnTo>
                    <a:pt x="0" y="2767936"/>
                  </a:lnTo>
                  <a:cubicBezTo>
                    <a:pt x="0" y="2763107"/>
                    <a:pt x="3863" y="2759244"/>
                    <a:pt x="8692" y="2759244"/>
                  </a:cubicBezTo>
                  <a:cubicBezTo>
                    <a:pt x="13521" y="2759244"/>
                    <a:pt x="17384" y="2763107"/>
                    <a:pt x="17384" y="2767936"/>
                  </a:cubicBezTo>
                  <a:lnTo>
                    <a:pt x="17384" y="2781733"/>
                  </a:lnTo>
                  <a:cubicBezTo>
                    <a:pt x="17246" y="2786561"/>
                    <a:pt x="13383" y="2790424"/>
                    <a:pt x="8692" y="2790424"/>
                  </a:cubicBezTo>
                  <a:close/>
                  <a:moveTo>
                    <a:pt x="3802842" y="2768211"/>
                  </a:moveTo>
                  <a:cubicBezTo>
                    <a:pt x="3798151" y="2768211"/>
                    <a:pt x="3794150" y="2764348"/>
                    <a:pt x="3794150" y="2759520"/>
                  </a:cubicBezTo>
                  <a:lnTo>
                    <a:pt x="3794150" y="2745723"/>
                  </a:lnTo>
                  <a:cubicBezTo>
                    <a:pt x="3794150" y="2740894"/>
                    <a:pt x="3798013" y="2737031"/>
                    <a:pt x="3802842" y="2737031"/>
                  </a:cubicBezTo>
                  <a:cubicBezTo>
                    <a:pt x="3807671" y="2737031"/>
                    <a:pt x="3811534" y="2740894"/>
                    <a:pt x="3811534" y="2745723"/>
                  </a:cubicBezTo>
                  <a:lnTo>
                    <a:pt x="3811534" y="2759520"/>
                  </a:lnTo>
                  <a:cubicBezTo>
                    <a:pt x="3811396" y="2764348"/>
                    <a:pt x="3807533" y="2768211"/>
                    <a:pt x="3802842" y="2768211"/>
                  </a:cubicBezTo>
                  <a:close/>
                  <a:moveTo>
                    <a:pt x="8692" y="2741997"/>
                  </a:moveTo>
                  <a:cubicBezTo>
                    <a:pt x="4001" y="2741997"/>
                    <a:pt x="0" y="2738134"/>
                    <a:pt x="0" y="2733305"/>
                  </a:cubicBezTo>
                  <a:lnTo>
                    <a:pt x="0" y="2719508"/>
                  </a:lnTo>
                  <a:cubicBezTo>
                    <a:pt x="0" y="2714680"/>
                    <a:pt x="3863" y="2710816"/>
                    <a:pt x="8692" y="2710816"/>
                  </a:cubicBezTo>
                  <a:cubicBezTo>
                    <a:pt x="13521" y="2710816"/>
                    <a:pt x="17384" y="2714680"/>
                    <a:pt x="17384" y="2719508"/>
                  </a:cubicBezTo>
                  <a:lnTo>
                    <a:pt x="17384" y="2733305"/>
                  </a:lnTo>
                  <a:cubicBezTo>
                    <a:pt x="17246" y="2738272"/>
                    <a:pt x="13383" y="2741997"/>
                    <a:pt x="8692" y="2741997"/>
                  </a:cubicBezTo>
                  <a:close/>
                  <a:moveTo>
                    <a:pt x="3802842" y="2719922"/>
                  </a:moveTo>
                  <a:cubicBezTo>
                    <a:pt x="3798151" y="2719922"/>
                    <a:pt x="3794150" y="2716059"/>
                    <a:pt x="3794150" y="2711230"/>
                  </a:cubicBezTo>
                  <a:lnTo>
                    <a:pt x="3794150" y="2697433"/>
                  </a:lnTo>
                  <a:cubicBezTo>
                    <a:pt x="3794150" y="2692604"/>
                    <a:pt x="3798013" y="2688741"/>
                    <a:pt x="3802842" y="2688741"/>
                  </a:cubicBezTo>
                  <a:cubicBezTo>
                    <a:pt x="3807671" y="2688741"/>
                    <a:pt x="3811534" y="2692604"/>
                    <a:pt x="3811534" y="2697433"/>
                  </a:cubicBezTo>
                  <a:lnTo>
                    <a:pt x="3811534" y="2711230"/>
                  </a:lnTo>
                  <a:cubicBezTo>
                    <a:pt x="3811396" y="2716059"/>
                    <a:pt x="3807533" y="2719922"/>
                    <a:pt x="3802842" y="2719922"/>
                  </a:cubicBezTo>
                  <a:close/>
                  <a:moveTo>
                    <a:pt x="8692" y="2693708"/>
                  </a:moveTo>
                  <a:cubicBezTo>
                    <a:pt x="4001" y="2693708"/>
                    <a:pt x="0" y="2689845"/>
                    <a:pt x="0" y="2685016"/>
                  </a:cubicBezTo>
                  <a:lnTo>
                    <a:pt x="0" y="2671219"/>
                  </a:lnTo>
                  <a:cubicBezTo>
                    <a:pt x="0" y="2666390"/>
                    <a:pt x="3863" y="2662527"/>
                    <a:pt x="8692" y="2662527"/>
                  </a:cubicBezTo>
                  <a:cubicBezTo>
                    <a:pt x="13521" y="2662527"/>
                    <a:pt x="17384" y="2666390"/>
                    <a:pt x="17384" y="2671219"/>
                  </a:cubicBezTo>
                  <a:lnTo>
                    <a:pt x="17384" y="2685016"/>
                  </a:lnTo>
                  <a:cubicBezTo>
                    <a:pt x="17246" y="2689845"/>
                    <a:pt x="13383" y="2693708"/>
                    <a:pt x="8692" y="2693708"/>
                  </a:cubicBezTo>
                  <a:close/>
                  <a:moveTo>
                    <a:pt x="3802842" y="2671495"/>
                  </a:moveTo>
                  <a:cubicBezTo>
                    <a:pt x="3798151" y="2671495"/>
                    <a:pt x="3794150" y="2667632"/>
                    <a:pt x="3794150" y="2662803"/>
                  </a:cubicBezTo>
                  <a:lnTo>
                    <a:pt x="3794150" y="2649006"/>
                  </a:lnTo>
                  <a:cubicBezTo>
                    <a:pt x="3794150" y="2644177"/>
                    <a:pt x="3798013" y="2640314"/>
                    <a:pt x="3802842" y="2640314"/>
                  </a:cubicBezTo>
                  <a:cubicBezTo>
                    <a:pt x="3807671" y="2640314"/>
                    <a:pt x="3811534" y="2644177"/>
                    <a:pt x="3811534" y="2649006"/>
                  </a:cubicBezTo>
                  <a:lnTo>
                    <a:pt x="3811534" y="2662803"/>
                  </a:lnTo>
                  <a:cubicBezTo>
                    <a:pt x="3811396" y="2667632"/>
                    <a:pt x="3807533" y="2671495"/>
                    <a:pt x="3802842" y="2671495"/>
                  </a:cubicBezTo>
                  <a:close/>
                  <a:moveTo>
                    <a:pt x="8692" y="2645419"/>
                  </a:moveTo>
                  <a:cubicBezTo>
                    <a:pt x="4001" y="2645419"/>
                    <a:pt x="0" y="2641556"/>
                    <a:pt x="0" y="2636727"/>
                  </a:cubicBezTo>
                  <a:lnTo>
                    <a:pt x="0" y="2622930"/>
                  </a:lnTo>
                  <a:cubicBezTo>
                    <a:pt x="0" y="2618101"/>
                    <a:pt x="3863" y="2614238"/>
                    <a:pt x="8692" y="2614238"/>
                  </a:cubicBezTo>
                  <a:cubicBezTo>
                    <a:pt x="13521" y="2614238"/>
                    <a:pt x="17384" y="2618101"/>
                    <a:pt x="17384" y="2622930"/>
                  </a:cubicBezTo>
                  <a:lnTo>
                    <a:pt x="17384" y="2636727"/>
                  </a:lnTo>
                  <a:cubicBezTo>
                    <a:pt x="17246" y="2641556"/>
                    <a:pt x="13383" y="2645419"/>
                    <a:pt x="8692" y="2645419"/>
                  </a:cubicBezTo>
                  <a:close/>
                  <a:moveTo>
                    <a:pt x="3802842" y="2623206"/>
                  </a:moveTo>
                  <a:cubicBezTo>
                    <a:pt x="3798151" y="2623206"/>
                    <a:pt x="3794150" y="2619343"/>
                    <a:pt x="3794150" y="2614514"/>
                  </a:cubicBezTo>
                  <a:lnTo>
                    <a:pt x="3794150" y="2600717"/>
                  </a:lnTo>
                  <a:cubicBezTo>
                    <a:pt x="3794150" y="2595888"/>
                    <a:pt x="3798013" y="2592025"/>
                    <a:pt x="3802842" y="2592025"/>
                  </a:cubicBezTo>
                  <a:cubicBezTo>
                    <a:pt x="3807671" y="2592025"/>
                    <a:pt x="3811534" y="2595888"/>
                    <a:pt x="3811534" y="2600717"/>
                  </a:cubicBezTo>
                  <a:lnTo>
                    <a:pt x="3811534" y="2614514"/>
                  </a:lnTo>
                  <a:cubicBezTo>
                    <a:pt x="3811396" y="2619343"/>
                    <a:pt x="3807533" y="2623206"/>
                    <a:pt x="3802842" y="2623206"/>
                  </a:cubicBezTo>
                  <a:close/>
                  <a:moveTo>
                    <a:pt x="8692" y="2596992"/>
                  </a:moveTo>
                  <a:cubicBezTo>
                    <a:pt x="4001" y="2596992"/>
                    <a:pt x="0" y="2593129"/>
                    <a:pt x="0" y="2588300"/>
                  </a:cubicBezTo>
                  <a:lnTo>
                    <a:pt x="0" y="2574503"/>
                  </a:lnTo>
                  <a:cubicBezTo>
                    <a:pt x="0" y="2569674"/>
                    <a:pt x="3863" y="2565811"/>
                    <a:pt x="8692" y="2565811"/>
                  </a:cubicBezTo>
                  <a:cubicBezTo>
                    <a:pt x="13521" y="2565811"/>
                    <a:pt x="17384" y="2569674"/>
                    <a:pt x="17384" y="2574503"/>
                  </a:cubicBezTo>
                  <a:lnTo>
                    <a:pt x="17384" y="2588300"/>
                  </a:lnTo>
                  <a:cubicBezTo>
                    <a:pt x="17246" y="2593129"/>
                    <a:pt x="13383" y="2596992"/>
                    <a:pt x="8692" y="2596992"/>
                  </a:cubicBezTo>
                  <a:close/>
                  <a:moveTo>
                    <a:pt x="3802842" y="2574779"/>
                  </a:moveTo>
                  <a:cubicBezTo>
                    <a:pt x="3798151" y="2574779"/>
                    <a:pt x="3794150" y="2570916"/>
                    <a:pt x="3794150" y="2566087"/>
                  </a:cubicBezTo>
                  <a:lnTo>
                    <a:pt x="3794150" y="2552290"/>
                  </a:lnTo>
                  <a:cubicBezTo>
                    <a:pt x="3794150" y="2547461"/>
                    <a:pt x="3798013" y="2543598"/>
                    <a:pt x="3802842" y="2543598"/>
                  </a:cubicBezTo>
                  <a:cubicBezTo>
                    <a:pt x="3807671" y="2543598"/>
                    <a:pt x="3811534" y="2547461"/>
                    <a:pt x="3811534" y="2552290"/>
                  </a:cubicBezTo>
                  <a:lnTo>
                    <a:pt x="3811534" y="2566087"/>
                  </a:lnTo>
                  <a:cubicBezTo>
                    <a:pt x="3811396" y="2570916"/>
                    <a:pt x="3807533" y="2574779"/>
                    <a:pt x="3802842" y="2574779"/>
                  </a:cubicBezTo>
                  <a:close/>
                  <a:moveTo>
                    <a:pt x="8692" y="2548703"/>
                  </a:moveTo>
                  <a:cubicBezTo>
                    <a:pt x="4001" y="2548703"/>
                    <a:pt x="0" y="2544840"/>
                    <a:pt x="0" y="2540011"/>
                  </a:cubicBezTo>
                  <a:lnTo>
                    <a:pt x="0" y="2526214"/>
                  </a:lnTo>
                  <a:cubicBezTo>
                    <a:pt x="0" y="2521385"/>
                    <a:pt x="3863" y="2517522"/>
                    <a:pt x="8692" y="2517522"/>
                  </a:cubicBezTo>
                  <a:cubicBezTo>
                    <a:pt x="13521" y="2517522"/>
                    <a:pt x="17384" y="2521385"/>
                    <a:pt x="17384" y="2526214"/>
                  </a:cubicBezTo>
                  <a:lnTo>
                    <a:pt x="17384" y="2540011"/>
                  </a:lnTo>
                  <a:cubicBezTo>
                    <a:pt x="17246" y="2544840"/>
                    <a:pt x="13383" y="2548703"/>
                    <a:pt x="8692" y="2548703"/>
                  </a:cubicBezTo>
                  <a:close/>
                  <a:moveTo>
                    <a:pt x="3802842" y="2526490"/>
                  </a:moveTo>
                  <a:cubicBezTo>
                    <a:pt x="3798151" y="2526490"/>
                    <a:pt x="3794150" y="2522627"/>
                    <a:pt x="3794150" y="2517798"/>
                  </a:cubicBezTo>
                  <a:lnTo>
                    <a:pt x="3794150" y="2504001"/>
                  </a:lnTo>
                  <a:cubicBezTo>
                    <a:pt x="3794150" y="2499172"/>
                    <a:pt x="3798013" y="2495309"/>
                    <a:pt x="3802842" y="2495309"/>
                  </a:cubicBezTo>
                  <a:cubicBezTo>
                    <a:pt x="3807671" y="2495309"/>
                    <a:pt x="3811534" y="2499172"/>
                    <a:pt x="3811534" y="2504001"/>
                  </a:cubicBezTo>
                  <a:lnTo>
                    <a:pt x="3811534" y="2517798"/>
                  </a:lnTo>
                  <a:cubicBezTo>
                    <a:pt x="3811396" y="2522627"/>
                    <a:pt x="3807533" y="2526490"/>
                    <a:pt x="3802842" y="2526490"/>
                  </a:cubicBezTo>
                  <a:close/>
                  <a:moveTo>
                    <a:pt x="8692" y="2500276"/>
                  </a:moveTo>
                  <a:cubicBezTo>
                    <a:pt x="4001" y="2500276"/>
                    <a:pt x="0" y="2496412"/>
                    <a:pt x="0" y="2491584"/>
                  </a:cubicBezTo>
                  <a:lnTo>
                    <a:pt x="0" y="2477787"/>
                  </a:lnTo>
                  <a:cubicBezTo>
                    <a:pt x="0" y="2472958"/>
                    <a:pt x="3863" y="2469095"/>
                    <a:pt x="8692" y="2469095"/>
                  </a:cubicBezTo>
                  <a:cubicBezTo>
                    <a:pt x="13521" y="2469095"/>
                    <a:pt x="17384" y="2472958"/>
                    <a:pt x="17384" y="2477787"/>
                  </a:cubicBezTo>
                  <a:lnTo>
                    <a:pt x="17384" y="2491584"/>
                  </a:lnTo>
                  <a:cubicBezTo>
                    <a:pt x="17246" y="2496412"/>
                    <a:pt x="13383" y="2500276"/>
                    <a:pt x="8692" y="2500276"/>
                  </a:cubicBezTo>
                  <a:close/>
                  <a:moveTo>
                    <a:pt x="3802842" y="2478063"/>
                  </a:moveTo>
                  <a:cubicBezTo>
                    <a:pt x="3798151" y="2478063"/>
                    <a:pt x="3794150" y="2474199"/>
                    <a:pt x="3794150" y="2469371"/>
                  </a:cubicBezTo>
                  <a:lnTo>
                    <a:pt x="3794150" y="2455574"/>
                  </a:lnTo>
                  <a:cubicBezTo>
                    <a:pt x="3794150" y="2450745"/>
                    <a:pt x="3798013" y="2446882"/>
                    <a:pt x="3802842" y="2446882"/>
                  </a:cubicBezTo>
                  <a:cubicBezTo>
                    <a:pt x="3807671" y="2446882"/>
                    <a:pt x="3811534" y="2450745"/>
                    <a:pt x="3811534" y="2455574"/>
                  </a:cubicBezTo>
                  <a:lnTo>
                    <a:pt x="3811534" y="2469371"/>
                  </a:lnTo>
                  <a:cubicBezTo>
                    <a:pt x="3811396" y="2474199"/>
                    <a:pt x="3807533" y="2478063"/>
                    <a:pt x="3802842" y="2478063"/>
                  </a:cubicBezTo>
                  <a:close/>
                  <a:moveTo>
                    <a:pt x="8692" y="2451986"/>
                  </a:moveTo>
                  <a:cubicBezTo>
                    <a:pt x="4001" y="2451986"/>
                    <a:pt x="0" y="2448123"/>
                    <a:pt x="0" y="2443294"/>
                  </a:cubicBezTo>
                  <a:lnTo>
                    <a:pt x="0" y="2429498"/>
                  </a:lnTo>
                  <a:cubicBezTo>
                    <a:pt x="0" y="2424669"/>
                    <a:pt x="3863" y="2420805"/>
                    <a:pt x="8692" y="2420805"/>
                  </a:cubicBezTo>
                  <a:cubicBezTo>
                    <a:pt x="13521" y="2420805"/>
                    <a:pt x="17384" y="2424669"/>
                    <a:pt x="17384" y="2429498"/>
                  </a:cubicBezTo>
                  <a:lnTo>
                    <a:pt x="17384" y="2443294"/>
                  </a:lnTo>
                  <a:cubicBezTo>
                    <a:pt x="17246" y="2448123"/>
                    <a:pt x="13383" y="2451986"/>
                    <a:pt x="8692" y="2451986"/>
                  </a:cubicBezTo>
                  <a:close/>
                  <a:moveTo>
                    <a:pt x="3802842" y="2429773"/>
                  </a:moveTo>
                  <a:cubicBezTo>
                    <a:pt x="3798151" y="2429773"/>
                    <a:pt x="3794150" y="2425910"/>
                    <a:pt x="3794150" y="2421081"/>
                  </a:cubicBezTo>
                  <a:lnTo>
                    <a:pt x="3794150" y="2407285"/>
                  </a:lnTo>
                  <a:cubicBezTo>
                    <a:pt x="3794150" y="2402456"/>
                    <a:pt x="3798013" y="2398592"/>
                    <a:pt x="3802842" y="2398592"/>
                  </a:cubicBezTo>
                  <a:cubicBezTo>
                    <a:pt x="3807671" y="2398592"/>
                    <a:pt x="3811534" y="2402456"/>
                    <a:pt x="3811534" y="2407285"/>
                  </a:cubicBezTo>
                  <a:lnTo>
                    <a:pt x="3811534" y="2421081"/>
                  </a:lnTo>
                  <a:cubicBezTo>
                    <a:pt x="3811396" y="2425910"/>
                    <a:pt x="3807533" y="2429773"/>
                    <a:pt x="3802842" y="2429773"/>
                  </a:cubicBezTo>
                  <a:close/>
                  <a:moveTo>
                    <a:pt x="8692" y="2403697"/>
                  </a:moveTo>
                  <a:cubicBezTo>
                    <a:pt x="4001" y="2403697"/>
                    <a:pt x="0" y="2399834"/>
                    <a:pt x="0" y="2395005"/>
                  </a:cubicBezTo>
                  <a:lnTo>
                    <a:pt x="0" y="2381208"/>
                  </a:lnTo>
                  <a:cubicBezTo>
                    <a:pt x="0" y="2376379"/>
                    <a:pt x="3863" y="2372516"/>
                    <a:pt x="8692" y="2372516"/>
                  </a:cubicBezTo>
                  <a:cubicBezTo>
                    <a:pt x="13521" y="2372516"/>
                    <a:pt x="17384" y="2376379"/>
                    <a:pt x="17384" y="2381208"/>
                  </a:cubicBezTo>
                  <a:lnTo>
                    <a:pt x="17384" y="2395005"/>
                  </a:lnTo>
                  <a:cubicBezTo>
                    <a:pt x="17246" y="2399834"/>
                    <a:pt x="13383" y="2403697"/>
                    <a:pt x="8692" y="2403697"/>
                  </a:cubicBezTo>
                  <a:close/>
                  <a:moveTo>
                    <a:pt x="3802842" y="2381484"/>
                  </a:moveTo>
                  <a:cubicBezTo>
                    <a:pt x="3798151" y="2381484"/>
                    <a:pt x="3794150" y="2377621"/>
                    <a:pt x="3794150" y="2372792"/>
                  </a:cubicBezTo>
                  <a:lnTo>
                    <a:pt x="3794150" y="2358995"/>
                  </a:lnTo>
                  <a:cubicBezTo>
                    <a:pt x="3794150" y="2354166"/>
                    <a:pt x="3798013" y="2350303"/>
                    <a:pt x="3802842" y="2350303"/>
                  </a:cubicBezTo>
                  <a:cubicBezTo>
                    <a:pt x="3807671" y="2350303"/>
                    <a:pt x="3811534" y="2354166"/>
                    <a:pt x="3811534" y="2358995"/>
                  </a:cubicBezTo>
                  <a:lnTo>
                    <a:pt x="3811534" y="2372792"/>
                  </a:lnTo>
                  <a:cubicBezTo>
                    <a:pt x="3811396" y="2377621"/>
                    <a:pt x="3807533" y="2381484"/>
                    <a:pt x="3802842" y="2381484"/>
                  </a:cubicBezTo>
                  <a:close/>
                  <a:moveTo>
                    <a:pt x="8692" y="2355270"/>
                  </a:moveTo>
                  <a:cubicBezTo>
                    <a:pt x="4001" y="2355270"/>
                    <a:pt x="0" y="2351407"/>
                    <a:pt x="0" y="2346578"/>
                  </a:cubicBezTo>
                  <a:lnTo>
                    <a:pt x="0" y="2332781"/>
                  </a:lnTo>
                  <a:cubicBezTo>
                    <a:pt x="0" y="2327952"/>
                    <a:pt x="3863" y="2324089"/>
                    <a:pt x="8692" y="2324089"/>
                  </a:cubicBezTo>
                  <a:cubicBezTo>
                    <a:pt x="13521" y="2324089"/>
                    <a:pt x="17384" y="2327952"/>
                    <a:pt x="17384" y="2332781"/>
                  </a:cubicBezTo>
                  <a:lnTo>
                    <a:pt x="17384" y="2346578"/>
                  </a:lnTo>
                  <a:cubicBezTo>
                    <a:pt x="17246" y="2351407"/>
                    <a:pt x="13383" y="2355270"/>
                    <a:pt x="8692" y="2355270"/>
                  </a:cubicBezTo>
                  <a:close/>
                  <a:moveTo>
                    <a:pt x="3802842" y="2333057"/>
                  </a:moveTo>
                  <a:cubicBezTo>
                    <a:pt x="3798151" y="2333057"/>
                    <a:pt x="3794150" y="2329194"/>
                    <a:pt x="3794150" y="2324365"/>
                  </a:cubicBezTo>
                  <a:lnTo>
                    <a:pt x="3794150" y="2310568"/>
                  </a:lnTo>
                  <a:cubicBezTo>
                    <a:pt x="3794150" y="2305739"/>
                    <a:pt x="3798013" y="2301876"/>
                    <a:pt x="3802842" y="2301876"/>
                  </a:cubicBezTo>
                  <a:cubicBezTo>
                    <a:pt x="3807671" y="2301876"/>
                    <a:pt x="3811534" y="2305739"/>
                    <a:pt x="3811534" y="2310568"/>
                  </a:cubicBezTo>
                  <a:lnTo>
                    <a:pt x="3811534" y="2324365"/>
                  </a:lnTo>
                  <a:cubicBezTo>
                    <a:pt x="3811396" y="2329194"/>
                    <a:pt x="3807533" y="2333057"/>
                    <a:pt x="3802842" y="2333057"/>
                  </a:cubicBezTo>
                  <a:close/>
                  <a:moveTo>
                    <a:pt x="8692" y="2306981"/>
                  </a:moveTo>
                  <a:cubicBezTo>
                    <a:pt x="4001" y="2306981"/>
                    <a:pt x="0" y="2303118"/>
                    <a:pt x="0" y="2298289"/>
                  </a:cubicBezTo>
                  <a:lnTo>
                    <a:pt x="0" y="2284492"/>
                  </a:lnTo>
                  <a:cubicBezTo>
                    <a:pt x="0" y="2279663"/>
                    <a:pt x="3863" y="2275800"/>
                    <a:pt x="8692" y="2275800"/>
                  </a:cubicBezTo>
                  <a:cubicBezTo>
                    <a:pt x="13521" y="2275800"/>
                    <a:pt x="17384" y="2279663"/>
                    <a:pt x="17384" y="2284492"/>
                  </a:cubicBezTo>
                  <a:lnTo>
                    <a:pt x="17384" y="2298289"/>
                  </a:lnTo>
                  <a:cubicBezTo>
                    <a:pt x="17246" y="2303118"/>
                    <a:pt x="13383" y="2306981"/>
                    <a:pt x="8692" y="2306981"/>
                  </a:cubicBezTo>
                  <a:close/>
                  <a:moveTo>
                    <a:pt x="3802842" y="2284768"/>
                  </a:moveTo>
                  <a:cubicBezTo>
                    <a:pt x="3798151" y="2284768"/>
                    <a:pt x="3794150" y="2280905"/>
                    <a:pt x="3794150" y="2276076"/>
                  </a:cubicBezTo>
                  <a:lnTo>
                    <a:pt x="3794150" y="2262279"/>
                  </a:lnTo>
                  <a:cubicBezTo>
                    <a:pt x="3794150" y="2257450"/>
                    <a:pt x="3798013" y="2253587"/>
                    <a:pt x="3802842" y="2253587"/>
                  </a:cubicBezTo>
                  <a:cubicBezTo>
                    <a:pt x="3807671" y="2253587"/>
                    <a:pt x="3811534" y="2257450"/>
                    <a:pt x="3811534" y="2262279"/>
                  </a:cubicBezTo>
                  <a:lnTo>
                    <a:pt x="3811534" y="2276076"/>
                  </a:lnTo>
                  <a:cubicBezTo>
                    <a:pt x="3811396" y="2280905"/>
                    <a:pt x="3807533" y="2284768"/>
                    <a:pt x="3802842" y="2284768"/>
                  </a:cubicBezTo>
                  <a:close/>
                  <a:moveTo>
                    <a:pt x="8692" y="2258554"/>
                  </a:moveTo>
                  <a:cubicBezTo>
                    <a:pt x="4001" y="2258554"/>
                    <a:pt x="0" y="2254691"/>
                    <a:pt x="0" y="2249862"/>
                  </a:cubicBezTo>
                  <a:lnTo>
                    <a:pt x="0" y="2236065"/>
                  </a:lnTo>
                  <a:cubicBezTo>
                    <a:pt x="0" y="2231236"/>
                    <a:pt x="3863" y="2227373"/>
                    <a:pt x="8692" y="2227373"/>
                  </a:cubicBezTo>
                  <a:cubicBezTo>
                    <a:pt x="13521" y="2227373"/>
                    <a:pt x="17384" y="2231236"/>
                    <a:pt x="17384" y="2236065"/>
                  </a:cubicBezTo>
                  <a:lnTo>
                    <a:pt x="17384" y="2249862"/>
                  </a:lnTo>
                  <a:cubicBezTo>
                    <a:pt x="17246" y="2254691"/>
                    <a:pt x="13383" y="2258554"/>
                    <a:pt x="8692" y="2258554"/>
                  </a:cubicBezTo>
                  <a:close/>
                  <a:moveTo>
                    <a:pt x="3802842" y="2236341"/>
                  </a:moveTo>
                  <a:cubicBezTo>
                    <a:pt x="3798151" y="2236341"/>
                    <a:pt x="3794150" y="2232478"/>
                    <a:pt x="3794150" y="2227649"/>
                  </a:cubicBezTo>
                  <a:lnTo>
                    <a:pt x="3794150" y="2213852"/>
                  </a:lnTo>
                  <a:cubicBezTo>
                    <a:pt x="3794150" y="2209023"/>
                    <a:pt x="3798013" y="2205160"/>
                    <a:pt x="3802842" y="2205160"/>
                  </a:cubicBezTo>
                  <a:cubicBezTo>
                    <a:pt x="3807671" y="2205160"/>
                    <a:pt x="3811534" y="2209023"/>
                    <a:pt x="3811534" y="2213852"/>
                  </a:cubicBezTo>
                  <a:lnTo>
                    <a:pt x="3811534" y="2227649"/>
                  </a:lnTo>
                  <a:cubicBezTo>
                    <a:pt x="3811396" y="2232478"/>
                    <a:pt x="3807533" y="2236341"/>
                    <a:pt x="3802842" y="2236341"/>
                  </a:cubicBezTo>
                  <a:close/>
                  <a:moveTo>
                    <a:pt x="8692" y="2210265"/>
                  </a:moveTo>
                  <a:cubicBezTo>
                    <a:pt x="4001" y="2210265"/>
                    <a:pt x="0" y="2206401"/>
                    <a:pt x="0" y="2201573"/>
                  </a:cubicBezTo>
                  <a:lnTo>
                    <a:pt x="0" y="2187776"/>
                  </a:lnTo>
                  <a:cubicBezTo>
                    <a:pt x="0" y="2182947"/>
                    <a:pt x="3863" y="2179084"/>
                    <a:pt x="8692" y="2179084"/>
                  </a:cubicBezTo>
                  <a:cubicBezTo>
                    <a:pt x="13521" y="2179084"/>
                    <a:pt x="17384" y="2182947"/>
                    <a:pt x="17384" y="2187776"/>
                  </a:cubicBezTo>
                  <a:lnTo>
                    <a:pt x="17384" y="2201573"/>
                  </a:lnTo>
                  <a:cubicBezTo>
                    <a:pt x="17246" y="2206401"/>
                    <a:pt x="13383" y="2210265"/>
                    <a:pt x="8692" y="2210265"/>
                  </a:cubicBezTo>
                  <a:close/>
                  <a:moveTo>
                    <a:pt x="3802842" y="2188052"/>
                  </a:moveTo>
                  <a:cubicBezTo>
                    <a:pt x="3798151" y="2188052"/>
                    <a:pt x="3794150" y="2184188"/>
                    <a:pt x="3794150" y="2179360"/>
                  </a:cubicBezTo>
                  <a:lnTo>
                    <a:pt x="3794150" y="2165563"/>
                  </a:lnTo>
                  <a:cubicBezTo>
                    <a:pt x="3794150" y="2160734"/>
                    <a:pt x="3798013" y="2156871"/>
                    <a:pt x="3802842" y="2156871"/>
                  </a:cubicBezTo>
                  <a:cubicBezTo>
                    <a:pt x="3807671" y="2156871"/>
                    <a:pt x="3811534" y="2160734"/>
                    <a:pt x="3811534" y="2165563"/>
                  </a:cubicBezTo>
                  <a:lnTo>
                    <a:pt x="3811534" y="2179360"/>
                  </a:lnTo>
                  <a:cubicBezTo>
                    <a:pt x="3811396" y="2184188"/>
                    <a:pt x="3807533" y="2188052"/>
                    <a:pt x="3802842" y="2188052"/>
                  </a:cubicBezTo>
                  <a:close/>
                  <a:moveTo>
                    <a:pt x="8692" y="2161976"/>
                  </a:moveTo>
                  <a:cubicBezTo>
                    <a:pt x="4001" y="2161976"/>
                    <a:pt x="0" y="2158112"/>
                    <a:pt x="0" y="2153283"/>
                  </a:cubicBezTo>
                  <a:lnTo>
                    <a:pt x="0" y="2139487"/>
                  </a:lnTo>
                  <a:cubicBezTo>
                    <a:pt x="0" y="2134658"/>
                    <a:pt x="3863" y="2130794"/>
                    <a:pt x="8692" y="2130794"/>
                  </a:cubicBezTo>
                  <a:cubicBezTo>
                    <a:pt x="13521" y="2130794"/>
                    <a:pt x="17384" y="2134658"/>
                    <a:pt x="17384" y="2139487"/>
                  </a:cubicBezTo>
                  <a:lnTo>
                    <a:pt x="17384" y="2153283"/>
                  </a:lnTo>
                  <a:cubicBezTo>
                    <a:pt x="17246" y="2158112"/>
                    <a:pt x="13383" y="2161976"/>
                    <a:pt x="8692" y="2161976"/>
                  </a:cubicBezTo>
                  <a:close/>
                  <a:moveTo>
                    <a:pt x="3802842" y="2139763"/>
                  </a:moveTo>
                  <a:cubicBezTo>
                    <a:pt x="3798151" y="2139763"/>
                    <a:pt x="3794150" y="2135899"/>
                    <a:pt x="3794150" y="2131070"/>
                  </a:cubicBezTo>
                  <a:lnTo>
                    <a:pt x="3794150" y="2117273"/>
                  </a:lnTo>
                  <a:cubicBezTo>
                    <a:pt x="3794150" y="2112444"/>
                    <a:pt x="3798013" y="2108581"/>
                    <a:pt x="3802842" y="2108581"/>
                  </a:cubicBezTo>
                  <a:cubicBezTo>
                    <a:pt x="3807671" y="2108581"/>
                    <a:pt x="3811534" y="2112444"/>
                    <a:pt x="3811534" y="2117273"/>
                  </a:cubicBezTo>
                  <a:lnTo>
                    <a:pt x="3811534" y="2131070"/>
                  </a:lnTo>
                  <a:cubicBezTo>
                    <a:pt x="3811396" y="2135899"/>
                    <a:pt x="3807533" y="2139763"/>
                    <a:pt x="3802842" y="2139763"/>
                  </a:cubicBezTo>
                  <a:close/>
                  <a:moveTo>
                    <a:pt x="8692" y="2113548"/>
                  </a:moveTo>
                  <a:cubicBezTo>
                    <a:pt x="4001" y="2113548"/>
                    <a:pt x="0" y="2109685"/>
                    <a:pt x="0" y="2104856"/>
                  </a:cubicBezTo>
                  <a:lnTo>
                    <a:pt x="0" y="2091059"/>
                  </a:lnTo>
                  <a:cubicBezTo>
                    <a:pt x="0" y="2086230"/>
                    <a:pt x="3863" y="2082367"/>
                    <a:pt x="8692" y="2082367"/>
                  </a:cubicBezTo>
                  <a:cubicBezTo>
                    <a:pt x="13521" y="2082367"/>
                    <a:pt x="17384" y="2086230"/>
                    <a:pt x="17384" y="2091059"/>
                  </a:cubicBezTo>
                  <a:lnTo>
                    <a:pt x="17384" y="2104856"/>
                  </a:lnTo>
                  <a:cubicBezTo>
                    <a:pt x="17246" y="2109685"/>
                    <a:pt x="13383" y="2113548"/>
                    <a:pt x="8692" y="2113548"/>
                  </a:cubicBezTo>
                  <a:close/>
                  <a:moveTo>
                    <a:pt x="3802842" y="2091335"/>
                  </a:moveTo>
                  <a:cubicBezTo>
                    <a:pt x="3798151" y="2091335"/>
                    <a:pt x="3794150" y="2087472"/>
                    <a:pt x="3794150" y="2082643"/>
                  </a:cubicBezTo>
                  <a:lnTo>
                    <a:pt x="3794150" y="2068846"/>
                  </a:lnTo>
                  <a:cubicBezTo>
                    <a:pt x="3794150" y="2064017"/>
                    <a:pt x="3798013" y="2060154"/>
                    <a:pt x="3802842" y="2060154"/>
                  </a:cubicBezTo>
                  <a:cubicBezTo>
                    <a:pt x="3807671" y="2060154"/>
                    <a:pt x="3811534" y="2064017"/>
                    <a:pt x="3811534" y="2068846"/>
                  </a:cubicBezTo>
                  <a:lnTo>
                    <a:pt x="3811534" y="2082643"/>
                  </a:lnTo>
                  <a:cubicBezTo>
                    <a:pt x="3811396" y="2087472"/>
                    <a:pt x="3807533" y="2091335"/>
                    <a:pt x="3802842" y="2091335"/>
                  </a:cubicBezTo>
                  <a:close/>
                  <a:moveTo>
                    <a:pt x="8692" y="2065259"/>
                  </a:moveTo>
                  <a:cubicBezTo>
                    <a:pt x="4001" y="2065259"/>
                    <a:pt x="0" y="2061396"/>
                    <a:pt x="0" y="2056567"/>
                  </a:cubicBezTo>
                  <a:lnTo>
                    <a:pt x="0" y="2042770"/>
                  </a:lnTo>
                  <a:cubicBezTo>
                    <a:pt x="0" y="2037941"/>
                    <a:pt x="3863" y="2034078"/>
                    <a:pt x="8692" y="2034078"/>
                  </a:cubicBezTo>
                  <a:cubicBezTo>
                    <a:pt x="13521" y="2034078"/>
                    <a:pt x="17384" y="2037941"/>
                    <a:pt x="17384" y="2042770"/>
                  </a:cubicBezTo>
                  <a:lnTo>
                    <a:pt x="17384" y="2056567"/>
                  </a:lnTo>
                  <a:cubicBezTo>
                    <a:pt x="17246" y="2061396"/>
                    <a:pt x="13383" y="2065259"/>
                    <a:pt x="8692" y="2065259"/>
                  </a:cubicBezTo>
                  <a:close/>
                  <a:moveTo>
                    <a:pt x="3802842" y="2043046"/>
                  </a:moveTo>
                  <a:cubicBezTo>
                    <a:pt x="3798151" y="2043046"/>
                    <a:pt x="3794150" y="2039183"/>
                    <a:pt x="3794150" y="2034354"/>
                  </a:cubicBezTo>
                  <a:lnTo>
                    <a:pt x="3794150" y="2020557"/>
                  </a:lnTo>
                  <a:cubicBezTo>
                    <a:pt x="3794150" y="2015728"/>
                    <a:pt x="3798013" y="2011865"/>
                    <a:pt x="3802842" y="2011865"/>
                  </a:cubicBezTo>
                  <a:cubicBezTo>
                    <a:pt x="3807671" y="2011865"/>
                    <a:pt x="3811534" y="2015728"/>
                    <a:pt x="3811534" y="2020557"/>
                  </a:cubicBezTo>
                  <a:lnTo>
                    <a:pt x="3811534" y="2034354"/>
                  </a:lnTo>
                  <a:cubicBezTo>
                    <a:pt x="3811396" y="2039183"/>
                    <a:pt x="3807533" y="2043046"/>
                    <a:pt x="3802842" y="2043046"/>
                  </a:cubicBezTo>
                  <a:close/>
                  <a:moveTo>
                    <a:pt x="8692" y="2016832"/>
                  </a:moveTo>
                  <a:cubicBezTo>
                    <a:pt x="4001" y="2016832"/>
                    <a:pt x="0" y="2012969"/>
                    <a:pt x="0" y="2008140"/>
                  </a:cubicBezTo>
                  <a:lnTo>
                    <a:pt x="0" y="1994343"/>
                  </a:lnTo>
                  <a:cubicBezTo>
                    <a:pt x="0" y="1989514"/>
                    <a:pt x="3863" y="1985651"/>
                    <a:pt x="8692" y="1985651"/>
                  </a:cubicBezTo>
                  <a:cubicBezTo>
                    <a:pt x="13521" y="1985651"/>
                    <a:pt x="17384" y="1989514"/>
                    <a:pt x="17384" y="1994343"/>
                  </a:cubicBezTo>
                  <a:lnTo>
                    <a:pt x="17384" y="2008140"/>
                  </a:lnTo>
                  <a:cubicBezTo>
                    <a:pt x="17246" y="2012969"/>
                    <a:pt x="13383" y="2016832"/>
                    <a:pt x="8692" y="2016832"/>
                  </a:cubicBezTo>
                  <a:close/>
                  <a:moveTo>
                    <a:pt x="3802842" y="1994619"/>
                  </a:moveTo>
                  <a:cubicBezTo>
                    <a:pt x="3798151" y="1994619"/>
                    <a:pt x="3794150" y="1990756"/>
                    <a:pt x="3794150" y="1985927"/>
                  </a:cubicBezTo>
                  <a:lnTo>
                    <a:pt x="3794150" y="1972130"/>
                  </a:lnTo>
                  <a:cubicBezTo>
                    <a:pt x="3794150" y="1967301"/>
                    <a:pt x="3798013" y="1963438"/>
                    <a:pt x="3802842" y="1963438"/>
                  </a:cubicBezTo>
                  <a:cubicBezTo>
                    <a:pt x="3807671" y="1963438"/>
                    <a:pt x="3811534" y="1967301"/>
                    <a:pt x="3811534" y="1972130"/>
                  </a:cubicBezTo>
                  <a:lnTo>
                    <a:pt x="3811534" y="1985927"/>
                  </a:lnTo>
                  <a:cubicBezTo>
                    <a:pt x="3811396" y="1990756"/>
                    <a:pt x="3807533" y="1994619"/>
                    <a:pt x="3802842" y="1994619"/>
                  </a:cubicBezTo>
                  <a:close/>
                  <a:moveTo>
                    <a:pt x="8692" y="1968543"/>
                  </a:moveTo>
                  <a:cubicBezTo>
                    <a:pt x="4001" y="1968543"/>
                    <a:pt x="0" y="1964680"/>
                    <a:pt x="0" y="1959851"/>
                  </a:cubicBezTo>
                  <a:lnTo>
                    <a:pt x="0" y="1946054"/>
                  </a:lnTo>
                  <a:cubicBezTo>
                    <a:pt x="0" y="1941225"/>
                    <a:pt x="3863" y="1937362"/>
                    <a:pt x="8692" y="1937362"/>
                  </a:cubicBezTo>
                  <a:cubicBezTo>
                    <a:pt x="13521" y="1937362"/>
                    <a:pt x="17384" y="1941225"/>
                    <a:pt x="17384" y="1946054"/>
                  </a:cubicBezTo>
                  <a:lnTo>
                    <a:pt x="17384" y="1959851"/>
                  </a:lnTo>
                  <a:cubicBezTo>
                    <a:pt x="17246" y="1964680"/>
                    <a:pt x="13383" y="1968543"/>
                    <a:pt x="8692" y="1968543"/>
                  </a:cubicBezTo>
                  <a:close/>
                  <a:moveTo>
                    <a:pt x="3802842" y="1946330"/>
                  </a:moveTo>
                  <a:cubicBezTo>
                    <a:pt x="3798151" y="1946330"/>
                    <a:pt x="3794150" y="1942467"/>
                    <a:pt x="3794150" y="1937638"/>
                  </a:cubicBezTo>
                  <a:lnTo>
                    <a:pt x="3794150" y="1923841"/>
                  </a:lnTo>
                  <a:cubicBezTo>
                    <a:pt x="3794150" y="1919012"/>
                    <a:pt x="3798013" y="1915149"/>
                    <a:pt x="3802842" y="1915149"/>
                  </a:cubicBezTo>
                  <a:cubicBezTo>
                    <a:pt x="3807671" y="1915149"/>
                    <a:pt x="3811534" y="1919012"/>
                    <a:pt x="3811534" y="1923841"/>
                  </a:cubicBezTo>
                  <a:lnTo>
                    <a:pt x="3811534" y="1937638"/>
                  </a:lnTo>
                  <a:cubicBezTo>
                    <a:pt x="3811396" y="1942467"/>
                    <a:pt x="3807533" y="1946330"/>
                    <a:pt x="3802842" y="1946330"/>
                  </a:cubicBezTo>
                  <a:close/>
                  <a:moveTo>
                    <a:pt x="8692" y="1920254"/>
                  </a:moveTo>
                  <a:cubicBezTo>
                    <a:pt x="4001" y="1920254"/>
                    <a:pt x="0" y="1916391"/>
                    <a:pt x="0" y="1911562"/>
                  </a:cubicBezTo>
                  <a:lnTo>
                    <a:pt x="0" y="1897765"/>
                  </a:lnTo>
                  <a:cubicBezTo>
                    <a:pt x="0" y="1892936"/>
                    <a:pt x="3863" y="1889072"/>
                    <a:pt x="8692" y="1889072"/>
                  </a:cubicBezTo>
                  <a:cubicBezTo>
                    <a:pt x="13521" y="1889072"/>
                    <a:pt x="17384" y="1892936"/>
                    <a:pt x="17384" y="1897765"/>
                  </a:cubicBezTo>
                  <a:lnTo>
                    <a:pt x="17384" y="1911562"/>
                  </a:lnTo>
                  <a:cubicBezTo>
                    <a:pt x="17246" y="1916391"/>
                    <a:pt x="13383" y="1920254"/>
                    <a:pt x="8692" y="1920254"/>
                  </a:cubicBezTo>
                  <a:close/>
                  <a:moveTo>
                    <a:pt x="3802842" y="1897902"/>
                  </a:moveTo>
                  <a:cubicBezTo>
                    <a:pt x="3798151" y="1897902"/>
                    <a:pt x="3794150" y="1894039"/>
                    <a:pt x="3794150" y="1889211"/>
                  </a:cubicBezTo>
                  <a:lnTo>
                    <a:pt x="3794150" y="1875414"/>
                  </a:lnTo>
                  <a:cubicBezTo>
                    <a:pt x="3794150" y="1870585"/>
                    <a:pt x="3798013" y="1866722"/>
                    <a:pt x="3802842" y="1866722"/>
                  </a:cubicBezTo>
                  <a:cubicBezTo>
                    <a:pt x="3807671" y="1866722"/>
                    <a:pt x="3811534" y="1870585"/>
                    <a:pt x="3811534" y="1875414"/>
                  </a:cubicBezTo>
                  <a:lnTo>
                    <a:pt x="3811534" y="1889211"/>
                  </a:lnTo>
                  <a:cubicBezTo>
                    <a:pt x="3811396" y="1894177"/>
                    <a:pt x="3807533" y="1897902"/>
                    <a:pt x="3802842" y="1897902"/>
                  </a:cubicBezTo>
                  <a:close/>
                  <a:moveTo>
                    <a:pt x="8692" y="1871826"/>
                  </a:moveTo>
                  <a:cubicBezTo>
                    <a:pt x="4001" y="1871826"/>
                    <a:pt x="0" y="1867963"/>
                    <a:pt x="0" y="1863134"/>
                  </a:cubicBezTo>
                  <a:lnTo>
                    <a:pt x="0" y="1849338"/>
                  </a:lnTo>
                  <a:cubicBezTo>
                    <a:pt x="0" y="1844509"/>
                    <a:pt x="3863" y="1840645"/>
                    <a:pt x="8692" y="1840645"/>
                  </a:cubicBezTo>
                  <a:cubicBezTo>
                    <a:pt x="13521" y="1840645"/>
                    <a:pt x="17384" y="1844509"/>
                    <a:pt x="17384" y="1849338"/>
                  </a:cubicBezTo>
                  <a:lnTo>
                    <a:pt x="17384" y="1863134"/>
                  </a:lnTo>
                  <a:cubicBezTo>
                    <a:pt x="17246" y="1867963"/>
                    <a:pt x="13383" y="1871826"/>
                    <a:pt x="8692" y="1871826"/>
                  </a:cubicBezTo>
                  <a:close/>
                  <a:moveTo>
                    <a:pt x="3802842" y="1849613"/>
                  </a:moveTo>
                  <a:cubicBezTo>
                    <a:pt x="3798151" y="1849613"/>
                    <a:pt x="3794150" y="1845750"/>
                    <a:pt x="3794150" y="1840921"/>
                  </a:cubicBezTo>
                  <a:lnTo>
                    <a:pt x="3794150" y="1827124"/>
                  </a:lnTo>
                  <a:cubicBezTo>
                    <a:pt x="3794150" y="1822295"/>
                    <a:pt x="3798013" y="1818432"/>
                    <a:pt x="3802842" y="1818432"/>
                  </a:cubicBezTo>
                  <a:cubicBezTo>
                    <a:pt x="3807671" y="1818432"/>
                    <a:pt x="3811534" y="1822295"/>
                    <a:pt x="3811534" y="1827124"/>
                  </a:cubicBezTo>
                  <a:lnTo>
                    <a:pt x="3811534" y="1840921"/>
                  </a:lnTo>
                  <a:cubicBezTo>
                    <a:pt x="3811396" y="1845750"/>
                    <a:pt x="3807533" y="1849613"/>
                    <a:pt x="3802842" y="1849613"/>
                  </a:cubicBezTo>
                  <a:close/>
                  <a:moveTo>
                    <a:pt x="8692" y="1823537"/>
                  </a:moveTo>
                  <a:cubicBezTo>
                    <a:pt x="4001" y="1823537"/>
                    <a:pt x="0" y="1819674"/>
                    <a:pt x="0" y="1814845"/>
                  </a:cubicBezTo>
                  <a:lnTo>
                    <a:pt x="0" y="1801048"/>
                  </a:lnTo>
                  <a:cubicBezTo>
                    <a:pt x="0" y="1796219"/>
                    <a:pt x="3863" y="1792356"/>
                    <a:pt x="8692" y="1792356"/>
                  </a:cubicBezTo>
                  <a:cubicBezTo>
                    <a:pt x="13521" y="1792356"/>
                    <a:pt x="17384" y="1796219"/>
                    <a:pt x="17384" y="1801048"/>
                  </a:cubicBezTo>
                  <a:lnTo>
                    <a:pt x="17384" y="1814845"/>
                  </a:lnTo>
                  <a:cubicBezTo>
                    <a:pt x="17246" y="1819674"/>
                    <a:pt x="13383" y="1823537"/>
                    <a:pt x="8692" y="1823537"/>
                  </a:cubicBezTo>
                  <a:close/>
                  <a:moveTo>
                    <a:pt x="3802842" y="1801324"/>
                  </a:moveTo>
                  <a:cubicBezTo>
                    <a:pt x="3798151" y="1801324"/>
                    <a:pt x="3794150" y="1797461"/>
                    <a:pt x="3794150" y="1792632"/>
                  </a:cubicBezTo>
                  <a:lnTo>
                    <a:pt x="3794150" y="1778835"/>
                  </a:lnTo>
                  <a:cubicBezTo>
                    <a:pt x="3794150" y="1774006"/>
                    <a:pt x="3798013" y="1770143"/>
                    <a:pt x="3802842" y="1770143"/>
                  </a:cubicBezTo>
                  <a:cubicBezTo>
                    <a:pt x="3807671" y="1770143"/>
                    <a:pt x="3811534" y="1774006"/>
                    <a:pt x="3811534" y="1778835"/>
                  </a:cubicBezTo>
                  <a:lnTo>
                    <a:pt x="3811534" y="1792632"/>
                  </a:lnTo>
                  <a:cubicBezTo>
                    <a:pt x="3811396" y="1797461"/>
                    <a:pt x="3807533" y="1801324"/>
                    <a:pt x="3802842" y="1801324"/>
                  </a:cubicBezTo>
                  <a:close/>
                  <a:moveTo>
                    <a:pt x="8692" y="1775110"/>
                  </a:moveTo>
                  <a:cubicBezTo>
                    <a:pt x="4001" y="1775110"/>
                    <a:pt x="0" y="1771247"/>
                    <a:pt x="0" y="1766418"/>
                  </a:cubicBezTo>
                  <a:lnTo>
                    <a:pt x="0" y="1752621"/>
                  </a:lnTo>
                  <a:cubicBezTo>
                    <a:pt x="0" y="1747792"/>
                    <a:pt x="3863" y="1743929"/>
                    <a:pt x="8692" y="1743929"/>
                  </a:cubicBezTo>
                  <a:cubicBezTo>
                    <a:pt x="13521" y="1743929"/>
                    <a:pt x="17384" y="1747792"/>
                    <a:pt x="17384" y="1752621"/>
                  </a:cubicBezTo>
                  <a:lnTo>
                    <a:pt x="17384" y="1766418"/>
                  </a:lnTo>
                  <a:cubicBezTo>
                    <a:pt x="17246" y="1771247"/>
                    <a:pt x="13383" y="1775110"/>
                    <a:pt x="8692" y="1775110"/>
                  </a:cubicBezTo>
                  <a:close/>
                  <a:moveTo>
                    <a:pt x="3802842" y="1752897"/>
                  </a:moveTo>
                  <a:cubicBezTo>
                    <a:pt x="3798151" y="1752897"/>
                    <a:pt x="3794150" y="1749034"/>
                    <a:pt x="3794150" y="1744205"/>
                  </a:cubicBezTo>
                  <a:lnTo>
                    <a:pt x="3794150" y="1730408"/>
                  </a:lnTo>
                  <a:cubicBezTo>
                    <a:pt x="3794150" y="1725579"/>
                    <a:pt x="3798013" y="1721716"/>
                    <a:pt x="3802842" y="1721716"/>
                  </a:cubicBezTo>
                  <a:cubicBezTo>
                    <a:pt x="3807671" y="1721716"/>
                    <a:pt x="3811534" y="1725579"/>
                    <a:pt x="3811534" y="1730408"/>
                  </a:cubicBezTo>
                  <a:lnTo>
                    <a:pt x="3811534" y="1744205"/>
                  </a:lnTo>
                  <a:cubicBezTo>
                    <a:pt x="3811396" y="1749034"/>
                    <a:pt x="3807533" y="1752897"/>
                    <a:pt x="3802842" y="1752897"/>
                  </a:cubicBezTo>
                  <a:close/>
                  <a:moveTo>
                    <a:pt x="8692" y="1726821"/>
                  </a:moveTo>
                  <a:cubicBezTo>
                    <a:pt x="4001" y="1726821"/>
                    <a:pt x="0" y="1722958"/>
                    <a:pt x="0" y="1718129"/>
                  </a:cubicBezTo>
                  <a:lnTo>
                    <a:pt x="0" y="1704332"/>
                  </a:lnTo>
                  <a:cubicBezTo>
                    <a:pt x="0" y="1699503"/>
                    <a:pt x="3863" y="1695640"/>
                    <a:pt x="8692" y="1695640"/>
                  </a:cubicBezTo>
                  <a:cubicBezTo>
                    <a:pt x="13521" y="1695640"/>
                    <a:pt x="17384" y="1699503"/>
                    <a:pt x="17384" y="1704332"/>
                  </a:cubicBezTo>
                  <a:lnTo>
                    <a:pt x="17384" y="1718129"/>
                  </a:lnTo>
                  <a:cubicBezTo>
                    <a:pt x="17246" y="1722958"/>
                    <a:pt x="13383" y="1726821"/>
                    <a:pt x="8692" y="1726821"/>
                  </a:cubicBezTo>
                  <a:close/>
                  <a:moveTo>
                    <a:pt x="3802842" y="1704608"/>
                  </a:moveTo>
                  <a:cubicBezTo>
                    <a:pt x="3798151" y="1704608"/>
                    <a:pt x="3794150" y="1700745"/>
                    <a:pt x="3794150" y="1695916"/>
                  </a:cubicBezTo>
                  <a:lnTo>
                    <a:pt x="3794150" y="1682119"/>
                  </a:lnTo>
                  <a:cubicBezTo>
                    <a:pt x="3794150" y="1677290"/>
                    <a:pt x="3798013" y="1673427"/>
                    <a:pt x="3802842" y="1673427"/>
                  </a:cubicBezTo>
                  <a:cubicBezTo>
                    <a:pt x="3807671" y="1673427"/>
                    <a:pt x="3811534" y="1677290"/>
                    <a:pt x="3811534" y="1682119"/>
                  </a:cubicBezTo>
                  <a:lnTo>
                    <a:pt x="3811534" y="1695916"/>
                  </a:lnTo>
                  <a:cubicBezTo>
                    <a:pt x="3811396" y="1700745"/>
                    <a:pt x="3807533" y="1704608"/>
                    <a:pt x="3802842" y="1704608"/>
                  </a:cubicBezTo>
                  <a:close/>
                  <a:moveTo>
                    <a:pt x="8692" y="1678394"/>
                  </a:moveTo>
                  <a:cubicBezTo>
                    <a:pt x="4001" y="1678394"/>
                    <a:pt x="0" y="1674531"/>
                    <a:pt x="0" y="1669702"/>
                  </a:cubicBezTo>
                  <a:lnTo>
                    <a:pt x="0" y="1655905"/>
                  </a:lnTo>
                  <a:cubicBezTo>
                    <a:pt x="0" y="1651076"/>
                    <a:pt x="3863" y="1647213"/>
                    <a:pt x="8692" y="1647213"/>
                  </a:cubicBezTo>
                  <a:cubicBezTo>
                    <a:pt x="13521" y="1647213"/>
                    <a:pt x="17384" y="1651076"/>
                    <a:pt x="17384" y="1655905"/>
                  </a:cubicBezTo>
                  <a:lnTo>
                    <a:pt x="17384" y="1669702"/>
                  </a:lnTo>
                  <a:cubicBezTo>
                    <a:pt x="17246" y="1674531"/>
                    <a:pt x="13383" y="1678394"/>
                    <a:pt x="8692" y="1678394"/>
                  </a:cubicBezTo>
                  <a:close/>
                  <a:moveTo>
                    <a:pt x="3802842" y="1656181"/>
                  </a:moveTo>
                  <a:cubicBezTo>
                    <a:pt x="3798151" y="1656181"/>
                    <a:pt x="3794150" y="1652318"/>
                    <a:pt x="3794150" y="1647489"/>
                  </a:cubicBezTo>
                  <a:lnTo>
                    <a:pt x="3794150" y="1633692"/>
                  </a:lnTo>
                  <a:cubicBezTo>
                    <a:pt x="3794150" y="1628863"/>
                    <a:pt x="3798013" y="1625000"/>
                    <a:pt x="3802842" y="1625000"/>
                  </a:cubicBezTo>
                  <a:cubicBezTo>
                    <a:pt x="3807671" y="1625000"/>
                    <a:pt x="3811534" y="1628863"/>
                    <a:pt x="3811534" y="1633692"/>
                  </a:cubicBezTo>
                  <a:lnTo>
                    <a:pt x="3811534" y="1647489"/>
                  </a:lnTo>
                  <a:cubicBezTo>
                    <a:pt x="3811396" y="1652318"/>
                    <a:pt x="3807533" y="1656181"/>
                    <a:pt x="3802842" y="1656181"/>
                  </a:cubicBezTo>
                  <a:close/>
                  <a:moveTo>
                    <a:pt x="8692" y="1630105"/>
                  </a:moveTo>
                  <a:cubicBezTo>
                    <a:pt x="4001" y="1630105"/>
                    <a:pt x="0" y="1626242"/>
                    <a:pt x="0" y="1621413"/>
                  </a:cubicBezTo>
                  <a:lnTo>
                    <a:pt x="0" y="1607616"/>
                  </a:lnTo>
                  <a:cubicBezTo>
                    <a:pt x="0" y="1602787"/>
                    <a:pt x="3863" y="1598924"/>
                    <a:pt x="8692" y="1598924"/>
                  </a:cubicBezTo>
                  <a:cubicBezTo>
                    <a:pt x="13521" y="1598924"/>
                    <a:pt x="17384" y="1602787"/>
                    <a:pt x="17384" y="1607616"/>
                  </a:cubicBezTo>
                  <a:lnTo>
                    <a:pt x="17384" y="1621413"/>
                  </a:lnTo>
                  <a:cubicBezTo>
                    <a:pt x="17246" y="1626242"/>
                    <a:pt x="13383" y="1630105"/>
                    <a:pt x="8692" y="1630105"/>
                  </a:cubicBezTo>
                  <a:close/>
                  <a:moveTo>
                    <a:pt x="3802842" y="1607892"/>
                  </a:moveTo>
                  <a:cubicBezTo>
                    <a:pt x="3798151" y="1607892"/>
                    <a:pt x="3794150" y="1604029"/>
                    <a:pt x="3794150" y="1599200"/>
                  </a:cubicBezTo>
                  <a:lnTo>
                    <a:pt x="3794150" y="1585403"/>
                  </a:lnTo>
                  <a:cubicBezTo>
                    <a:pt x="3794150" y="1580574"/>
                    <a:pt x="3798013" y="1576711"/>
                    <a:pt x="3802842" y="1576711"/>
                  </a:cubicBezTo>
                  <a:cubicBezTo>
                    <a:pt x="3807671" y="1576711"/>
                    <a:pt x="3811534" y="1580574"/>
                    <a:pt x="3811534" y="1585403"/>
                  </a:cubicBezTo>
                  <a:lnTo>
                    <a:pt x="3811534" y="1599200"/>
                  </a:lnTo>
                  <a:cubicBezTo>
                    <a:pt x="3811396" y="1604029"/>
                    <a:pt x="3807533" y="1607892"/>
                    <a:pt x="3802842" y="1607892"/>
                  </a:cubicBezTo>
                  <a:close/>
                  <a:moveTo>
                    <a:pt x="8692" y="1581815"/>
                  </a:moveTo>
                  <a:cubicBezTo>
                    <a:pt x="4001" y="1581815"/>
                    <a:pt x="0" y="1577952"/>
                    <a:pt x="0" y="1573123"/>
                  </a:cubicBezTo>
                  <a:lnTo>
                    <a:pt x="0" y="1559326"/>
                  </a:lnTo>
                  <a:cubicBezTo>
                    <a:pt x="0" y="1554498"/>
                    <a:pt x="3863" y="1550634"/>
                    <a:pt x="8692" y="1550634"/>
                  </a:cubicBezTo>
                  <a:cubicBezTo>
                    <a:pt x="13521" y="1550634"/>
                    <a:pt x="17384" y="1554498"/>
                    <a:pt x="17384" y="1559326"/>
                  </a:cubicBezTo>
                  <a:lnTo>
                    <a:pt x="17384" y="1573123"/>
                  </a:lnTo>
                  <a:cubicBezTo>
                    <a:pt x="17246" y="1577952"/>
                    <a:pt x="13383" y="1581815"/>
                    <a:pt x="8692" y="1581815"/>
                  </a:cubicBezTo>
                  <a:close/>
                  <a:moveTo>
                    <a:pt x="3802842" y="1559602"/>
                  </a:moveTo>
                  <a:cubicBezTo>
                    <a:pt x="3798151" y="1559602"/>
                    <a:pt x="3794150" y="1555739"/>
                    <a:pt x="3794150" y="1550910"/>
                  </a:cubicBezTo>
                  <a:lnTo>
                    <a:pt x="3794150" y="1537113"/>
                  </a:lnTo>
                  <a:cubicBezTo>
                    <a:pt x="3794150" y="1532285"/>
                    <a:pt x="3798013" y="1528421"/>
                    <a:pt x="3802842" y="1528421"/>
                  </a:cubicBezTo>
                  <a:cubicBezTo>
                    <a:pt x="3807671" y="1528421"/>
                    <a:pt x="3811534" y="1532285"/>
                    <a:pt x="3811534" y="1537113"/>
                  </a:cubicBezTo>
                  <a:lnTo>
                    <a:pt x="3811534" y="1550910"/>
                  </a:lnTo>
                  <a:cubicBezTo>
                    <a:pt x="3811396" y="1555739"/>
                    <a:pt x="3807533" y="1559602"/>
                    <a:pt x="3802842" y="1559602"/>
                  </a:cubicBezTo>
                  <a:close/>
                  <a:moveTo>
                    <a:pt x="8692" y="1533388"/>
                  </a:moveTo>
                  <a:cubicBezTo>
                    <a:pt x="4001" y="1533388"/>
                    <a:pt x="0" y="1529525"/>
                    <a:pt x="0" y="1524696"/>
                  </a:cubicBezTo>
                  <a:lnTo>
                    <a:pt x="0" y="1510899"/>
                  </a:lnTo>
                  <a:cubicBezTo>
                    <a:pt x="0" y="1506070"/>
                    <a:pt x="3863" y="1502207"/>
                    <a:pt x="8692" y="1502207"/>
                  </a:cubicBezTo>
                  <a:cubicBezTo>
                    <a:pt x="13521" y="1502207"/>
                    <a:pt x="17384" y="1506070"/>
                    <a:pt x="17384" y="1510899"/>
                  </a:cubicBezTo>
                  <a:lnTo>
                    <a:pt x="17384" y="1524696"/>
                  </a:lnTo>
                  <a:cubicBezTo>
                    <a:pt x="17246" y="1529525"/>
                    <a:pt x="13383" y="1533388"/>
                    <a:pt x="8692" y="1533388"/>
                  </a:cubicBezTo>
                  <a:close/>
                  <a:moveTo>
                    <a:pt x="3802842" y="1511175"/>
                  </a:moveTo>
                  <a:cubicBezTo>
                    <a:pt x="3798151" y="1511175"/>
                    <a:pt x="3794150" y="1507312"/>
                    <a:pt x="3794150" y="1502483"/>
                  </a:cubicBezTo>
                  <a:lnTo>
                    <a:pt x="3794150" y="1488686"/>
                  </a:lnTo>
                  <a:cubicBezTo>
                    <a:pt x="3794150" y="1483857"/>
                    <a:pt x="3798013" y="1479994"/>
                    <a:pt x="3802842" y="1479994"/>
                  </a:cubicBezTo>
                  <a:cubicBezTo>
                    <a:pt x="3807671" y="1479994"/>
                    <a:pt x="3811534" y="1483857"/>
                    <a:pt x="3811534" y="1488686"/>
                  </a:cubicBezTo>
                  <a:lnTo>
                    <a:pt x="3811534" y="1502483"/>
                  </a:lnTo>
                  <a:cubicBezTo>
                    <a:pt x="3811396" y="1507312"/>
                    <a:pt x="3807533" y="1511175"/>
                    <a:pt x="3802842" y="1511175"/>
                  </a:cubicBezTo>
                  <a:close/>
                  <a:moveTo>
                    <a:pt x="8692" y="1485099"/>
                  </a:moveTo>
                  <a:cubicBezTo>
                    <a:pt x="4001" y="1485099"/>
                    <a:pt x="0" y="1481236"/>
                    <a:pt x="0" y="1476407"/>
                  </a:cubicBezTo>
                  <a:lnTo>
                    <a:pt x="0" y="1462610"/>
                  </a:lnTo>
                  <a:cubicBezTo>
                    <a:pt x="0" y="1457781"/>
                    <a:pt x="3863" y="1453918"/>
                    <a:pt x="8692" y="1453918"/>
                  </a:cubicBezTo>
                  <a:cubicBezTo>
                    <a:pt x="13521" y="1453918"/>
                    <a:pt x="17384" y="1457781"/>
                    <a:pt x="17384" y="1462610"/>
                  </a:cubicBezTo>
                  <a:lnTo>
                    <a:pt x="17384" y="1476407"/>
                  </a:lnTo>
                  <a:cubicBezTo>
                    <a:pt x="17246" y="1481236"/>
                    <a:pt x="13383" y="1485099"/>
                    <a:pt x="8692" y="1485099"/>
                  </a:cubicBezTo>
                  <a:close/>
                  <a:moveTo>
                    <a:pt x="3802842" y="1462886"/>
                  </a:moveTo>
                  <a:cubicBezTo>
                    <a:pt x="3798151" y="1462886"/>
                    <a:pt x="3794150" y="1459023"/>
                    <a:pt x="3794150" y="1454194"/>
                  </a:cubicBezTo>
                  <a:lnTo>
                    <a:pt x="3794150" y="1440397"/>
                  </a:lnTo>
                  <a:cubicBezTo>
                    <a:pt x="3794150" y="1435568"/>
                    <a:pt x="3798013" y="1431705"/>
                    <a:pt x="3802842" y="1431705"/>
                  </a:cubicBezTo>
                  <a:cubicBezTo>
                    <a:pt x="3807671" y="1431705"/>
                    <a:pt x="3811534" y="1435568"/>
                    <a:pt x="3811534" y="1440397"/>
                  </a:cubicBezTo>
                  <a:lnTo>
                    <a:pt x="3811534" y="1454194"/>
                  </a:lnTo>
                  <a:cubicBezTo>
                    <a:pt x="3811396" y="1459023"/>
                    <a:pt x="3807533" y="1462886"/>
                    <a:pt x="3802842" y="1462886"/>
                  </a:cubicBezTo>
                  <a:close/>
                  <a:moveTo>
                    <a:pt x="8692" y="1436672"/>
                  </a:moveTo>
                  <a:cubicBezTo>
                    <a:pt x="4001" y="1436672"/>
                    <a:pt x="0" y="1432809"/>
                    <a:pt x="0" y="1427980"/>
                  </a:cubicBezTo>
                  <a:lnTo>
                    <a:pt x="0" y="1414183"/>
                  </a:lnTo>
                  <a:cubicBezTo>
                    <a:pt x="0" y="1409354"/>
                    <a:pt x="3863" y="1405491"/>
                    <a:pt x="8692" y="1405491"/>
                  </a:cubicBezTo>
                  <a:cubicBezTo>
                    <a:pt x="13521" y="1405491"/>
                    <a:pt x="17384" y="1409354"/>
                    <a:pt x="17384" y="1414183"/>
                  </a:cubicBezTo>
                  <a:lnTo>
                    <a:pt x="17384" y="1427980"/>
                  </a:lnTo>
                  <a:cubicBezTo>
                    <a:pt x="17246" y="1432809"/>
                    <a:pt x="13383" y="1436672"/>
                    <a:pt x="8692" y="1436672"/>
                  </a:cubicBezTo>
                  <a:close/>
                  <a:moveTo>
                    <a:pt x="3802842" y="1414459"/>
                  </a:moveTo>
                  <a:cubicBezTo>
                    <a:pt x="3798151" y="1414459"/>
                    <a:pt x="3794150" y="1410596"/>
                    <a:pt x="3794150" y="1405767"/>
                  </a:cubicBezTo>
                  <a:lnTo>
                    <a:pt x="3794150" y="1391970"/>
                  </a:lnTo>
                  <a:cubicBezTo>
                    <a:pt x="3794150" y="1387141"/>
                    <a:pt x="3798013" y="1383278"/>
                    <a:pt x="3802842" y="1383278"/>
                  </a:cubicBezTo>
                  <a:cubicBezTo>
                    <a:pt x="3807671" y="1383278"/>
                    <a:pt x="3811534" y="1387141"/>
                    <a:pt x="3811534" y="1391970"/>
                  </a:cubicBezTo>
                  <a:lnTo>
                    <a:pt x="3811534" y="1405767"/>
                  </a:lnTo>
                  <a:cubicBezTo>
                    <a:pt x="3811396" y="1410596"/>
                    <a:pt x="3807533" y="1414459"/>
                    <a:pt x="3802842" y="1414459"/>
                  </a:cubicBezTo>
                  <a:close/>
                  <a:moveTo>
                    <a:pt x="8692" y="1388383"/>
                  </a:moveTo>
                  <a:cubicBezTo>
                    <a:pt x="4001" y="1388383"/>
                    <a:pt x="0" y="1384520"/>
                    <a:pt x="0" y="1379691"/>
                  </a:cubicBezTo>
                  <a:lnTo>
                    <a:pt x="0" y="1365894"/>
                  </a:lnTo>
                  <a:cubicBezTo>
                    <a:pt x="0" y="1361065"/>
                    <a:pt x="3863" y="1357202"/>
                    <a:pt x="8692" y="1357202"/>
                  </a:cubicBezTo>
                  <a:cubicBezTo>
                    <a:pt x="13521" y="1357202"/>
                    <a:pt x="17384" y="1361065"/>
                    <a:pt x="17384" y="1365894"/>
                  </a:cubicBezTo>
                  <a:lnTo>
                    <a:pt x="17384" y="1379691"/>
                  </a:lnTo>
                  <a:cubicBezTo>
                    <a:pt x="17246" y="1384520"/>
                    <a:pt x="13383" y="1388383"/>
                    <a:pt x="8692" y="1388383"/>
                  </a:cubicBezTo>
                  <a:close/>
                  <a:moveTo>
                    <a:pt x="3802842" y="1366170"/>
                  </a:moveTo>
                  <a:cubicBezTo>
                    <a:pt x="3798151" y="1366170"/>
                    <a:pt x="3794150" y="1362307"/>
                    <a:pt x="3794150" y="1357478"/>
                  </a:cubicBezTo>
                  <a:lnTo>
                    <a:pt x="3794150" y="1343681"/>
                  </a:lnTo>
                  <a:cubicBezTo>
                    <a:pt x="3794150" y="1338852"/>
                    <a:pt x="3798013" y="1334989"/>
                    <a:pt x="3802842" y="1334989"/>
                  </a:cubicBezTo>
                  <a:cubicBezTo>
                    <a:pt x="3807671" y="1334989"/>
                    <a:pt x="3811534" y="1338852"/>
                    <a:pt x="3811534" y="1343681"/>
                  </a:cubicBezTo>
                  <a:lnTo>
                    <a:pt x="3811534" y="1357478"/>
                  </a:lnTo>
                  <a:cubicBezTo>
                    <a:pt x="3811396" y="1362307"/>
                    <a:pt x="3807533" y="1366170"/>
                    <a:pt x="3802842" y="1366170"/>
                  </a:cubicBezTo>
                  <a:close/>
                  <a:moveTo>
                    <a:pt x="8692" y="1340094"/>
                  </a:moveTo>
                  <a:cubicBezTo>
                    <a:pt x="4001" y="1340094"/>
                    <a:pt x="0" y="1336231"/>
                    <a:pt x="0" y="1331402"/>
                  </a:cubicBezTo>
                  <a:lnTo>
                    <a:pt x="0" y="1317605"/>
                  </a:lnTo>
                  <a:cubicBezTo>
                    <a:pt x="0" y="1312776"/>
                    <a:pt x="3863" y="1308913"/>
                    <a:pt x="8692" y="1308913"/>
                  </a:cubicBezTo>
                  <a:cubicBezTo>
                    <a:pt x="13521" y="1308913"/>
                    <a:pt x="17384" y="1312776"/>
                    <a:pt x="17384" y="1317605"/>
                  </a:cubicBezTo>
                  <a:lnTo>
                    <a:pt x="17384" y="1331402"/>
                  </a:lnTo>
                  <a:cubicBezTo>
                    <a:pt x="17246" y="1336231"/>
                    <a:pt x="13383" y="1340094"/>
                    <a:pt x="8692" y="1340094"/>
                  </a:cubicBezTo>
                  <a:close/>
                  <a:moveTo>
                    <a:pt x="3802842" y="1317743"/>
                  </a:moveTo>
                  <a:cubicBezTo>
                    <a:pt x="3798151" y="1317743"/>
                    <a:pt x="3794150" y="1313879"/>
                    <a:pt x="3794150" y="1309051"/>
                  </a:cubicBezTo>
                  <a:lnTo>
                    <a:pt x="3794150" y="1295254"/>
                  </a:lnTo>
                  <a:cubicBezTo>
                    <a:pt x="3794150" y="1290425"/>
                    <a:pt x="3798013" y="1286562"/>
                    <a:pt x="3802842" y="1286562"/>
                  </a:cubicBezTo>
                  <a:cubicBezTo>
                    <a:pt x="3807671" y="1286562"/>
                    <a:pt x="3811534" y="1290425"/>
                    <a:pt x="3811534" y="1295254"/>
                  </a:cubicBezTo>
                  <a:lnTo>
                    <a:pt x="3811534" y="1309051"/>
                  </a:lnTo>
                  <a:cubicBezTo>
                    <a:pt x="3811396" y="1314017"/>
                    <a:pt x="3807533" y="1317743"/>
                    <a:pt x="3802842" y="1317743"/>
                  </a:cubicBezTo>
                  <a:close/>
                  <a:moveTo>
                    <a:pt x="8692" y="1291666"/>
                  </a:moveTo>
                  <a:cubicBezTo>
                    <a:pt x="4001" y="1291666"/>
                    <a:pt x="0" y="1287803"/>
                    <a:pt x="0" y="1282974"/>
                  </a:cubicBezTo>
                  <a:lnTo>
                    <a:pt x="0" y="1269178"/>
                  </a:lnTo>
                  <a:cubicBezTo>
                    <a:pt x="0" y="1264349"/>
                    <a:pt x="3863" y="1260486"/>
                    <a:pt x="8692" y="1260486"/>
                  </a:cubicBezTo>
                  <a:cubicBezTo>
                    <a:pt x="13521" y="1260486"/>
                    <a:pt x="17384" y="1264349"/>
                    <a:pt x="17384" y="1269178"/>
                  </a:cubicBezTo>
                  <a:lnTo>
                    <a:pt x="17384" y="1282974"/>
                  </a:lnTo>
                  <a:cubicBezTo>
                    <a:pt x="17246" y="1287803"/>
                    <a:pt x="13383" y="1291666"/>
                    <a:pt x="8692" y="1291666"/>
                  </a:cubicBezTo>
                  <a:close/>
                  <a:moveTo>
                    <a:pt x="3802842" y="1269453"/>
                  </a:moveTo>
                  <a:cubicBezTo>
                    <a:pt x="3798151" y="1269453"/>
                    <a:pt x="3794150" y="1265590"/>
                    <a:pt x="3794150" y="1260761"/>
                  </a:cubicBezTo>
                  <a:lnTo>
                    <a:pt x="3794150" y="1246965"/>
                  </a:lnTo>
                  <a:cubicBezTo>
                    <a:pt x="3794150" y="1242136"/>
                    <a:pt x="3798013" y="1238273"/>
                    <a:pt x="3802842" y="1238273"/>
                  </a:cubicBezTo>
                  <a:cubicBezTo>
                    <a:pt x="3807671" y="1238273"/>
                    <a:pt x="3811534" y="1242136"/>
                    <a:pt x="3811534" y="1246965"/>
                  </a:cubicBezTo>
                  <a:lnTo>
                    <a:pt x="3811534" y="1260761"/>
                  </a:lnTo>
                  <a:cubicBezTo>
                    <a:pt x="3811396" y="1265590"/>
                    <a:pt x="3807533" y="1269453"/>
                    <a:pt x="3802842" y="1269453"/>
                  </a:cubicBezTo>
                  <a:close/>
                  <a:moveTo>
                    <a:pt x="8692" y="1243377"/>
                  </a:moveTo>
                  <a:cubicBezTo>
                    <a:pt x="4001" y="1243377"/>
                    <a:pt x="0" y="1239514"/>
                    <a:pt x="0" y="1234685"/>
                  </a:cubicBezTo>
                  <a:lnTo>
                    <a:pt x="0" y="1220888"/>
                  </a:lnTo>
                  <a:cubicBezTo>
                    <a:pt x="0" y="1216059"/>
                    <a:pt x="3863" y="1212196"/>
                    <a:pt x="8692" y="1212196"/>
                  </a:cubicBezTo>
                  <a:cubicBezTo>
                    <a:pt x="13521" y="1212196"/>
                    <a:pt x="17384" y="1216059"/>
                    <a:pt x="17384" y="1220888"/>
                  </a:cubicBezTo>
                  <a:lnTo>
                    <a:pt x="17384" y="1234685"/>
                  </a:lnTo>
                  <a:cubicBezTo>
                    <a:pt x="17246" y="1239514"/>
                    <a:pt x="13383" y="1243377"/>
                    <a:pt x="8692" y="1243377"/>
                  </a:cubicBezTo>
                  <a:close/>
                  <a:moveTo>
                    <a:pt x="3802842" y="1221164"/>
                  </a:moveTo>
                  <a:cubicBezTo>
                    <a:pt x="3798151" y="1221164"/>
                    <a:pt x="3794150" y="1217301"/>
                    <a:pt x="3794150" y="1212472"/>
                  </a:cubicBezTo>
                  <a:lnTo>
                    <a:pt x="3794150" y="1198675"/>
                  </a:lnTo>
                  <a:cubicBezTo>
                    <a:pt x="3794150" y="1193846"/>
                    <a:pt x="3798013" y="1189983"/>
                    <a:pt x="3802842" y="1189983"/>
                  </a:cubicBezTo>
                  <a:cubicBezTo>
                    <a:pt x="3807671" y="1189983"/>
                    <a:pt x="3811534" y="1193846"/>
                    <a:pt x="3811534" y="1198675"/>
                  </a:cubicBezTo>
                  <a:lnTo>
                    <a:pt x="3811534" y="1212472"/>
                  </a:lnTo>
                  <a:cubicBezTo>
                    <a:pt x="3811396" y="1217301"/>
                    <a:pt x="3807533" y="1221164"/>
                    <a:pt x="3802842" y="1221164"/>
                  </a:cubicBezTo>
                  <a:close/>
                  <a:moveTo>
                    <a:pt x="8692" y="1194950"/>
                  </a:moveTo>
                  <a:cubicBezTo>
                    <a:pt x="4001" y="1194950"/>
                    <a:pt x="0" y="1191087"/>
                    <a:pt x="0" y="1186258"/>
                  </a:cubicBezTo>
                  <a:lnTo>
                    <a:pt x="0" y="1172461"/>
                  </a:lnTo>
                  <a:cubicBezTo>
                    <a:pt x="0" y="1167632"/>
                    <a:pt x="3863" y="1163769"/>
                    <a:pt x="8692" y="1163769"/>
                  </a:cubicBezTo>
                  <a:cubicBezTo>
                    <a:pt x="13521" y="1163769"/>
                    <a:pt x="17384" y="1167632"/>
                    <a:pt x="17384" y="1172461"/>
                  </a:cubicBezTo>
                  <a:lnTo>
                    <a:pt x="17384" y="1186258"/>
                  </a:lnTo>
                  <a:cubicBezTo>
                    <a:pt x="17246" y="1191087"/>
                    <a:pt x="13383" y="1194950"/>
                    <a:pt x="8692" y="1194950"/>
                  </a:cubicBezTo>
                  <a:close/>
                  <a:moveTo>
                    <a:pt x="3802842" y="1172737"/>
                  </a:moveTo>
                  <a:cubicBezTo>
                    <a:pt x="3798151" y="1172737"/>
                    <a:pt x="3794150" y="1168874"/>
                    <a:pt x="3794150" y="1164045"/>
                  </a:cubicBezTo>
                  <a:lnTo>
                    <a:pt x="3794150" y="1150248"/>
                  </a:lnTo>
                  <a:cubicBezTo>
                    <a:pt x="3794150" y="1145419"/>
                    <a:pt x="3798013" y="1141556"/>
                    <a:pt x="3802842" y="1141556"/>
                  </a:cubicBezTo>
                  <a:cubicBezTo>
                    <a:pt x="3807671" y="1141556"/>
                    <a:pt x="3811534" y="1145419"/>
                    <a:pt x="3811534" y="1150248"/>
                  </a:cubicBezTo>
                  <a:lnTo>
                    <a:pt x="3811534" y="1164045"/>
                  </a:lnTo>
                  <a:cubicBezTo>
                    <a:pt x="3811396" y="1168874"/>
                    <a:pt x="3807533" y="1172737"/>
                    <a:pt x="3802842" y="1172737"/>
                  </a:cubicBezTo>
                  <a:close/>
                  <a:moveTo>
                    <a:pt x="8692" y="1146661"/>
                  </a:moveTo>
                  <a:cubicBezTo>
                    <a:pt x="4001" y="1146661"/>
                    <a:pt x="0" y="1142798"/>
                    <a:pt x="0" y="1137969"/>
                  </a:cubicBezTo>
                  <a:lnTo>
                    <a:pt x="0" y="1124172"/>
                  </a:lnTo>
                  <a:cubicBezTo>
                    <a:pt x="0" y="1119343"/>
                    <a:pt x="3863" y="1115480"/>
                    <a:pt x="8692" y="1115480"/>
                  </a:cubicBezTo>
                  <a:cubicBezTo>
                    <a:pt x="13521" y="1115480"/>
                    <a:pt x="17384" y="1119343"/>
                    <a:pt x="17384" y="1124172"/>
                  </a:cubicBezTo>
                  <a:lnTo>
                    <a:pt x="17384" y="1137969"/>
                  </a:lnTo>
                  <a:cubicBezTo>
                    <a:pt x="17246" y="1142798"/>
                    <a:pt x="13383" y="1146661"/>
                    <a:pt x="8692" y="1146661"/>
                  </a:cubicBezTo>
                  <a:close/>
                  <a:moveTo>
                    <a:pt x="3802842" y="1124448"/>
                  </a:moveTo>
                  <a:cubicBezTo>
                    <a:pt x="3798151" y="1124448"/>
                    <a:pt x="3794150" y="1120585"/>
                    <a:pt x="3794150" y="1115756"/>
                  </a:cubicBezTo>
                  <a:lnTo>
                    <a:pt x="3794150" y="1101959"/>
                  </a:lnTo>
                  <a:cubicBezTo>
                    <a:pt x="3794150" y="1097130"/>
                    <a:pt x="3798013" y="1093267"/>
                    <a:pt x="3802842" y="1093267"/>
                  </a:cubicBezTo>
                  <a:cubicBezTo>
                    <a:pt x="3807671" y="1093267"/>
                    <a:pt x="3811534" y="1097130"/>
                    <a:pt x="3811534" y="1101959"/>
                  </a:cubicBezTo>
                  <a:lnTo>
                    <a:pt x="3811534" y="1115756"/>
                  </a:lnTo>
                  <a:cubicBezTo>
                    <a:pt x="3811396" y="1120585"/>
                    <a:pt x="3807533" y="1124448"/>
                    <a:pt x="3802842" y="1124448"/>
                  </a:cubicBezTo>
                  <a:close/>
                  <a:moveTo>
                    <a:pt x="8692" y="1098234"/>
                  </a:moveTo>
                  <a:cubicBezTo>
                    <a:pt x="4001" y="1098234"/>
                    <a:pt x="0" y="1094371"/>
                    <a:pt x="0" y="1089542"/>
                  </a:cubicBezTo>
                  <a:lnTo>
                    <a:pt x="0" y="1075745"/>
                  </a:lnTo>
                  <a:cubicBezTo>
                    <a:pt x="0" y="1070916"/>
                    <a:pt x="3863" y="1067053"/>
                    <a:pt x="8692" y="1067053"/>
                  </a:cubicBezTo>
                  <a:cubicBezTo>
                    <a:pt x="13521" y="1067053"/>
                    <a:pt x="17384" y="1070916"/>
                    <a:pt x="17384" y="1075745"/>
                  </a:cubicBezTo>
                  <a:lnTo>
                    <a:pt x="17384" y="1089542"/>
                  </a:lnTo>
                  <a:cubicBezTo>
                    <a:pt x="17246" y="1094509"/>
                    <a:pt x="13383" y="1098234"/>
                    <a:pt x="8692" y="1098234"/>
                  </a:cubicBezTo>
                  <a:close/>
                  <a:moveTo>
                    <a:pt x="3802842" y="1076021"/>
                  </a:moveTo>
                  <a:cubicBezTo>
                    <a:pt x="3798151" y="1076021"/>
                    <a:pt x="3794150" y="1072158"/>
                    <a:pt x="3794150" y="1067329"/>
                  </a:cubicBezTo>
                  <a:lnTo>
                    <a:pt x="3794150" y="1053532"/>
                  </a:lnTo>
                  <a:cubicBezTo>
                    <a:pt x="3794150" y="1048703"/>
                    <a:pt x="3798013" y="1044840"/>
                    <a:pt x="3802842" y="1044840"/>
                  </a:cubicBezTo>
                  <a:cubicBezTo>
                    <a:pt x="3807671" y="1044840"/>
                    <a:pt x="3811534" y="1048703"/>
                    <a:pt x="3811534" y="1053532"/>
                  </a:cubicBezTo>
                  <a:lnTo>
                    <a:pt x="3811534" y="1067329"/>
                  </a:lnTo>
                  <a:cubicBezTo>
                    <a:pt x="3811396" y="1072158"/>
                    <a:pt x="3807533" y="1076021"/>
                    <a:pt x="3802842" y="1076021"/>
                  </a:cubicBezTo>
                  <a:close/>
                  <a:moveTo>
                    <a:pt x="8692" y="1049945"/>
                  </a:moveTo>
                  <a:cubicBezTo>
                    <a:pt x="4001" y="1049945"/>
                    <a:pt x="0" y="1046082"/>
                    <a:pt x="0" y="1041253"/>
                  </a:cubicBezTo>
                  <a:lnTo>
                    <a:pt x="0" y="1027456"/>
                  </a:lnTo>
                  <a:cubicBezTo>
                    <a:pt x="0" y="1022627"/>
                    <a:pt x="3863" y="1018764"/>
                    <a:pt x="8692" y="1018764"/>
                  </a:cubicBezTo>
                  <a:cubicBezTo>
                    <a:pt x="13521" y="1018764"/>
                    <a:pt x="17384" y="1022627"/>
                    <a:pt x="17384" y="1027456"/>
                  </a:cubicBezTo>
                  <a:lnTo>
                    <a:pt x="17384" y="1041253"/>
                  </a:lnTo>
                  <a:cubicBezTo>
                    <a:pt x="17246" y="1046082"/>
                    <a:pt x="13383" y="1049945"/>
                    <a:pt x="8692" y="1049945"/>
                  </a:cubicBezTo>
                  <a:close/>
                  <a:moveTo>
                    <a:pt x="3802842" y="1027732"/>
                  </a:moveTo>
                  <a:cubicBezTo>
                    <a:pt x="3798151" y="1027732"/>
                    <a:pt x="3794150" y="1023869"/>
                    <a:pt x="3794150" y="1019040"/>
                  </a:cubicBezTo>
                  <a:lnTo>
                    <a:pt x="3794150" y="1005243"/>
                  </a:lnTo>
                  <a:cubicBezTo>
                    <a:pt x="3794150" y="1000414"/>
                    <a:pt x="3798013" y="996551"/>
                    <a:pt x="3802842" y="996551"/>
                  </a:cubicBezTo>
                  <a:cubicBezTo>
                    <a:pt x="3807671" y="996551"/>
                    <a:pt x="3811534" y="1000414"/>
                    <a:pt x="3811534" y="1005243"/>
                  </a:cubicBezTo>
                  <a:lnTo>
                    <a:pt x="3811534" y="1019040"/>
                  </a:lnTo>
                  <a:cubicBezTo>
                    <a:pt x="3811396" y="1023869"/>
                    <a:pt x="3807533" y="1027732"/>
                    <a:pt x="3802842" y="1027732"/>
                  </a:cubicBezTo>
                  <a:close/>
                  <a:moveTo>
                    <a:pt x="8692" y="1001655"/>
                  </a:moveTo>
                  <a:cubicBezTo>
                    <a:pt x="4001" y="1001655"/>
                    <a:pt x="0" y="997792"/>
                    <a:pt x="0" y="992963"/>
                  </a:cubicBezTo>
                  <a:lnTo>
                    <a:pt x="0" y="979166"/>
                  </a:lnTo>
                  <a:cubicBezTo>
                    <a:pt x="0" y="974338"/>
                    <a:pt x="3863" y="970474"/>
                    <a:pt x="8692" y="970474"/>
                  </a:cubicBezTo>
                  <a:cubicBezTo>
                    <a:pt x="13521" y="970474"/>
                    <a:pt x="17384" y="974338"/>
                    <a:pt x="17384" y="979166"/>
                  </a:cubicBezTo>
                  <a:lnTo>
                    <a:pt x="17384" y="992963"/>
                  </a:lnTo>
                  <a:cubicBezTo>
                    <a:pt x="17246" y="997792"/>
                    <a:pt x="13383" y="1001655"/>
                    <a:pt x="8692" y="1001655"/>
                  </a:cubicBezTo>
                  <a:close/>
                  <a:moveTo>
                    <a:pt x="3802842" y="979442"/>
                  </a:moveTo>
                  <a:cubicBezTo>
                    <a:pt x="3798151" y="979442"/>
                    <a:pt x="3794150" y="975579"/>
                    <a:pt x="3794150" y="970750"/>
                  </a:cubicBezTo>
                  <a:lnTo>
                    <a:pt x="3794150" y="956954"/>
                  </a:lnTo>
                  <a:cubicBezTo>
                    <a:pt x="3794150" y="952125"/>
                    <a:pt x="3798013" y="948261"/>
                    <a:pt x="3802842" y="948261"/>
                  </a:cubicBezTo>
                  <a:cubicBezTo>
                    <a:pt x="3807671" y="948261"/>
                    <a:pt x="3811534" y="952125"/>
                    <a:pt x="3811534" y="956954"/>
                  </a:cubicBezTo>
                  <a:lnTo>
                    <a:pt x="3811534" y="970750"/>
                  </a:lnTo>
                  <a:cubicBezTo>
                    <a:pt x="3811396" y="975579"/>
                    <a:pt x="3807533" y="979442"/>
                    <a:pt x="3802842" y="979442"/>
                  </a:cubicBezTo>
                  <a:close/>
                  <a:moveTo>
                    <a:pt x="8692" y="953228"/>
                  </a:moveTo>
                  <a:cubicBezTo>
                    <a:pt x="4001" y="953228"/>
                    <a:pt x="0" y="949365"/>
                    <a:pt x="0" y="944536"/>
                  </a:cubicBezTo>
                  <a:lnTo>
                    <a:pt x="0" y="930739"/>
                  </a:lnTo>
                  <a:cubicBezTo>
                    <a:pt x="0" y="925911"/>
                    <a:pt x="3863" y="922047"/>
                    <a:pt x="8692" y="922047"/>
                  </a:cubicBezTo>
                  <a:cubicBezTo>
                    <a:pt x="13521" y="922047"/>
                    <a:pt x="17384" y="925911"/>
                    <a:pt x="17384" y="930739"/>
                  </a:cubicBezTo>
                  <a:lnTo>
                    <a:pt x="17384" y="944536"/>
                  </a:lnTo>
                  <a:cubicBezTo>
                    <a:pt x="17246" y="949365"/>
                    <a:pt x="13383" y="953228"/>
                    <a:pt x="8692" y="953228"/>
                  </a:cubicBezTo>
                  <a:close/>
                  <a:moveTo>
                    <a:pt x="3802842" y="931015"/>
                  </a:moveTo>
                  <a:cubicBezTo>
                    <a:pt x="3798151" y="931015"/>
                    <a:pt x="3794150" y="927152"/>
                    <a:pt x="3794150" y="922323"/>
                  </a:cubicBezTo>
                  <a:lnTo>
                    <a:pt x="3794150" y="908526"/>
                  </a:lnTo>
                  <a:cubicBezTo>
                    <a:pt x="3794150" y="903697"/>
                    <a:pt x="3798013" y="899834"/>
                    <a:pt x="3802842" y="899834"/>
                  </a:cubicBezTo>
                  <a:cubicBezTo>
                    <a:pt x="3807671" y="899834"/>
                    <a:pt x="3811534" y="903697"/>
                    <a:pt x="3811534" y="908526"/>
                  </a:cubicBezTo>
                  <a:lnTo>
                    <a:pt x="3811534" y="922323"/>
                  </a:lnTo>
                  <a:cubicBezTo>
                    <a:pt x="3811396" y="927152"/>
                    <a:pt x="3807533" y="931015"/>
                    <a:pt x="3802842" y="931015"/>
                  </a:cubicBezTo>
                  <a:close/>
                  <a:moveTo>
                    <a:pt x="8692" y="904939"/>
                  </a:moveTo>
                  <a:cubicBezTo>
                    <a:pt x="4001" y="904939"/>
                    <a:pt x="0" y="901076"/>
                    <a:pt x="0" y="896247"/>
                  </a:cubicBezTo>
                  <a:lnTo>
                    <a:pt x="0" y="882450"/>
                  </a:lnTo>
                  <a:cubicBezTo>
                    <a:pt x="0" y="877621"/>
                    <a:pt x="3863" y="873758"/>
                    <a:pt x="8692" y="873758"/>
                  </a:cubicBezTo>
                  <a:cubicBezTo>
                    <a:pt x="13521" y="873758"/>
                    <a:pt x="17384" y="877621"/>
                    <a:pt x="17384" y="882450"/>
                  </a:cubicBezTo>
                  <a:lnTo>
                    <a:pt x="17384" y="896247"/>
                  </a:lnTo>
                  <a:cubicBezTo>
                    <a:pt x="17246" y="901076"/>
                    <a:pt x="13383" y="904939"/>
                    <a:pt x="8692" y="904939"/>
                  </a:cubicBezTo>
                  <a:close/>
                  <a:moveTo>
                    <a:pt x="3802842" y="882726"/>
                  </a:moveTo>
                  <a:cubicBezTo>
                    <a:pt x="3798151" y="882726"/>
                    <a:pt x="3794150" y="878863"/>
                    <a:pt x="3794150" y="874034"/>
                  </a:cubicBezTo>
                  <a:lnTo>
                    <a:pt x="3794150" y="860237"/>
                  </a:lnTo>
                  <a:cubicBezTo>
                    <a:pt x="3794150" y="855408"/>
                    <a:pt x="3798013" y="851545"/>
                    <a:pt x="3802842" y="851545"/>
                  </a:cubicBezTo>
                  <a:cubicBezTo>
                    <a:pt x="3807671" y="851545"/>
                    <a:pt x="3811534" y="855408"/>
                    <a:pt x="3811534" y="860237"/>
                  </a:cubicBezTo>
                  <a:lnTo>
                    <a:pt x="3811534" y="874034"/>
                  </a:lnTo>
                  <a:cubicBezTo>
                    <a:pt x="3811396" y="878863"/>
                    <a:pt x="3807533" y="882726"/>
                    <a:pt x="3802842" y="882726"/>
                  </a:cubicBezTo>
                  <a:close/>
                  <a:moveTo>
                    <a:pt x="8692" y="856512"/>
                  </a:moveTo>
                  <a:cubicBezTo>
                    <a:pt x="4001" y="856512"/>
                    <a:pt x="0" y="852649"/>
                    <a:pt x="0" y="847820"/>
                  </a:cubicBezTo>
                  <a:lnTo>
                    <a:pt x="0" y="834023"/>
                  </a:lnTo>
                  <a:cubicBezTo>
                    <a:pt x="0" y="829194"/>
                    <a:pt x="3863" y="825331"/>
                    <a:pt x="8692" y="825331"/>
                  </a:cubicBezTo>
                  <a:cubicBezTo>
                    <a:pt x="13521" y="825331"/>
                    <a:pt x="17384" y="829194"/>
                    <a:pt x="17384" y="834023"/>
                  </a:cubicBezTo>
                  <a:lnTo>
                    <a:pt x="17384" y="847820"/>
                  </a:lnTo>
                  <a:cubicBezTo>
                    <a:pt x="17246" y="852649"/>
                    <a:pt x="13383" y="856512"/>
                    <a:pt x="8692" y="856512"/>
                  </a:cubicBezTo>
                  <a:close/>
                  <a:moveTo>
                    <a:pt x="3802842" y="834299"/>
                  </a:moveTo>
                  <a:cubicBezTo>
                    <a:pt x="3798151" y="834299"/>
                    <a:pt x="3794150" y="830436"/>
                    <a:pt x="3794150" y="825607"/>
                  </a:cubicBezTo>
                  <a:lnTo>
                    <a:pt x="3794150" y="811810"/>
                  </a:lnTo>
                  <a:cubicBezTo>
                    <a:pt x="3794150" y="806981"/>
                    <a:pt x="3798013" y="803118"/>
                    <a:pt x="3802842" y="803118"/>
                  </a:cubicBezTo>
                  <a:cubicBezTo>
                    <a:pt x="3807671" y="803118"/>
                    <a:pt x="3811534" y="806981"/>
                    <a:pt x="3811534" y="811810"/>
                  </a:cubicBezTo>
                  <a:lnTo>
                    <a:pt x="3811534" y="825607"/>
                  </a:lnTo>
                  <a:cubicBezTo>
                    <a:pt x="3811396" y="830436"/>
                    <a:pt x="3807533" y="834299"/>
                    <a:pt x="3802842" y="834299"/>
                  </a:cubicBezTo>
                  <a:close/>
                  <a:moveTo>
                    <a:pt x="8692" y="808223"/>
                  </a:moveTo>
                  <a:cubicBezTo>
                    <a:pt x="4001" y="808223"/>
                    <a:pt x="0" y="804360"/>
                    <a:pt x="0" y="799531"/>
                  </a:cubicBezTo>
                  <a:lnTo>
                    <a:pt x="0" y="785734"/>
                  </a:lnTo>
                  <a:cubicBezTo>
                    <a:pt x="0" y="780905"/>
                    <a:pt x="3863" y="777042"/>
                    <a:pt x="8692" y="777042"/>
                  </a:cubicBezTo>
                  <a:cubicBezTo>
                    <a:pt x="13521" y="777042"/>
                    <a:pt x="17384" y="780905"/>
                    <a:pt x="17384" y="785734"/>
                  </a:cubicBezTo>
                  <a:lnTo>
                    <a:pt x="17384" y="799531"/>
                  </a:lnTo>
                  <a:cubicBezTo>
                    <a:pt x="17246" y="804360"/>
                    <a:pt x="13383" y="808223"/>
                    <a:pt x="8692" y="808223"/>
                  </a:cubicBezTo>
                  <a:close/>
                  <a:moveTo>
                    <a:pt x="3802842" y="786010"/>
                  </a:moveTo>
                  <a:cubicBezTo>
                    <a:pt x="3798151" y="786010"/>
                    <a:pt x="3794150" y="782147"/>
                    <a:pt x="3794150" y="777318"/>
                  </a:cubicBezTo>
                  <a:lnTo>
                    <a:pt x="3794150" y="763521"/>
                  </a:lnTo>
                  <a:cubicBezTo>
                    <a:pt x="3794150" y="758692"/>
                    <a:pt x="3798013" y="754829"/>
                    <a:pt x="3802842" y="754829"/>
                  </a:cubicBezTo>
                  <a:cubicBezTo>
                    <a:pt x="3807671" y="754829"/>
                    <a:pt x="3811534" y="758692"/>
                    <a:pt x="3811534" y="763521"/>
                  </a:cubicBezTo>
                  <a:lnTo>
                    <a:pt x="3811534" y="777318"/>
                  </a:lnTo>
                  <a:cubicBezTo>
                    <a:pt x="3811396" y="782147"/>
                    <a:pt x="3807533" y="786010"/>
                    <a:pt x="3802842" y="786010"/>
                  </a:cubicBezTo>
                  <a:close/>
                  <a:moveTo>
                    <a:pt x="8692" y="759934"/>
                  </a:moveTo>
                  <a:cubicBezTo>
                    <a:pt x="4001" y="759934"/>
                    <a:pt x="0" y="756071"/>
                    <a:pt x="0" y="751242"/>
                  </a:cubicBezTo>
                  <a:lnTo>
                    <a:pt x="0" y="737445"/>
                  </a:lnTo>
                  <a:cubicBezTo>
                    <a:pt x="0" y="732616"/>
                    <a:pt x="3863" y="728753"/>
                    <a:pt x="8692" y="728753"/>
                  </a:cubicBezTo>
                  <a:cubicBezTo>
                    <a:pt x="13521" y="728753"/>
                    <a:pt x="17384" y="732616"/>
                    <a:pt x="17384" y="737445"/>
                  </a:cubicBezTo>
                  <a:lnTo>
                    <a:pt x="17384" y="751242"/>
                  </a:lnTo>
                  <a:cubicBezTo>
                    <a:pt x="17246" y="756071"/>
                    <a:pt x="13383" y="759934"/>
                    <a:pt x="8692" y="759934"/>
                  </a:cubicBezTo>
                  <a:close/>
                  <a:moveTo>
                    <a:pt x="3802842" y="737721"/>
                  </a:moveTo>
                  <a:cubicBezTo>
                    <a:pt x="3798151" y="737721"/>
                    <a:pt x="3794150" y="733857"/>
                    <a:pt x="3794150" y="729029"/>
                  </a:cubicBezTo>
                  <a:lnTo>
                    <a:pt x="3794150" y="715232"/>
                  </a:lnTo>
                  <a:cubicBezTo>
                    <a:pt x="3794150" y="710403"/>
                    <a:pt x="3798013" y="706540"/>
                    <a:pt x="3802842" y="706540"/>
                  </a:cubicBezTo>
                  <a:cubicBezTo>
                    <a:pt x="3807671" y="706540"/>
                    <a:pt x="3811534" y="710403"/>
                    <a:pt x="3811534" y="715232"/>
                  </a:cubicBezTo>
                  <a:lnTo>
                    <a:pt x="3811534" y="729029"/>
                  </a:lnTo>
                  <a:cubicBezTo>
                    <a:pt x="3811396" y="733857"/>
                    <a:pt x="3807533" y="737721"/>
                    <a:pt x="3802842" y="737721"/>
                  </a:cubicBezTo>
                  <a:close/>
                  <a:moveTo>
                    <a:pt x="8692" y="711507"/>
                  </a:moveTo>
                  <a:cubicBezTo>
                    <a:pt x="4001" y="711507"/>
                    <a:pt x="0" y="707643"/>
                    <a:pt x="0" y="702814"/>
                  </a:cubicBezTo>
                  <a:lnTo>
                    <a:pt x="0" y="689018"/>
                  </a:lnTo>
                  <a:cubicBezTo>
                    <a:pt x="0" y="684189"/>
                    <a:pt x="3863" y="680326"/>
                    <a:pt x="8692" y="680326"/>
                  </a:cubicBezTo>
                  <a:cubicBezTo>
                    <a:pt x="13521" y="680326"/>
                    <a:pt x="17384" y="684189"/>
                    <a:pt x="17384" y="689018"/>
                  </a:cubicBezTo>
                  <a:lnTo>
                    <a:pt x="17384" y="702814"/>
                  </a:lnTo>
                  <a:cubicBezTo>
                    <a:pt x="17246" y="707643"/>
                    <a:pt x="13383" y="711507"/>
                    <a:pt x="8692" y="711507"/>
                  </a:cubicBezTo>
                  <a:close/>
                  <a:moveTo>
                    <a:pt x="3802842" y="689294"/>
                  </a:moveTo>
                  <a:cubicBezTo>
                    <a:pt x="3798151" y="689294"/>
                    <a:pt x="3794150" y="685430"/>
                    <a:pt x="3794150" y="680601"/>
                  </a:cubicBezTo>
                  <a:lnTo>
                    <a:pt x="3794150" y="666805"/>
                  </a:lnTo>
                  <a:cubicBezTo>
                    <a:pt x="3794150" y="661976"/>
                    <a:pt x="3798013" y="658112"/>
                    <a:pt x="3802842" y="658112"/>
                  </a:cubicBezTo>
                  <a:cubicBezTo>
                    <a:pt x="3807671" y="658112"/>
                    <a:pt x="3811534" y="661976"/>
                    <a:pt x="3811534" y="666805"/>
                  </a:cubicBezTo>
                  <a:lnTo>
                    <a:pt x="3811534" y="680601"/>
                  </a:lnTo>
                  <a:cubicBezTo>
                    <a:pt x="3811396" y="685430"/>
                    <a:pt x="3807533" y="689294"/>
                    <a:pt x="3802842" y="689294"/>
                  </a:cubicBezTo>
                  <a:close/>
                  <a:moveTo>
                    <a:pt x="8692" y="663217"/>
                  </a:moveTo>
                  <a:cubicBezTo>
                    <a:pt x="4001" y="663217"/>
                    <a:pt x="0" y="659354"/>
                    <a:pt x="0" y="654525"/>
                  </a:cubicBezTo>
                  <a:lnTo>
                    <a:pt x="0" y="640728"/>
                  </a:lnTo>
                  <a:cubicBezTo>
                    <a:pt x="0" y="635899"/>
                    <a:pt x="3863" y="632036"/>
                    <a:pt x="8692" y="632036"/>
                  </a:cubicBezTo>
                  <a:cubicBezTo>
                    <a:pt x="13521" y="632036"/>
                    <a:pt x="17384" y="635899"/>
                    <a:pt x="17384" y="640728"/>
                  </a:cubicBezTo>
                  <a:lnTo>
                    <a:pt x="17384" y="654525"/>
                  </a:lnTo>
                  <a:cubicBezTo>
                    <a:pt x="17246" y="659354"/>
                    <a:pt x="13383" y="663217"/>
                    <a:pt x="8692" y="663217"/>
                  </a:cubicBezTo>
                  <a:close/>
                  <a:moveTo>
                    <a:pt x="3802842" y="641004"/>
                  </a:moveTo>
                  <a:cubicBezTo>
                    <a:pt x="3798151" y="641004"/>
                    <a:pt x="3794150" y="637141"/>
                    <a:pt x="3794150" y="632312"/>
                  </a:cubicBezTo>
                  <a:lnTo>
                    <a:pt x="3794150" y="618515"/>
                  </a:lnTo>
                  <a:cubicBezTo>
                    <a:pt x="3794150" y="613686"/>
                    <a:pt x="3798013" y="609823"/>
                    <a:pt x="3802842" y="609823"/>
                  </a:cubicBezTo>
                  <a:cubicBezTo>
                    <a:pt x="3807671" y="609823"/>
                    <a:pt x="3811534" y="613686"/>
                    <a:pt x="3811534" y="618515"/>
                  </a:cubicBezTo>
                  <a:lnTo>
                    <a:pt x="3811534" y="632312"/>
                  </a:lnTo>
                  <a:cubicBezTo>
                    <a:pt x="3811396" y="637141"/>
                    <a:pt x="3807533" y="641004"/>
                    <a:pt x="3802842" y="641004"/>
                  </a:cubicBezTo>
                  <a:close/>
                  <a:moveTo>
                    <a:pt x="8692" y="614790"/>
                  </a:moveTo>
                  <a:cubicBezTo>
                    <a:pt x="4001" y="614790"/>
                    <a:pt x="0" y="610927"/>
                    <a:pt x="0" y="606098"/>
                  </a:cubicBezTo>
                  <a:lnTo>
                    <a:pt x="0" y="592301"/>
                  </a:lnTo>
                  <a:cubicBezTo>
                    <a:pt x="0" y="587472"/>
                    <a:pt x="3863" y="583609"/>
                    <a:pt x="8692" y="583609"/>
                  </a:cubicBezTo>
                  <a:cubicBezTo>
                    <a:pt x="13521" y="583609"/>
                    <a:pt x="17384" y="587472"/>
                    <a:pt x="17384" y="592301"/>
                  </a:cubicBezTo>
                  <a:lnTo>
                    <a:pt x="17384" y="606098"/>
                  </a:lnTo>
                  <a:cubicBezTo>
                    <a:pt x="17246" y="610927"/>
                    <a:pt x="13383" y="614790"/>
                    <a:pt x="8692" y="614790"/>
                  </a:cubicBezTo>
                  <a:close/>
                  <a:moveTo>
                    <a:pt x="3802842" y="592577"/>
                  </a:moveTo>
                  <a:cubicBezTo>
                    <a:pt x="3798151" y="592577"/>
                    <a:pt x="3794150" y="588714"/>
                    <a:pt x="3794150" y="583885"/>
                  </a:cubicBezTo>
                  <a:lnTo>
                    <a:pt x="3794150" y="570088"/>
                  </a:lnTo>
                  <a:cubicBezTo>
                    <a:pt x="3794150" y="565259"/>
                    <a:pt x="3798013" y="561396"/>
                    <a:pt x="3802842" y="561396"/>
                  </a:cubicBezTo>
                  <a:cubicBezTo>
                    <a:pt x="3807671" y="561396"/>
                    <a:pt x="3811534" y="565259"/>
                    <a:pt x="3811534" y="570088"/>
                  </a:cubicBezTo>
                  <a:lnTo>
                    <a:pt x="3811534" y="583885"/>
                  </a:lnTo>
                  <a:cubicBezTo>
                    <a:pt x="3811396" y="588714"/>
                    <a:pt x="3807533" y="592577"/>
                    <a:pt x="3802842" y="592577"/>
                  </a:cubicBezTo>
                  <a:close/>
                  <a:moveTo>
                    <a:pt x="8692" y="566501"/>
                  </a:moveTo>
                  <a:cubicBezTo>
                    <a:pt x="4001" y="566501"/>
                    <a:pt x="0" y="562638"/>
                    <a:pt x="0" y="557809"/>
                  </a:cubicBezTo>
                  <a:lnTo>
                    <a:pt x="0" y="544012"/>
                  </a:lnTo>
                  <a:cubicBezTo>
                    <a:pt x="0" y="539183"/>
                    <a:pt x="3863" y="535320"/>
                    <a:pt x="8692" y="535320"/>
                  </a:cubicBezTo>
                  <a:cubicBezTo>
                    <a:pt x="13521" y="535320"/>
                    <a:pt x="17384" y="539183"/>
                    <a:pt x="17384" y="544012"/>
                  </a:cubicBezTo>
                  <a:lnTo>
                    <a:pt x="17384" y="557809"/>
                  </a:lnTo>
                  <a:cubicBezTo>
                    <a:pt x="17246" y="562638"/>
                    <a:pt x="13383" y="566501"/>
                    <a:pt x="8692" y="566501"/>
                  </a:cubicBezTo>
                  <a:close/>
                  <a:moveTo>
                    <a:pt x="3802842" y="544288"/>
                  </a:moveTo>
                  <a:cubicBezTo>
                    <a:pt x="3798151" y="544288"/>
                    <a:pt x="3794150" y="540425"/>
                    <a:pt x="3794150" y="535596"/>
                  </a:cubicBezTo>
                  <a:lnTo>
                    <a:pt x="3794150" y="521799"/>
                  </a:lnTo>
                  <a:cubicBezTo>
                    <a:pt x="3794150" y="516970"/>
                    <a:pt x="3798013" y="513107"/>
                    <a:pt x="3802842" y="513107"/>
                  </a:cubicBezTo>
                  <a:cubicBezTo>
                    <a:pt x="3807671" y="513107"/>
                    <a:pt x="3811534" y="516970"/>
                    <a:pt x="3811534" y="521799"/>
                  </a:cubicBezTo>
                  <a:lnTo>
                    <a:pt x="3811534" y="535596"/>
                  </a:lnTo>
                  <a:cubicBezTo>
                    <a:pt x="3811396" y="540425"/>
                    <a:pt x="3807533" y="544288"/>
                    <a:pt x="3802842" y="544288"/>
                  </a:cubicBezTo>
                  <a:close/>
                  <a:moveTo>
                    <a:pt x="8692" y="518212"/>
                  </a:moveTo>
                  <a:cubicBezTo>
                    <a:pt x="4001" y="518212"/>
                    <a:pt x="0" y="514349"/>
                    <a:pt x="0" y="509520"/>
                  </a:cubicBezTo>
                  <a:lnTo>
                    <a:pt x="0" y="495723"/>
                  </a:lnTo>
                  <a:cubicBezTo>
                    <a:pt x="0" y="490894"/>
                    <a:pt x="3863" y="487031"/>
                    <a:pt x="8692" y="487031"/>
                  </a:cubicBezTo>
                  <a:cubicBezTo>
                    <a:pt x="13521" y="487031"/>
                    <a:pt x="17384" y="490894"/>
                    <a:pt x="17384" y="495723"/>
                  </a:cubicBezTo>
                  <a:lnTo>
                    <a:pt x="17384" y="509520"/>
                  </a:lnTo>
                  <a:cubicBezTo>
                    <a:pt x="17246" y="514349"/>
                    <a:pt x="13383" y="518212"/>
                    <a:pt x="8692" y="518212"/>
                  </a:cubicBezTo>
                  <a:close/>
                  <a:moveTo>
                    <a:pt x="3802842" y="495861"/>
                  </a:moveTo>
                  <a:cubicBezTo>
                    <a:pt x="3798151" y="495861"/>
                    <a:pt x="3794150" y="491998"/>
                    <a:pt x="3794150" y="487169"/>
                  </a:cubicBezTo>
                  <a:lnTo>
                    <a:pt x="3794150" y="473372"/>
                  </a:lnTo>
                  <a:cubicBezTo>
                    <a:pt x="3794150" y="468543"/>
                    <a:pt x="3798013" y="464680"/>
                    <a:pt x="3802842" y="464680"/>
                  </a:cubicBezTo>
                  <a:cubicBezTo>
                    <a:pt x="3807671" y="464680"/>
                    <a:pt x="3811534" y="468543"/>
                    <a:pt x="3811534" y="473372"/>
                  </a:cubicBezTo>
                  <a:lnTo>
                    <a:pt x="3811534" y="487169"/>
                  </a:lnTo>
                  <a:cubicBezTo>
                    <a:pt x="3811396" y="491998"/>
                    <a:pt x="3807533" y="495861"/>
                    <a:pt x="3802842" y="495861"/>
                  </a:cubicBezTo>
                  <a:close/>
                  <a:moveTo>
                    <a:pt x="8692" y="469785"/>
                  </a:moveTo>
                  <a:cubicBezTo>
                    <a:pt x="4001" y="469785"/>
                    <a:pt x="0" y="465922"/>
                    <a:pt x="0" y="461093"/>
                  </a:cubicBezTo>
                  <a:lnTo>
                    <a:pt x="0" y="447296"/>
                  </a:lnTo>
                  <a:cubicBezTo>
                    <a:pt x="0" y="442467"/>
                    <a:pt x="3863" y="438604"/>
                    <a:pt x="8692" y="438604"/>
                  </a:cubicBezTo>
                  <a:cubicBezTo>
                    <a:pt x="13521" y="438604"/>
                    <a:pt x="17384" y="442467"/>
                    <a:pt x="17384" y="447296"/>
                  </a:cubicBezTo>
                  <a:lnTo>
                    <a:pt x="17384" y="461093"/>
                  </a:lnTo>
                  <a:cubicBezTo>
                    <a:pt x="17246" y="465922"/>
                    <a:pt x="13383" y="469785"/>
                    <a:pt x="8692" y="469785"/>
                  </a:cubicBezTo>
                  <a:close/>
                  <a:moveTo>
                    <a:pt x="3802842" y="447572"/>
                  </a:moveTo>
                  <a:cubicBezTo>
                    <a:pt x="3798151" y="447572"/>
                    <a:pt x="3794150" y="443709"/>
                    <a:pt x="3794150" y="438880"/>
                  </a:cubicBezTo>
                  <a:lnTo>
                    <a:pt x="3794150" y="425083"/>
                  </a:lnTo>
                  <a:cubicBezTo>
                    <a:pt x="3794150" y="420254"/>
                    <a:pt x="3798013" y="416391"/>
                    <a:pt x="3802842" y="416391"/>
                  </a:cubicBezTo>
                  <a:cubicBezTo>
                    <a:pt x="3807671" y="416391"/>
                    <a:pt x="3811534" y="420254"/>
                    <a:pt x="3811534" y="425083"/>
                  </a:cubicBezTo>
                  <a:lnTo>
                    <a:pt x="3811534" y="438880"/>
                  </a:lnTo>
                  <a:cubicBezTo>
                    <a:pt x="3811396" y="443709"/>
                    <a:pt x="3807533" y="447572"/>
                    <a:pt x="3802842" y="447572"/>
                  </a:cubicBezTo>
                  <a:close/>
                  <a:moveTo>
                    <a:pt x="8692" y="421496"/>
                  </a:moveTo>
                  <a:cubicBezTo>
                    <a:pt x="4001" y="421496"/>
                    <a:pt x="0" y="417632"/>
                    <a:pt x="0" y="412803"/>
                  </a:cubicBezTo>
                  <a:lnTo>
                    <a:pt x="0" y="399007"/>
                  </a:lnTo>
                  <a:cubicBezTo>
                    <a:pt x="0" y="394178"/>
                    <a:pt x="3863" y="390315"/>
                    <a:pt x="8692" y="390315"/>
                  </a:cubicBezTo>
                  <a:cubicBezTo>
                    <a:pt x="13521" y="390315"/>
                    <a:pt x="17384" y="394178"/>
                    <a:pt x="17384" y="399007"/>
                  </a:cubicBezTo>
                  <a:lnTo>
                    <a:pt x="17384" y="412803"/>
                  </a:lnTo>
                  <a:cubicBezTo>
                    <a:pt x="17246" y="417632"/>
                    <a:pt x="13383" y="421496"/>
                    <a:pt x="8692" y="421496"/>
                  </a:cubicBezTo>
                  <a:close/>
                  <a:moveTo>
                    <a:pt x="3802842" y="399283"/>
                  </a:moveTo>
                  <a:cubicBezTo>
                    <a:pt x="3798151" y="399283"/>
                    <a:pt x="3794150" y="395419"/>
                    <a:pt x="3794150" y="390590"/>
                  </a:cubicBezTo>
                  <a:lnTo>
                    <a:pt x="3794150" y="376794"/>
                  </a:lnTo>
                  <a:cubicBezTo>
                    <a:pt x="3794150" y="371965"/>
                    <a:pt x="3798013" y="368101"/>
                    <a:pt x="3802842" y="368101"/>
                  </a:cubicBezTo>
                  <a:cubicBezTo>
                    <a:pt x="3807671" y="368101"/>
                    <a:pt x="3811534" y="371965"/>
                    <a:pt x="3811534" y="376794"/>
                  </a:cubicBezTo>
                  <a:lnTo>
                    <a:pt x="3811534" y="390590"/>
                  </a:lnTo>
                  <a:cubicBezTo>
                    <a:pt x="3811396" y="395419"/>
                    <a:pt x="3807533" y="399283"/>
                    <a:pt x="3802842" y="399283"/>
                  </a:cubicBezTo>
                  <a:close/>
                  <a:moveTo>
                    <a:pt x="8692" y="373068"/>
                  </a:moveTo>
                  <a:cubicBezTo>
                    <a:pt x="4001" y="373068"/>
                    <a:pt x="0" y="369205"/>
                    <a:pt x="0" y="364376"/>
                  </a:cubicBezTo>
                  <a:lnTo>
                    <a:pt x="0" y="350579"/>
                  </a:lnTo>
                  <a:cubicBezTo>
                    <a:pt x="0" y="345751"/>
                    <a:pt x="3863" y="341887"/>
                    <a:pt x="8692" y="341887"/>
                  </a:cubicBezTo>
                  <a:cubicBezTo>
                    <a:pt x="13521" y="341887"/>
                    <a:pt x="17384" y="345751"/>
                    <a:pt x="17384" y="350579"/>
                  </a:cubicBezTo>
                  <a:lnTo>
                    <a:pt x="17384" y="364376"/>
                  </a:lnTo>
                  <a:cubicBezTo>
                    <a:pt x="17246" y="369205"/>
                    <a:pt x="13383" y="373068"/>
                    <a:pt x="8692" y="373068"/>
                  </a:cubicBezTo>
                  <a:close/>
                  <a:moveTo>
                    <a:pt x="3802842" y="350855"/>
                  </a:moveTo>
                  <a:cubicBezTo>
                    <a:pt x="3798151" y="350855"/>
                    <a:pt x="3794150" y="346992"/>
                    <a:pt x="3794150" y="342163"/>
                  </a:cubicBezTo>
                  <a:lnTo>
                    <a:pt x="3794150" y="328366"/>
                  </a:lnTo>
                  <a:cubicBezTo>
                    <a:pt x="3794150" y="323537"/>
                    <a:pt x="3798013" y="319674"/>
                    <a:pt x="3802842" y="319674"/>
                  </a:cubicBezTo>
                  <a:cubicBezTo>
                    <a:pt x="3807671" y="319674"/>
                    <a:pt x="3811534" y="323537"/>
                    <a:pt x="3811534" y="328366"/>
                  </a:cubicBezTo>
                  <a:lnTo>
                    <a:pt x="3811534" y="342163"/>
                  </a:lnTo>
                  <a:cubicBezTo>
                    <a:pt x="3811396" y="346992"/>
                    <a:pt x="3807533" y="350855"/>
                    <a:pt x="3802842" y="350855"/>
                  </a:cubicBezTo>
                  <a:close/>
                  <a:moveTo>
                    <a:pt x="8692" y="324779"/>
                  </a:moveTo>
                  <a:cubicBezTo>
                    <a:pt x="4001" y="324779"/>
                    <a:pt x="0" y="320916"/>
                    <a:pt x="0" y="316087"/>
                  </a:cubicBezTo>
                  <a:lnTo>
                    <a:pt x="0" y="302290"/>
                  </a:lnTo>
                  <a:cubicBezTo>
                    <a:pt x="0" y="297461"/>
                    <a:pt x="3863" y="293598"/>
                    <a:pt x="8692" y="293598"/>
                  </a:cubicBezTo>
                  <a:cubicBezTo>
                    <a:pt x="13521" y="293598"/>
                    <a:pt x="17384" y="297461"/>
                    <a:pt x="17384" y="302290"/>
                  </a:cubicBezTo>
                  <a:lnTo>
                    <a:pt x="17384" y="316087"/>
                  </a:lnTo>
                  <a:cubicBezTo>
                    <a:pt x="17246" y="320916"/>
                    <a:pt x="13383" y="324779"/>
                    <a:pt x="8692" y="324779"/>
                  </a:cubicBezTo>
                  <a:close/>
                  <a:moveTo>
                    <a:pt x="3802842" y="302566"/>
                  </a:moveTo>
                  <a:cubicBezTo>
                    <a:pt x="3798151" y="302566"/>
                    <a:pt x="3794150" y="298703"/>
                    <a:pt x="3794150" y="293874"/>
                  </a:cubicBezTo>
                  <a:lnTo>
                    <a:pt x="3794150" y="280077"/>
                  </a:lnTo>
                  <a:cubicBezTo>
                    <a:pt x="3794150" y="275248"/>
                    <a:pt x="3798013" y="271385"/>
                    <a:pt x="3802842" y="271385"/>
                  </a:cubicBezTo>
                  <a:cubicBezTo>
                    <a:pt x="3807671" y="271385"/>
                    <a:pt x="3811534" y="275248"/>
                    <a:pt x="3811534" y="280077"/>
                  </a:cubicBezTo>
                  <a:lnTo>
                    <a:pt x="3811534" y="293874"/>
                  </a:lnTo>
                  <a:cubicBezTo>
                    <a:pt x="3811396" y="298703"/>
                    <a:pt x="3807533" y="302566"/>
                    <a:pt x="3802842" y="302566"/>
                  </a:cubicBezTo>
                  <a:close/>
                  <a:moveTo>
                    <a:pt x="8692" y="276352"/>
                  </a:moveTo>
                  <a:cubicBezTo>
                    <a:pt x="4001" y="276352"/>
                    <a:pt x="0" y="272489"/>
                    <a:pt x="0" y="267660"/>
                  </a:cubicBezTo>
                  <a:lnTo>
                    <a:pt x="0" y="253863"/>
                  </a:lnTo>
                  <a:cubicBezTo>
                    <a:pt x="0" y="249034"/>
                    <a:pt x="3863" y="245171"/>
                    <a:pt x="8692" y="245171"/>
                  </a:cubicBezTo>
                  <a:cubicBezTo>
                    <a:pt x="13521" y="245171"/>
                    <a:pt x="17384" y="249034"/>
                    <a:pt x="17384" y="253863"/>
                  </a:cubicBezTo>
                  <a:lnTo>
                    <a:pt x="17384" y="267660"/>
                  </a:lnTo>
                  <a:cubicBezTo>
                    <a:pt x="17246" y="272489"/>
                    <a:pt x="13383" y="276352"/>
                    <a:pt x="8692" y="276352"/>
                  </a:cubicBezTo>
                  <a:close/>
                  <a:moveTo>
                    <a:pt x="3802842" y="254139"/>
                  </a:moveTo>
                  <a:cubicBezTo>
                    <a:pt x="3798151" y="254139"/>
                    <a:pt x="3794150" y="250276"/>
                    <a:pt x="3794150" y="245447"/>
                  </a:cubicBezTo>
                  <a:lnTo>
                    <a:pt x="3794150" y="231650"/>
                  </a:lnTo>
                  <a:cubicBezTo>
                    <a:pt x="3794150" y="226821"/>
                    <a:pt x="3798013" y="222958"/>
                    <a:pt x="3802842" y="222958"/>
                  </a:cubicBezTo>
                  <a:cubicBezTo>
                    <a:pt x="3807671" y="222958"/>
                    <a:pt x="3811534" y="226821"/>
                    <a:pt x="3811534" y="231650"/>
                  </a:cubicBezTo>
                  <a:lnTo>
                    <a:pt x="3811534" y="245447"/>
                  </a:lnTo>
                  <a:cubicBezTo>
                    <a:pt x="3811396" y="250276"/>
                    <a:pt x="3807533" y="254139"/>
                    <a:pt x="3802842" y="254139"/>
                  </a:cubicBezTo>
                  <a:close/>
                  <a:moveTo>
                    <a:pt x="8692" y="228063"/>
                  </a:moveTo>
                  <a:cubicBezTo>
                    <a:pt x="4001" y="228063"/>
                    <a:pt x="0" y="224200"/>
                    <a:pt x="0" y="219371"/>
                  </a:cubicBezTo>
                  <a:lnTo>
                    <a:pt x="0" y="205574"/>
                  </a:lnTo>
                  <a:cubicBezTo>
                    <a:pt x="0" y="200745"/>
                    <a:pt x="3863" y="196882"/>
                    <a:pt x="8692" y="196882"/>
                  </a:cubicBezTo>
                  <a:cubicBezTo>
                    <a:pt x="13521" y="196882"/>
                    <a:pt x="17384" y="200745"/>
                    <a:pt x="17384" y="205574"/>
                  </a:cubicBezTo>
                  <a:lnTo>
                    <a:pt x="17384" y="219371"/>
                  </a:lnTo>
                  <a:cubicBezTo>
                    <a:pt x="17246" y="224200"/>
                    <a:pt x="13383" y="228063"/>
                    <a:pt x="8692" y="228063"/>
                  </a:cubicBezTo>
                  <a:close/>
                  <a:moveTo>
                    <a:pt x="3802842" y="205850"/>
                  </a:moveTo>
                  <a:cubicBezTo>
                    <a:pt x="3798151" y="205850"/>
                    <a:pt x="3794150" y="201987"/>
                    <a:pt x="3794150" y="197158"/>
                  </a:cubicBezTo>
                  <a:lnTo>
                    <a:pt x="3794150" y="183361"/>
                  </a:lnTo>
                  <a:cubicBezTo>
                    <a:pt x="3794150" y="178532"/>
                    <a:pt x="3798013" y="174669"/>
                    <a:pt x="3802842" y="174669"/>
                  </a:cubicBezTo>
                  <a:cubicBezTo>
                    <a:pt x="3807671" y="174669"/>
                    <a:pt x="3811534" y="178532"/>
                    <a:pt x="3811534" y="183361"/>
                  </a:cubicBezTo>
                  <a:lnTo>
                    <a:pt x="3811534" y="197158"/>
                  </a:lnTo>
                  <a:cubicBezTo>
                    <a:pt x="3811396" y="201987"/>
                    <a:pt x="3807533" y="205850"/>
                    <a:pt x="3802842" y="205850"/>
                  </a:cubicBezTo>
                  <a:close/>
                  <a:moveTo>
                    <a:pt x="8692" y="179774"/>
                  </a:moveTo>
                  <a:cubicBezTo>
                    <a:pt x="4001" y="179774"/>
                    <a:pt x="0" y="175911"/>
                    <a:pt x="0" y="171082"/>
                  </a:cubicBezTo>
                  <a:lnTo>
                    <a:pt x="0" y="157285"/>
                  </a:lnTo>
                  <a:cubicBezTo>
                    <a:pt x="0" y="152456"/>
                    <a:pt x="3863" y="148593"/>
                    <a:pt x="8692" y="148593"/>
                  </a:cubicBezTo>
                  <a:cubicBezTo>
                    <a:pt x="13521" y="148593"/>
                    <a:pt x="17384" y="152456"/>
                    <a:pt x="17384" y="157285"/>
                  </a:cubicBezTo>
                  <a:lnTo>
                    <a:pt x="17384" y="171082"/>
                  </a:lnTo>
                  <a:cubicBezTo>
                    <a:pt x="17246" y="175911"/>
                    <a:pt x="13383" y="179774"/>
                    <a:pt x="8692" y="179774"/>
                  </a:cubicBezTo>
                  <a:close/>
                  <a:moveTo>
                    <a:pt x="3802842" y="157561"/>
                  </a:moveTo>
                  <a:cubicBezTo>
                    <a:pt x="3798151" y="157561"/>
                    <a:pt x="3794150" y="153698"/>
                    <a:pt x="3794150" y="148869"/>
                  </a:cubicBezTo>
                  <a:lnTo>
                    <a:pt x="3794150" y="146661"/>
                  </a:lnTo>
                  <a:cubicBezTo>
                    <a:pt x="3794150" y="143074"/>
                    <a:pt x="3794012" y="139349"/>
                    <a:pt x="3793736" y="135762"/>
                  </a:cubicBezTo>
                  <a:cubicBezTo>
                    <a:pt x="3793322" y="131071"/>
                    <a:pt x="3796909" y="126794"/>
                    <a:pt x="3801600" y="126380"/>
                  </a:cubicBezTo>
                  <a:cubicBezTo>
                    <a:pt x="3806291" y="125828"/>
                    <a:pt x="3810568" y="129553"/>
                    <a:pt x="3810982" y="134244"/>
                  </a:cubicBezTo>
                  <a:cubicBezTo>
                    <a:pt x="3811258" y="138245"/>
                    <a:pt x="3811534" y="142384"/>
                    <a:pt x="3811534" y="146523"/>
                  </a:cubicBezTo>
                  <a:lnTo>
                    <a:pt x="3811534" y="148731"/>
                  </a:lnTo>
                  <a:cubicBezTo>
                    <a:pt x="3811396" y="153698"/>
                    <a:pt x="3807533" y="157561"/>
                    <a:pt x="3802842" y="157561"/>
                  </a:cubicBezTo>
                  <a:close/>
                  <a:moveTo>
                    <a:pt x="10762" y="131485"/>
                  </a:moveTo>
                  <a:cubicBezTo>
                    <a:pt x="10210" y="131485"/>
                    <a:pt x="9796" y="131485"/>
                    <a:pt x="9244" y="131347"/>
                  </a:cubicBezTo>
                  <a:cubicBezTo>
                    <a:pt x="4553" y="130519"/>
                    <a:pt x="1380" y="126104"/>
                    <a:pt x="2208" y="121413"/>
                  </a:cubicBezTo>
                  <a:cubicBezTo>
                    <a:pt x="3035" y="116584"/>
                    <a:pt x="4139" y="111755"/>
                    <a:pt x="5519" y="107064"/>
                  </a:cubicBezTo>
                  <a:cubicBezTo>
                    <a:pt x="6761" y="102511"/>
                    <a:pt x="11590" y="99752"/>
                    <a:pt x="16142" y="101131"/>
                  </a:cubicBezTo>
                  <a:cubicBezTo>
                    <a:pt x="20695" y="102373"/>
                    <a:pt x="23455" y="107202"/>
                    <a:pt x="22075" y="111755"/>
                  </a:cubicBezTo>
                  <a:cubicBezTo>
                    <a:pt x="20971" y="115894"/>
                    <a:pt x="20006" y="120033"/>
                    <a:pt x="19178" y="124310"/>
                  </a:cubicBezTo>
                  <a:cubicBezTo>
                    <a:pt x="18488" y="128587"/>
                    <a:pt x="14901" y="131485"/>
                    <a:pt x="10762" y="131485"/>
                  </a:cubicBezTo>
                  <a:close/>
                  <a:moveTo>
                    <a:pt x="3795116" y="110099"/>
                  </a:moveTo>
                  <a:cubicBezTo>
                    <a:pt x="3791528" y="110099"/>
                    <a:pt x="3788217" y="107892"/>
                    <a:pt x="3786976" y="104305"/>
                  </a:cubicBezTo>
                  <a:cubicBezTo>
                    <a:pt x="3785596" y="100166"/>
                    <a:pt x="3783940" y="96164"/>
                    <a:pt x="3782147" y="92301"/>
                  </a:cubicBezTo>
                  <a:cubicBezTo>
                    <a:pt x="3780077" y="88024"/>
                    <a:pt x="3782008" y="82919"/>
                    <a:pt x="3786285" y="80850"/>
                  </a:cubicBezTo>
                  <a:cubicBezTo>
                    <a:pt x="3790562" y="78780"/>
                    <a:pt x="3795668" y="80712"/>
                    <a:pt x="3797737" y="84989"/>
                  </a:cubicBezTo>
                  <a:cubicBezTo>
                    <a:pt x="3799807" y="89404"/>
                    <a:pt x="3801600" y="93957"/>
                    <a:pt x="3803256" y="98510"/>
                  </a:cubicBezTo>
                  <a:cubicBezTo>
                    <a:pt x="3804774" y="103063"/>
                    <a:pt x="3802428" y="107892"/>
                    <a:pt x="3798013" y="109547"/>
                  </a:cubicBezTo>
                  <a:cubicBezTo>
                    <a:pt x="3797047" y="109823"/>
                    <a:pt x="3796082" y="110099"/>
                    <a:pt x="3795116" y="110099"/>
                  </a:cubicBezTo>
                  <a:close/>
                  <a:moveTo>
                    <a:pt x="27318" y="86369"/>
                  </a:moveTo>
                  <a:cubicBezTo>
                    <a:pt x="25800" y="86369"/>
                    <a:pt x="24421" y="85955"/>
                    <a:pt x="23041" y="85265"/>
                  </a:cubicBezTo>
                  <a:cubicBezTo>
                    <a:pt x="18902" y="82919"/>
                    <a:pt x="17522" y="77539"/>
                    <a:pt x="19868" y="73538"/>
                  </a:cubicBezTo>
                  <a:cubicBezTo>
                    <a:pt x="22351" y="69260"/>
                    <a:pt x="24972" y="65259"/>
                    <a:pt x="27870" y="61258"/>
                  </a:cubicBezTo>
                  <a:cubicBezTo>
                    <a:pt x="30629" y="57395"/>
                    <a:pt x="36010" y="56567"/>
                    <a:pt x="39873" y="59327"/>
                  </a:cubicBezTo>
                  <a:cubicBezTo>
                    <a:pt x="43736" y="62086"/>
                    <a:pt x="44564" y="67467"/>
                    <a:pt x="41805" y="71330"/>
                  </a:cubicBezTo>
                  <a:cubicBezTo>
                    <a:pt x="39321" y="74779"/>
                    <a:pt x="36976" y="78504"/>
                    <a:pt x="34768" y="82230"/>
                  </a:cubicBezTo>
                  <a:cubicBezTo>
                    <a:pt x="33113" y="84851"/>
                    <a:pt x="30215" y="86369"/>
                    <a:pt x="27318" y="86369"/>
                  </a:cubicBezTo>
                  <a:close/>
                  <a:moveTo>
                    <a:pt x="3771661" y="68157"/>
                  </a:moveTo>
                  <a:cubicBezTo>
                    <a:pt x="3769177" y="68157"/>
                    <a:pt x="3766694" y="67053"/>
                    <a:pt x="3765039" y="64983"/>
                  </a:cubicBezTo>
                  <a:cubicBezTo>
                    <a:pt x="3762279" y="61672"/>
                    <a:pt x="3759382" y="58499"/>
                    <a:pt x="3756346" y="55326"/>
                  </a:cubicBezTo>
                  <a:cubicBezTo>
                    <a:pt x="3753035" y="52014"/>
                    <a:pt x="3753035" y="46496"/>
                    <a:pt x="3756346" y="43184"/>
                  </a:cubicBezTo>
                  <a:cubicBezTo>
                    <a:pt x="3759658" y="39873"/>
                    <a:pt x="3765176" y="39873"/>
                    <a:pt x="3768488" y="43184"/>
                  </a:cubicBezTo>
                  <a:cubicBezTo>
                    <a:pt x="3771937" y="46634"/>
                    <a:pt x="3775248" y="50221"/>
                    <a:pt x="3778283" y="54084"/>
                  </a:cubicBezTo>
                  <a:cubicBezTo>
                    <a:pt x="3781319" y="57809"/>
                    <a:pt x="3780767" y="63190"/>
                    <a:pt x="3777042" y="66225"/>
                  </a:cubicBezTo>
                  <a:cubicBezTo>
                    <a:pt x="3775524" y="67467"/>
                    <a:pt x="3773593" y="68157"/>
                    <a:pt x="3771661" y="68157"/>
                  </a:cubicBezTo>
                  <a:close/>
                  <a:moveTo>
                    <a:pt x="58223" y="49531"/>
                  </a:moveTo>
                  <a:cubicBezTo>
                    <a:pt x="55740" y="49531"/>
                    <a:pt x="53256" y="48427"/>
                    <a:pt x="51601" y="46496"/>
                  </a:cubicBezTo>
                  <a:cubicBezTo>
                    <a:pt x="48565" y="42908"/>
                    <a:pt x="48979" y="37390"/>
                    <a:pt x="52704" y="34354"/>
                  </a:cubicBezTo>
                  <a:cubicBezTo>
                    <a:pt x="56430" y="31181"/>
                    <a:pt x="60293" y="28284"/>
                    <a:pt x="64432" y="25524"/>
                  </a:cubicBezTo>
                  <a:cubicBezTo>
                    <a:pt x="68433" y="22903"/>
                    <a:pt x="73814" y="23869"/>
                    <a:pt x="76435" y="27732"/>
                  </a:cubicBezTo>
                  <a:cubicBezTo>
                    <a:pt x="79056" y="31733"/>
                    <a:pt x="78091" y="36976"/>
                    <a:pt x="74227" y="39735"/>
                  </a:cubicBezTo>
                  <a:cubicBezTo>
                    <a:pt x="70640" y="42219"/>
                    <a:pt x="67191" y="44840"/>
                    <a:pt x="63880" y="47599"/>
                  </a:cubicBezTo>
                  <a:cubicBezTo>
                    <a:pt x="62224" y="48841"/>
                    <a:pt x="60293" y="49531"/>
                    <a:pt x="58223" y="49531"/>
                  </a:cubicBezTo>
                  <a:close/>
                  <a:moveTo>
                    <a:pt x="3735237" y="36700"/>
                  </a:moveTo>
                  <a:cubicBezTo>
                    <a:pt x="3733719" y="36700"/>
                    <a:pt x="3732202" y="36286"/>
                    <a:pt x="3730822" y="35458"/>
                  </a:cubicBezTo>
                  <a:cubicBezTo>
                    <a:pt x="3727097" y="33251"/>
                    <a:pt x="3723234" y="31181"/>
                    <a:pt x="3719371" y="29387"/>
                  </a:cubicBezTo>
                  <a:cubicBezTo>
                    <a:pt x="3715094" y="27318"/>
                    <a:pt x="3713162" y="22213"/>
                    <a:pt x="3715231" y="17936"/>
                  </a:cubicBezTo>
                  <a:cubicBezTo>
                    <a:pt x="3717301" y="13659"/>
                    <a:pt x="3722406" y="11865"/>
                    <a:pt x="3726683" y="13797"/>
                  </a:cubicBezTo>
                  <a:cubicBezTo>
                    <a:pt x="3731098" y="15866"/>
                    <a:pt x="3735375" y="18212"/>
                    <a:pt x="3739652" y="20695"/>
                  </a:cubicBezTo>
                  <a:cubicBezTo>
                    <a:pt x="3743791" y="23179"/>
                    <a:pt x="3745033" y="28422"/>
                    <a:pt x="3742688" y="32561"/>
                  </a:cubicBezTo>
                  <a:cubicBezTo>
                    <a:pt x="3741032" y="35182"/>
                    <a:pt x="3738134" y="36700"/>
                    <a:pt x="3735237" y="36700"/>
                  </a:cubicBezTo>
                  <a:close/>
                  <a:moveTo>
                    <a:pt x="99890" y="25524"/>
                  </a:moveTo>
                  <a:cubicBezTo>
                    <a:pt x="96303" y="25524"/>
                    <a:pt x="92991" y="23317"/>
                    <a:pt x="91750" y="19868"/>
                  </a:cubicBezTo>
                  <a:cubicBezTo>
                    <a:pt x="90094" y="15453"/>
                    <a:pt x="92439" y="10486"/>
                    <a:pt x="96992" y="8830"/>
                  </a:cubicBezTo>
                  <a:cubicBezTo>
                    <a:pt x="101545" y="7174"/>
                    <a:pt x="106236" y="5657"/>
                    <a:pt x="111065" y="4553"/>
                  </a:cubicBezTo>
                  <a:cubicBezTo>
                    <a:pt x="115756" y="3311"/>
                    <a:pt x="120309" y="6209"/>
                    <a:pt x="121551" y="10762"/>
                  </a:cubicBezTo>
                  <a:cubicBezTo>
                    <a:pt x="122655" y="15315"/>
                    <a:pt x="119895" y="20006"/>
                    <a:pt x="115342" y="21247"/>
                  </a:cubicBezTo>
                  <a:cubicBezTo>
                    <a:pt x="111065" y="22351"/>
                    <a:pt x="107064" y="23593"/>
                    <a:pt x="102925" y="24972"/>
                  </a:cubicBezTo>
                  <a:cubicBezTo>
                    <a:pt x="101821" y="25386"/>
                    <a:pt x="100855" y="25524"/>
                    <a:pt x="99890" y="25524"/>
                  </a:cubicBezTo>
                  <a:close/>
                  <a:moveTo>
                    <a:pt x="3690259" y="19730"/>
                  </a:moveTo>
                  <a:cubicBezTo>
                    <a:pt x="3689707" y="19730"/>
                    <a:pt x="3689156" y="19730"/>
                    <a:pt x="3688604" y="19592"/>
                  </a:cubicBezTo>
                  <a:cubicBezTo>
                    <a:pt x="3684465" y="18764"/>
                    <a:pt x="3680187" y="18212"/>
                    <a:pt x="3675773" y="17798"/>
                  </a:cubicBezTo>
                  <a:cubicBezTo>
                    <a:pt x="3671082" y="17384"/>
                    <a:pt x="3667494" y="13245"/>
                    <a:pt x="3667908" y="8416"/>
                  </a:cubicBezTo>
                  <a:cubicBezTo>
                    <a:pt x="3668322" y="3725"/>
                    <a:pt x="3672599" y="0"/>
                    <a:pt x="3677290" y="552"/>
                  </a:cubicBezTo>
                  <a:cubicBezTo>
                    <a:pt x="3682257" y="966"/>
                    <a:pt x="3687086" y="1656"/>
                    <a:pt x="3691777" y="2483"/>
                  </a:cubicBezTo>
                  <a:cubicBezTo>
                    <a:pt x="3696468" y="3311"/>
                    <a:pt x="3699503" y="7864"/>
                    <a:pt x="3698675" y="12555"/>
                  </a:cubicBezTo>
                  <a:cubicBezTo>
                    <a:pt x="3697985" y="16832"/>
                    <a:pt x="3694260" y="19730"/>
                    <a:pt x="3690259" y="19730"/>
                  </a:cubicBezTo>
                  <a:close/>
                  <a:moveTo>
                    <a:pt x="3641970" y="17384"/>
                  </a:moveTo>
                  <a:lnTo>
                    <a:pt x="3628173" y="17384"/>
                  </a:lnTo>
                  <a:cubicBezTo>
                    <a:pt x="3623482" y="17384"/>
                    <a:pt x="3619481" y="13521"/>
                    <a:pt x="3619481" y="8692"/>
                  </a:cubicBezTo>
                  <a:cubicBezTo>
                    <a:pt x="3619481" y="3863"/>
                    <a:pt x="3623344" y="0"/>
                    <a:pt x="3628173" y="0"/>
                  </a:cubicBezTo>
                  <a:lnTo>
                    <a:pt x="3641970" y="0"/>
                  </a:lnTo>
                  <a:cubicBezTo>
                    <a:pt x="3646661" y="0"/>
                    <a:pt x="3650662" y="3863"/>
                    <a:pt x="3650662" y="8692"/>
                  </a:cubicBezTo>
                  <a:cubicBezTo>
                    <a:pt x="3650662" y="13521"/>
                    <a:pt x="3646799" y="17384"/>
                    <a:pt x="3641970" y="17384"/>
                  </a:cubicBezTo>
                  <a:close/>
                  <a:moveTo>
                    <a:pt x="3593681" y="17384"/>
                  </a:moveTo>
                  <a:lnTo>
                    <a:pt x="3579884" y="17384"/>
                  </a:lnTo>
                  <a:cubicBezTo>
                    <a:pt x="3575193" y="17384"/>
                    <a:pt x="3571192" y="13521"/>
                    <a:pt x="3571192" y="8692"/>
                  </a:cubicBezTo>
                  <a:cubicBezTo>
                    <a:pt x="3571192" y="3863"/>
                    <a:pt x="3575055" y="0"/>
                    <a:pt x="3579884" y="0"/>
                  </a:cubicBezTo>
                  <a:lnTo>
                    <a:pt x="3593681" y="0"/>
                  </a:lnTo>
                  <a:cubicBezTo>
                    <a:pt x="3598372" y="0"/>
                    <a:pt x="3602373" y="3863"/>
                    <a:pt x="3602373" y="8692"/>
                  </a:cubicBezTo>
                  <a:cubicBezTo>
                    <a:pt x="3602373" y="13521"/>
                    <a:pt x="3598372" y="17384"/>
                    <a:pt x="3593681" y="17384"/>
                  </a:cubicBezTo>
                  <a:close/>
                  <a:moveTo>
                    <a:pt x="3545392" y="17384"/>
                  </a:moveTo>
                  <a:lnTo>
                    <a:pt x="3531595" y="17384"/>
                  </a:lnTo>
                  <a:cubicBezTo>
                    <a:pt x="3526904" y="17384"/>
                    <a:pt x="3522903" y="13521"/>
                    <a:pt x="3522903" y="8692"/>
                  </a:cubicBezTo>
                  <a:cubicBezTo>
                    <a:pt x="3522903" y="3863"/>
                    <a:pt x="3526766" y="0"/>
                    <a:pt x="3531595" y="0"/>
                  </a:cubicBezTo>
                  <a:lnTo>
                    <a:pt x="3545392" y="0"/>
                  </a:lnTo>
                  <a:cubicBezTo>
                    <a:pt x="3550082" y="0"/>
                    <a:pt x="3554084" y="3863"/>
                    <a:pt x="3554084" y="8692"/>
                  </a:cubicBezTo>
                  <a:cubicBezTo>
                    <a:pt x="3554084" y="13521"/>
                    <a:pt x="3550082" y="17384"/>
                    <a:pt x="3545392" y="17384"/>
                  </a:cubicBezTo>
                  <a:close/>
                  <a:moveTo>
                    <a:pt x="3496964" y="17384"/>
                  </a:moveTo>
                  <a:lnTo>
                    <a:pt x="3483167" y="17384"/>
                  </a:lnTo>
                  <a:cubicBezTo>
                    <a:pt x="3478477" y="17384"/>
                    <a:pt x="3474476" y="13521"/>
                    <a:pt x="3474476" y="8692"/>
                  </a:cubicBezTo>
                  <a:cubicBezTo>
                    <a:pt x="3474476" y="3863"/>
                    <a:pt x="3478339" y="0"/>
                    <a:pt x="3483167" y="0"/>
                  </a:cubicBezTo>
                  <a:lnTo>
                    <a:pt x="3496964" y="0"/>
                  </a:lnTo>
                  <a:cubicBezTo>
                    <a:pt x="3501656" y="0"/>
                    <a:pt x="3505656" y="3863"/>
                    <a:pt x="3505656" y="8692"/>
                  </a:cubicBezTo>
                  <a:cubicBezTo>
                    <a:pt x="3505656" y="13521"/>
                    <a:pt x="3501793" y="17384"/>
                    <a:pt x="3496964" y="17384"/>
                  </a:cubicBezTo>
                  <a:close/>
                  <a:moveTo>
                    <a:pt x="3448675" y="17384"/>
                  </a:moveTo>
                  <a:lnTo>
                    <a:pt x="3434878" y="17384"/>
                  </a:lnTo>
                  <a:cubicBezTo>
                    <a:pt x="3430187" y="17384"/>
                    <a:pt x="3426187" y="13521"/>
                    <a:pt x="3426187" y="8692"/>
                  </a:cubicBezTo>
                  <a:cubicBezTo>
                    <a:pt x="3426187" y="3863"/>
                    <a:pt x="3430050" y="0"/>
                    <a:pt x="3434878" y="0"/>
                  </a:cubicBezTo>
                  <a:lnTo>
                    <a:pt x="3448675" y="0"/>
                  </a:lnTo>
                  <a:cubicBezTo>
                    <a:pt x="3453366" y="0"/>
                    <a:pt x="3457367" y="3863"/>
                    <a:pt x="3457367" y="8692"/>
                  </a:cubicBezTo>
                  <a:cubicBezTo>
                    <a:pt x="3457367" y="13521"/>
                    <a:pt x="3453366" y="17384"/>
                    <a:pt x="3448675" y="17384"/>
                  </a:cubicBezTo>
                  <a:close/>
                  <a:moveTo>
                    <a:pt x="3400248" y="17384"/>
                  </a:moveTo>
                  <a:lnTo>
                    <a:pt x="3386451" y="17384"/>
                  </a:lnTo>
                  <a:cubicBezTo>
                    <a:pt x="3381760" y="17384"/>
                    <a:pt x="3377759" y="13521"/>
                    <a:pt x="3377759" y="8692"/>
                  </a:cubicBezTo>
                  <a:cubicBezTo>
                    <a:pt x="3377759" y="3863"/>
                    <a:pt x="3381622" y="0"/>
                    <a:pt x="3386451" y="0"/>
                  </a:cubicBezTo>
                  <a:lnTo>
                    <a:pt x="3400248" y="0"/>
                  </a:lnTo>
                  <a:cubicBezTo>
                    <a:pt x="3404939" y="0"/>
                    <a:pt x="3408940" y="3863"/>
                    <a:pt x="3408940" y="8692"/>
                  </a:cubicBezTo>
                  <a:cubicBezTo>
                    <a:pt x="3408940" y="13521"/>
                    <a:pt x="3405077" y="17384"/>
                    <a:pt x="3400248" y="17384"/>
                  </a:cubicBezTo>
                  <a:close/>
                  <a:moveTo>
                    <a:pt x="3351959" y="17384"/>
                  </a:moveTo>
                  <a:lnTo>
                    <a:pt x="3338162" y="17384"/>
                  </a:lnTo>
                  <a:cubicBezTo>
                    <a:pt x="3333471" y="17384"/>
                    <a:pt x="3329470" y="13521"/>
                    <a:pt x="3329470" y="8692"/>
                  </a:cubicBezTo>
                  <a:cubicBezTo>
                    <a:pt x="3329470" y="3863"/>
                    <a:pt x="3333333" y="0"/>
                    <a:pt x="3338162" y="0"/>
                  </a:cubicBezTo>
                  <a:lnTo>
                    <a:pt x="3351959" y="0"/>
                  </a:lnTo>
                  <a:cubicBezTo>
                    <a:pt x="3356650" y="0"/>
                    <a:pt x="3360651" y="3863"/>
                    <a:pt x="3360651" y="8692"/>
                  </a:cubicBezTo>
                  <a:cubicBezTo>
                    <a:pt x="3360651" y="13521"/>
                    <a:pt x="3356650" y="17384"/>
                    <a:pt x="3351959" y="17384"/>
                  </a:cubicBezTo>
                  <a:close/>
                  <a:moveTo>
                    <a:pt x="3303670" y="17384"/>
                  </a:moveTo>
                  <a:lnTo>
                    <a:pt x="3289873" y="17384"/>
                  </a:lnTo>
                  <a:cubicBezTo>
                    <a:pt x="3285182" y="17384"/>
                    <a:pt x="3281181" y="13521"/>
                    <a:pt x="3281181" y="8692"/>
                  </a:cubicBezTo>
                  <a:cubicBezTo>
                    <a:pt x="3281181" y="3863"/>
                    <a:pt x="3285044" y="0"/>
                    <a:pt x="3289873" y="0"/>
                  </a:cubicBezTo>
                  <a:lnTo>
                    <a:pt x="3303670" y="0"/>
                  </a:lnTo>
                  <a:cubicBezTo>
                    <a:pt x="3308361" y="0"/>
                    <a:pt x="3312362" y="3863"/>
                    <a:pt x="3312362" y="8692"/>
                  </a:cubicBezTo>
                  <a:cubicBezTo>
                    <a:pt x="3312362" y="13521"/>
                    <a:pt x="3308361" y="17384"/>
                    <a:pt x="3303670" y="17384"/>
                  </a:cubicBezTo>
                  <a:close/>
                  <a:moveTo>
                    <a:pt x="3255243" y="17384"/>
                  </a:moveTo>
                  <a:lnTo>
                    <a:pt x="3241446" y="17384"/>
                  </a:lnTo>
                  <a:cubicBezTo>
                    <a:pt x="3236755" y="17384"/>
                    <a:pt x="3232754" y="13521"/>
                    <a:pt x="3232754" y="8692"/>
                  </a:cubicBezTo>
                  <a:cubicBezTo>
                    <a:pt x="3232754" y="3863"/>
                    <a:pt x="3236617" y="0"/>
                    <a:pt x="3241446" y="0"/>
                  </a:cubicBezTo>
                  <a:lnTo>
                    <a:pt x="3255243" y="0"/>
                  </a:lnTo>
                  <a:cubicBezTo>
                    <a:pt x="3259934" y="0"/>
                    <a:pt x="3263935" y="3863"/>
                    <a:pt x="3263935" y="8692"/>
                  </a:cubicBezTo>
                  <a:cubicBezTo>
                    <a:pt x="3263935" y="13521"/>
                    <a:pt x="3260072" y="17384"/>
                    <a:pt x="3255243" y="17384"/>
                  </a:cubicBezTo>
                  <a:close/>
                  <a:moveTo>
                    <a:pt x="3206953" y="17384"/>
                  </a:moveTo>
                  <a:lnTo>
                    <a:pt x="3193157" y="17384"/>
                  </a:lnTo>
                  <a:cubicBezTo>
                    <a:pt x="3188466" y="17384"/>
                    <a:pt x="3184464" y="13521"/>
                    <a:pt x="3184464" y="8692"/>
                  </a:cubicBezTo>
                  <a:cubicBezTo>
                    <a:pt x="3184464" y="3863"/>
                    <a:pt x="3188328" y="0"/>
                    <a:pt x="3193157" y="0"/>
                  </a:cubicBezTo>
                  <a:lnTo>
                    <a:pt x="3206953" y="0"/>
                  </a:lnTo>
                  <a:cubicBezTo>
                    <a:pt x="3211644" y="0"/>
                    <a:pt x="3215646" y="3863"/>
                    <a:pt x="3215646" y="8692"/>
                  </a:cubicBezTo>
                  <a:cubicBezTo>
                    <a:pt x="3215646" y="13521"/>
                    <a:pt x="3211644" y="17384"/>
                    <a:pt x="3206953" y="17384"/>
                  </a:cubicBezTo>
                  <a:close/>
                  <a:moveTo>
                    <a:pt x="3158526" y="17384"/>
                  </a:moveTo>
                  <a:lnTo>
                    <a:pt x="3144729" y="17384"/>
                  </a:lnTo>
                  <a:cubicBezTo>
                    <a:pt x="3140038" y="17384"/>
                    <a:pt x="3136038" y="13521"/>
                    <a:pt x="3136038" y="8692"/>
                  </a:cubicBezTo>
                  <a:cubicBezTo>
                    <a:pt x="3136038" y="3863"/>
                    <a:pt x="3139901" y="0"/>
                    <a:pt x="3144729" y="0"/>
                  </a:cubicBezTo>
                  <a:lnTo>
                    <a:pt x="3158526" y="0"/>
                  </a:lnTo>
                  <a:cubicBezTo>
                    <a:pt x="3163217" y="0"/>
                    <a:pt x="3167218" y="3863"/>
                    <a:pt x="3167218" y="8692"/>
                  </a:cubicBezTo>
                  <a:cubicBezTo>
                    <a:pt x="3167218" y="13521"/>
                    <a:pt x="3163355" y="17384"/>
                    <a:pt x="3158526" y="17384"/>
                  </a:cubicBezTo>
                  <a:close/>
                  <a:moveTo>
                    <a:pt x="3110237" y="17384"/>
                  </a:moveTo>
                  <a:lnTo>
                    <a:pt x="3096440" y="17384"/>
                  </a:lnTo>
                  <a:cubicBezTo>
                    <a:pt x="3091749" y="17384"/>
                    <a:pt x="3087748" y="13521"/>
                    <a:pt x="3087748" y="8692"/>
                  </a:cubicBezTo>
                  <a:cubicBezTo>
                    <a:pt x="3087748" y="3863"/>
                    <a:pt x="3091612" y="0"/>
                    <a:pt x="3096440" y="0"/>
                  </a:cubicBezTo>
                  <a:lnTo>
                    <a:pt x="3110237" y="0"/>
                  </a:lnTo>
                  <a:cubicBezTo>
                    <a:pt x="3114928" y="0"/>
                    <a:pt x="3118929" y="3863"/>
                    <a:pt x="3118929" y="8692"/>
                  </a:cubicBezTo>
                  <a:cubicBezTo>
                    <a:pt x="3118929" y="13521"/>
                    <a:pt x="3114928" y="17384"/>
                    <a:pt x="3110237" y="17384"/>
                  </a:cubicBezTo>
                  <a:close/>
                  <a:moveTo>
                    <a:pt x="3061810" y="17384"/>
                  </a:moveTo>
                  <a:lnTo>
                    <a:pt x="3048013" y="17384"/>
                  </a:lnTo>
                  <a:cubicBezTo>
                    <a:pt x="3043322" y="17384"/>
                    <a:pt x="3039321" y="13521"/>
                    <a:pt x="3039321" y="8692"/>
                  </a:cubicBezTo>
                  <a:cubicBezTo>
                    <a:pt x="3039321" y="3863"/>
                    <a:pt x="3043184" y="0"/>
                    <a:pt x="3048013" y="0"/>
                  </a:cubicBezTo>
                  <a:lnTo>
                    <a:pt x="3061810" y="0"/>
                  </a:lnTo>
                  <a:cubicBezTo>
                    <a:pt x="3066501" y="0"/>
                    <a:pt x="3070502" y="3863"/>
                    <a:pt x="3070502" y="8692"/>
                  </a:cubicBezTo>
                  <a:cubicBezTo>
                    <a:pt x="3070502" y="13521"/>
                    <a:pt x="3066639" y="17384"/>
                    <a:pt x="3061810" y="17384"/>
                  </a:cubicBezTo>
                  <a:close/>
                  <a:moveTo>
                    <a:pt x="3013521" y="17384"/>
                  </a:moveTo>
                  <a:lnTo>
                    <a:pt x="2999724" y="17384"/>
                  </a:lnTo>
                  <a:cubicBezTo>
                    <a:pt x="2995033" y="17384"/>
                    <a:pt x="2991032" y="13521"/>
                    <a:pt x="2991032" y="8692"/>
                  </a:cubicBezTo>
                  <a:cubicBezTo>
                    <a:pt x="2991032" y="3863"/>
                    <a:pt x="2994895" y="0"/>
                    <a:pt x="2999724" y="0"/>
                  </a:cubicBezTo>
                  <a:lnTo>
                    <a:pt x="3013521" y="0"/>
                  </a:lnTo>
                  <a:cubicBezTo>
                    <a:pt x="3018212" y="0"/>
                    <a:pt x="3022213" y="3863"/>
                    <a:pt x="3022213" y="8692"/>
                  </a:cubicBezTo>
                  <a:cubicBezTo>
                    <a:pt x="3022213" y="13521"/>
                    <a:pt x="3018212" y="17384"/>
                    <a:pt x="3013521" y="17384"/>
                  </a:cubicBezTo>
                  <a:close/>
                  <a:moveTo>
                    <a:pt x="2965232" y="17384"/>
                  </a:moveTo>
                  <a:lnTo>
                    <a:pt x="2951435" y="17384"/>
                  </a:lnTo>
                  <a:cubicBezTo>
                    <a:pt x="2946744" y="17384"/>
                    <a:pt x="2942743" y="13521"/>
                    <a:pt x="2942743" y="8692"/>
                  </a:cubicBezTo>
                  <a:cubicBezTo>
                    <a:pt x="2942743" y="3863"/>
                    <a:pt x="2946606" y="0"/>
                    <a:pt x="2951435" y="0"/>
                  </a:cubicBezTo>
                  <a:lnTo>
                    <a:pt x="2965232" y="0"/>
                  </a:lnTo>
                  <a:cubicBezTo>
                    <a:pt x="2969923" y="0"/>
                    <a:pt x="2973924" y="3863"/>
                    <a:pt x="2973924" y="8692"/>
                  </a:cubicBezTo>
                  <a:cubicBezTo>
                    <a:pt x="2973924" y="13521"/>
                    <a:pt x="2969923" y="17384"/>
                    <a:pt x="2965232" y="17384"/>
                  </a:cubicBezTo>
                  <a:close/>
                  <a:moveTo>
                    <a:pt x="2916804" y="17384"/>
                  </a:moveTo>
                  <a:lnTo>
                    <a:pt x="2903008" y="17384"/>
                  </a:lnTo>
                  <a:cubicBezTo>
                    <a:pt x="2898317" y="17384"/>
                    <a:pt x="2894315" y="13521"/>
                    <a:pt x="2894315" y="8692"/>
                  </a:cubicBezTo>
                  <a:cubicBezTo>
                    <a:pt x="2894315" y="3863"/>
                    <a:pt x="2898179" y="0"/>
                    <a:pt x="2903008" y="0"/>
                  </a:cubicBezTo>
                  <a:lnTo>
                    <a:pt x="2916804" y="0"/>
                  </a:lnTo>
                  <a:cubicBezTo>
                    <a:pt x="2921495" y="0"/>
                    <a:pt x="2925497" y="3863"/>
                    <a:pt x="2925497" y="8692"/>
                  </a:cubicBezTo>
                  <a:cubicBezTo>
                    <a:pt x="2925497" y="13521"/>
                    <a:pt x="2921633" y="17384"/>
                    <a:pt x="2916804" y="17384"/>
                  </a:cubicBezTo>
                  <a:close/>
                  <a:moveTo>
                    <a:pt x="2868515" y="17384"/>
                  </a:moveTo>
                  <a:lnTo>
                    <a:pt x="2854718" y="17384"/>
                  </a:lnTo>
                  <a:cubicBezTo>
                    <a:pt x="2850028" y="17384"/>
                    <a:pt x="2846026" y="13521"/>
                    <a:pt x="2846026" y="8692"/>
                  </a:cubicBezTo>
                  <a:cubicBezTo>
                    <a:pt x="2846026" y="3863"/>
                    <a:pt x="2849889" y="0"/>
                    <a:pt x="2854718" y="0"/>
                  </a:cubicBezTo>
                  <a:lnTo>
                    <a:pt x="2868515" y="0"/>
                  </a:lnTo>
                  <a:cubicBezTo>
                    <a:pt x="2873206" y="0"/>
                    <a:pt x="2877207" y="3863"/>
                    <a:pt x="2877207" y="8692"/>
                  </a:cubicBezTo>
                  <a:cubicBezTo>
                    <a:pt x="2877207" y="13521"/>
                    <a:pt x="2873206" y="17384"/>
                    <a:pt x="2868515" y="17384"/>
                  </a:cubicBezTo>
                  <a:close/>
                  <a:moveTo>
                    <a:pt x="2820088" y="17384"/>
                  </a:moveTo>
                  <a:lnTo>
                    <a:pt x="2806291" y="17384"/>
                  </a:lnTo>
                  <a:cubicBezTo>
                    <a:pt x="2801600" y="17384"/>
                    <a:pt x="2797599" y="13521"/>
                    <a:pt x="2797599" y="8692"/>
                  </a:cubicBezTo>
                  <a:cubicBezTo>
                    <a:pt x="2797599" y="3863"/>
                    <a:pt x="2801463" y="0"/>
                    <a:pt x="2806291" y="0"/>
                  </a:cubicBezTo>
                  <a:lnTo>
                    <a:pt x="2820088" y="0"/>
                  </a:lnTo>
                  <a:cubicBezTo>
                    <a:pt x="2824779" y="0"/>
                    <a:pt x="2828780" y="3863"/>
                    <a:pt x="2828780" y="8692"/>
                  </a:cubicBezTo>
                  <a:cubicBezTo>
                    <a:pt x="2828780" y="13521"/>
                    <a:pt x="2824917" y="17384"/>
                    <a:pt x="2820088" y="17384"/>
                  </a:cubicBezTo>
                  <a:close/>
                  <a:moveTo>
                    <a:pt x="2771799" y="17384"/>
                  </a:moveTo>
                  <a:lnTo>
                    <a:pt x="2758002" y="17384"/>
                  </a:lnTo>
                  <a:cubicBezTo>
                    <a:pt x="2753311" y="17384"/>
                    <a:pt x="2749310" y="13521"/>
                    <a:pt x="2749310" y="8692"/>
                  </a:cubicBezTo>
                  <a:cubicBezTo>
                    <a:pt x="2749310" y="3863"/>
                    <a:pt x="2753173" y="0"/>
                    <a:pt x="2758002" y="0"/>
                  </a:cubicBezTo>
                  <a:lnTo>
                    <a:pt x="2771799" y="0"/>
                  </a:lnTo>
                  <a:cubicBezTo>
                    <a:pt x="2776490" y="0"/>
                    <a:pt x="2780491" y="3863"/>
                    <a:pt x="2780491" y="8692"/>
                  </a:cubicBezTo>
                  <a:cubicBezTo>
                    <a:pt x="2780491" y="13521"/>
                    <a:pt x="2776490" y="17384"/>
                    <a:pt x="2771799" y="17384"/>
                  </a:cubicBezTo>
                  <a:close/>
                  <a:moveTo>
                    <a:pt x="2723510" y="17384"/>
                  </a:moveTo>
                  <a:lnTo>
                    <a:pt x="2709713" y="17384"/>
                  </a:lnTo>
                  <a:cubicBezTo>
                    <a:pt x="2705022" y="17384"/>
                    <a:pt x="2701021" y="13521"/>
                    <a:pt x="2701021" y="8692"/>
                  </a:cubicBezTo>
                  <a:cubicBezTo>
                    <a:pt x="2701021" y="3863"/>
                    <a:pt x="2704884" y="0"/>
                    <a:pt x="2709713" y="0"/>
                  </a:cubicBezTo>
                  <a:lnTo>
                    <a:pt x="2723510" y="0"/>
                  </a:lnTo>
                  <a:cubicBezTo>
                    <a:pt x="2728201" y="0"/>
                    <a:pt x="2732202" y="3863"/>
                    <a:pt x="2732202" y="8692"/>
                  </a:cubicBezTo>
                  <a:cubicBezTo>
                    <a:pt x="2732202" y="13521"/>
                    <a:pt x="2728201" y="17384"/>
                    <a:pt x="2723510" y="17384"/>
                  </a:cubicBezTo>
                  <a:close/>
                  <a:moveTo>
                    <a:pt x="2675083" y="17384"/>
                  </a:moveTo>
                  <a:lnTo>
                    <a:pt x="2661286" y="17384"/>
                  </a:lnTo>
                  <a:cubicBezTo>
                    <a:pt x="2656595" y="17384"/>
                    <a:pt x="2652594" y="13521"/>
                    <a:pt x="2652594" y="8692"/>
                  </a:cubicBezTo>
                  <a:cubicBezTo>
                    <a:pt x="2652594" y="3863"/>
                    <a:pt x="2656457" y="0"/>
                    <a:pt x="2661286" y="0"/>
                  </a:cubicBezTo>
                  <a:lnTo>
                    <a:pt x="2675083" y="0"/>
                  </a:lnTo>
                  <a:cubicBezTo>
                    <a:pt x="2679774" y="0"/>
                    <a:pt x="2683775" y="3863"/>
                    <a:pt x="2683775" y="8692"/>
                  </a:cubicBezTo>
                  <a:cubicBezTo>
                    <a:pt x="2683775" y="13521"/>
                    <a:pt x="2679911" y="17384"/>
                    <a:pt x="2675083" y="17384"/>
                  </a:cubicBezTo>
                  <a:close/>
                  <a:moveTo>
                    <a:pt x="2626794" y="17384"/>
                  </a:moveTo>
                  <a:lnTo>
                    <a:pt x="2612997" y="17384"/>
                  </a:lnTo>
                  <a:cubicBezTo>
                    <a:pt x="2608306" y="17384"/>
                    <a:pt x="2604305" y="13521"/>
                    <a:pt x="2604305" y="8692"/>
                  </a:cubicBezTo>
                  <a:cubicBezTo>
                    <a:pt x="2604305" y="3863"/>
                    <a:pt x="2608168" y="0"/>
                    <a:pt x="2612997" y="0"/>
                  </a:cubicBezTo>
                  <a:lnTo>
                    <a:pt x="2626794" y="0"/>
                  </a:lnTo>
                  <a:cubicBezTo>
                    <a:pt x="2631485" y="0"/>
                    <a:pt x="2635486" y="3863"/>
                    <a:pt x="2635486" y="8692"/>
                  </a:cubicBezTo>
                  <a:cubicBezTo>
                    <a:pt x="2635486" y="13521"/>
                    <a:pt x="2631485" y="17384"/>
                    <a:pt x="2626794" y="17384"/>
                  </a:cubicBezTo>
                  <a:close/>
                  <a:moveTo>
                    <a:pt x="2578366" y="17384"/>
                  </a:moveTo>
                  <a:lnTo>
                    <a:pt x="2564569" y="17384"/>
                  </a:lnTo>
                  <a:cubicBezTo>
                    <a:pt x="2559879" y="17384"/>
                    <a:pt x="2555877" y="13521"/>
                    <a:pt x="2555877" y="8692"/>
                  </a:cubicBezTo>
                  <a:cubicBezTo>
                    <a:pt x="2555877" y="3863"/>
                    <a:pt x="2559740" y="0"/>
                    <a:pt x="2564569" y="0"/>
                  </a:cubicBezTo>
                  <a:lnTo>
                    <a:pt x="2578366" y="0"/>
                  </a:lnTo>
                  <a:cubicBezTo>
                    <a:pt x="2583057" y="0"/>
                    <a:pt x="2587058" y="3863"/>
                    <a:pt x="2587058" y="8692"/>
                  </a:cubicBezTo>
                  <a:cubicBezTo>
                    <a:pt x="2587058" y="13521"/>
                    <a:pt x="2583195" y="17384"/>
                    <a:pt x="2578366" y="17384"/>
                  </a:cubicBezTo>
                  <a:close/>
                  <a:moveTo>
                    <a:pt x="2530077" y="17384"/>
                  </a:moveTo>
                  <a:lnTo>
                    <a:pt x="2516280" y="17384"/>
                  </a:lnTo>
                  <a:cubicBezTo>
                    <a:pt x="2511589" y="17384"/>
                    <a:pt x="2507588" y="13521"/>
                    <a:pt x="2507588" y="8692"/>
                  </a:cubicBezTo>
                  <a:cubicBezTo>
                    <a:pt x="2507588" y="3863"/>
                    <a:pt x="2511451" y="0"/>
                    <a:pt x="2516280" y="0"/>
                  </a:cubicBezTo>
                  <a:lnTo>
                    <a:pt x="2530077" y="0"/>
                  </a:lnTo>
                  <a:cubicBezTo>
                    <a:pt x="2534768" y="0"/>
                    <a:pt x="2538769" y="3863"/>
                    <a:pt x="2538769" y="8692"/>
                  </a:cubicBezTo>
                  <a:cubicBezTo>
                    <a:pt x="2538769" y="13521"/>
                    <a:pt x="2534768" y="17384"/>
                    <a:pt x="2530077" y="17384"/>
                  </a:cubicBezTo>
                  <a:close/>
                  <a:moveTo>
                    <a:pt x="2481650" y="17384"/>
                  </a:moveTo>
                  <a:lnTo>
                    <a:pt x="2467853" y="17384"/>
                  </a:lnTo>
                  <a:cubicBezTo>
                    <a:pt x="2463162" y="17384"/>
                    <a:pt x="2459161" y="13521"/>
                    <a:pt x="2459161" y="8692"/>
                  </a:cubicBezTo>
                  <a:cubicBezTo>
                    <a:pt x="2459161" y="3863"/>
                    <a:pt x="2463024" y="0"/>
                    <a:pt x="2467853" y="0"/>
                  </a:cubicBezTo>
                  <a:lnTo>
                    <a:pt x="2481650" y="0"/>
                  </a:lnTo>
                  <a:cubicBezTo>
                    <a:pt x="2486341" y="0"/>
                    <a:pt x="2490342" y="3863"/>
                    <a:pt x="2490342" y="8692"/>
                  </a:cubicBezTo>
                  <a:cubicBezTo>
                    <a:pt x="2490342" y="13521"/>
                    <a:pt x="2486479" y="17384"/>
                    <a:pt x="2481650" y="17384"/>
                  </a:cubicBezTo>
                  <a:close/>
                  <a:moveTo>
                    <a:pt x="2433361" y="17384"/>
                  </a:moveTo>
                  <a:lnTo>
                    <a:pt x="2419564" y="17384"/>
                  </a:lnTo>
                  <a:cubicBezTo>
                    <a:pt x="2414873" y="17384"/>
                    <a:pt x="2410872" y="13521"/>
                    <a:pt x="2410872" y="8692"/>
                  </a:cubicBezTo>
                  <a:cubicBezTo>
                    <a:pt x="2410872" y="3863"/>
                    <a:pt x="2414735" y="0"/>
                    <a:pt x="2419564" y="0"/>
                  </a:cubicBezTo>
                  <a:lnTo>
                    <a:pt x="2433361" y="0"/>
                  </a:lnTo>
                  <a:cubicBezTo>
                    <a:pt x="2438052" y="0"/>
                    <a:pt x="2442053" y="3863"/>
                    <a:pt x="2442053" y="8692"/>
                  </a:cubicBezTo>
                  <a:cubicBezTo>
                    <a:pt x="2442053" y="13521"/>
                    <a:pt x="2438052" y="17384"/>
                    <a:pt x="2433361" y="17384"/>
                  </a:cubicBezTo>
                  <a:close/>
                  <a:moveTo>
                    <a:pt x="2385072" y="17384"/>
                  </a:moveTo>
                  <a:lnTo>
                    <a:pt x="2371275" y="17384"/>
                  </a:lnTo>
                  <a:cubicBezTo>
                    <a:pt x="2366584" y="17384"/>
                    <a:pt x="2362583" y="13521"/>
                    <a:pt x="2362583" y="8692"/>
                  </a:cubicBezTo>
                  <a:cubicBezTo>
                    <a:pt x="2362583" y="3863"/>
                    <a:pt x="2366446" y="0"/>
                    <a:pt x="2371275" y="0"/>
                  </a:cubicBezTo>
                  <a:lnTo>
                    <a:pt x="2385072" y="0"/>
                  </a:lnTo>
                  <a:cubicBezTo>
                    <a:pt x="2389762" y="0"/>
                    <a:pt x="2393764" y="3863"/>
                    <a:pt x="2393764" y="8692"/>
                  </a:cubicBezTo>
                  <a:cubicBezTo>
                    <a:pt x="2393764" y="13521"/>
                    <a:pt x="2389762" y="17384"/>
                    <a:pt x="2385072" y="17384"/>
                  </a:cubicBezTo>
                  <a:close/>
                  <a:moveTo>
                    <a:pt x="2336645" y="17384"/>
                  </a:moveTo>
                  <a:lnTo>
                    <a:pt x="2322848" y="17384"/>
                  </a:lnTo>
                  <a:cubicBezTo>
                    <a:pt x="2318157" y="17384"/>
                    <a:pt x="2314156" y="13521"/>
                    <a:pt x="2314156" y="8692"/>
                  </a:cubicBezTo>
                  <a:cubicBezTo>
                    <a:pt x="2314156" y="3863"/>
                    <a:pt x="2318019" y="0"/>
                    <a:pt x="2322848" y="0"/>
                  </a:cubicBezTo>
                  <a:lnTo>
                    <a:pt x="2336645" y="0"/>
                  </a:lnTo>
                  <a:cubicBezTo>
                    <a:pt x="2341336" y="0"/>
                    <a:pt x="2345336" y="3863"/>
                    <a:pt x="2345336" y="8692"/>
                  </a:cubicBezTo>
                  <a:cubicBezTo>
                    <a:pt x="2345336" y="13521"/>
                    <a:pt x="2341473" y="17384"/>
                    <a:pt x="2336645" y="17384"/>
                  </a:cubicBezTo>
                  <a:close/>
                  <a:moveTo>
                    <a:pt x="2288356" y="17384"/>
                  </a:moveTo>
                  <a:lnTo>
                    <a:pt x="2274559" y="17384"/>
                  </a:lnTo>
                  <a:cubicBezTo>
                    <a:pt x="2269868" y="17384"/>
                    <a:pt x="2265866" y="13521"/>
                    <a:pt x="2265866" y="8692"/>
                  </a:cubicBezTo>
                  <a:cubicBezTo>
                    <a:pt x="2265866" y="3863"/>
                    <a:pt x="2269730" y="0"/>
                    <a:pt x="2274559" y="0"/>
                  </a:cubicBezTo>
                  <a:lnTo>
                    <a:pt x="2288356" y="0"/>
                  </a:lnTo>
                  <a:cubicBezTo>
                    <a:pt x="2293046" y="0"/>
                    <a:pt x="2297047" y="3863"/>
                    <a:pt x="2297047" y="8692"/>
                  </a:cubicBezTo>
                  <a:cubicBezTo>
                    <a:pt x="2297047" y="13521"/>
                    <a:pt x="2293046" y="17384"/>
                    <a:pt x="2288356" y="17384"/>
                  </a:cubicBezTo>
                  <a:close/>
                  <a:moveTo>
                    <a:pt x="2239928" y="17384"/>
                  </a:moveTo>
                  <a:lnTo>
                    <a:pt x="2226131" y="17384"/>
                  </a:lnTo>
                  <a:cubicBezTo>
                    <a:pt x="2221440" y="17384"/>
                    <a:pt x="2217439" y="13521"/>
                    <a:pt x="2217439" y="8692"/>
                  </a:cubicBezTo>
                  <a:cubicBezTo>
                    <a:pt x="2217439" y="3863"/>
                    <a:pt x="2221302" y="0"/>
                    <a:pt x="2226131" y="0"/>
                  </a:cubicBezTo>
                  <a:lnTo>
                    <a:pt x="2239928" y="0"/>
                  </a:lnTo>
                  <a:cubicBezTo>
                    <a:pt x="2244619" y="0"/>
                    <a:pt x="2248620" y="3863"/>
                    <a:pt x="2248620" y="8692"/>
                  </a:cubicBezTo>
                  <a:cubicBezTo>
                    <a:pt x="2248620" y="13521"/>
                    <a:pt x="2244757" y="17384"/>
                    <a:pt x="2239928" y="17384"/>
                  </a:cubicBezTo>
                  <a:close/>
                  <a:moveTo>
                    <a:pt x="2191639" y="17384"/>
                  </a:moveTo>
                  <a:lnTo>
                    <a:pt x="2177842" y="17384"/>
                  </a:lnTo>
                  <a:cubicBezTo>
                    <a:pt x="2173151" y="17384"/>
                    <a:pt x="2169150" y="13521"/>
                    <a:pt x="2169150" y="8692"/>
                  </a:cubicBezTo>
                  <a:cubicBezTo>
                    <a:pt x="2169150" y="3863"/>
                    <a:pt x="2173013" y="0"/>
                    <a:pt x="2177842" y="0"/>
                  </a:cubicBezTo>
                  <a:lnTo>
                    <a:pt x="2191639" y="0"/>
                  </a:lnTo>
                  <a:cubicBezTo>
                    <a:pt x="2196330" y="0"/>
                    <a:pt x="2200331" y="3863"/>
                    <a:pt x="2200331" y="8692"/>
                  </a:cubicBezTo>
                  <a:cubicBezTo>
                    <a:pt x="2200331" y="13521"/>
                    <a:pt x="2196330" y="17384"/>
                    <a:pt x="2191639" y="17384"/>
                  </a:cubicBezTo>
                  <a:close/>
                  <a:moveTo>
                    <a:pt x="2143350" y="17384"/>
                  </a:moveTo>
                  <a:lnTo>
                    <a:pt x="2129553" y="17384"/>
                  </a:lnTo>
                  <a:cubicBezTo>
                    <a:pt x="2124862" y="17384"/>
                    <a:pt x="2120861" y="13521"/>
                    <a:pt x="2120861" y="8692"/>
                  </a:cubicBezTo>
                  <a:cubicBezTo>
                    <a:pt x="2120861" y="3863"/>
                    <a:pt x="2124724" y="0"/>
                    <a:pt x="2129553" y="0"/>
                  </a:cubicBezTo>
                  <a:lnTo>
                    <a:pt x="2143350" y="0"/>
                  </a:lnTo>
                  <a:cubicBezTo>
                    <a:pt x="2148041" y="0"/>
                    <a:pt x="2152042" y="3863"/>
                    <a:pt x="2152042" y="8692"/>
                  </a:cubicBezTo>
                  <a:cubicBezTo>
                    <a:pt x="2152042" y="13521"/>
                    <a:pt x="2148041" y="17384"/>
                    <a:pt x="2143350" y="17384"/>
                  </a:cubicBezTo>
                  <a:close/>
                  <a:moveTo>
                    <a:pt x="2094923" y="17384"/>
                  </a:moveTo>
                  <a:lnTo>
                    <a:pt x="2081126" y="17384"/>
                  </a:lnTo>
                  <a:cubicBezTo>
                    <a:pt x="2076435" y="17384"/>
                    <a:pt x="2072433" y="13521"/>
                    <a:pt x="2072433" y="8692"/>
                  </a:cubicBezTo>
                  <a:cubicBezTo>
                    <a:pt x="2072433" y="3863"/>
                    <a:pt x="2076297" y="0"/>
                    <a:pt x="2081126" y="0"/>
                  </a:cubicBezTo>
                  <a:lnTo>
                    <a:pt x="2094923" y="0"/>
                  </a:lnTo>
                  <a:cubicBezTo>
                    <a:pt x="2099613" y="0"/>
                    <a:pt x="2103615" y="3863"/>
                    <a:pt x="2103615" y="8692"/>
                  </a:cubicBezTo>
                  <a:cubicBezTo>
                    <a:pt x="2103615" y="13521"/>
                    <a:pt x="2099752" y="17384"/>
                    <a:pt x="2094923" y="17384"/>
                  </a:cubicBezTo>
                  <a:close/>
                  <a:moveTo>
                    <a:pt x="2046633" y="17384"/>
                  </a:moveTo>
                  <a:lnTo>
                    <a:pt x="2032836" y="17384"/>
                  </a:lnTo>
                  <a:cubicBezTo>
                    <a:pt x="2028146" y="17384"/>
                    <a:pt x="2024144" y="13521"/>
                    <a:pt x="2024144" y="8692"/>
                  </a:cubicBezTo>
                  <a:cubicBezTo>
                    <a:pt x="2024144" y="3863"/>
                    <a:pt x="2028007" y="0"/>
                    <a:pt x="2032836" y="0"/>
                  </a:cubicBezTo>
                  <a:lnTo>
                    <a:pt x="2046633" y="0"/>
                  </a:lnTo>
                  <a:cubicBezTo>
                    <a:pt x="2051324" y="0"/>
                    <a:pt x="2055325" y="3863"/>
                    <a:pt x="2055325" y="8692"/>
                  </a:cubicBezTo>
                  <a:cubicBezTo>
                    <a:pt x="2055325" y="13521"/>
                    <a:pt x="2051324" y="17384"/>
                    <a:pt x="2046633" y="17384"/>
                  </a:cubicBezTo>
                  <a:close/>
                  <a:moveTo>
                    <a:pt x="1998206" y="17384"/>
                  </a:moveTo>
                  <a:lnTo>
                    <a:pt x="1984410" y="17384"/>
                  </a:lnTo>
                  <a:cubicBezTo>
                    <a:pt x="1979718" y="17384"/>
                    <a:pt x="1975717" y="13521"/>
                    <a:pt x="1975717" y="8692"/>
                  </a:cubicBezTo>
                  <a:cubicBezTo>
                    <a:pt x="1975717" y="3863"/>
                    <a:pt x="1979581" y="0"/>
                    <a:pt x="1984410" y="0"/>
                  </a:cubicBezTo>
                  <a:lnTo>
                    <a:pt x="1998206" y="0"/>
                  </a:lnTo>
                  <a:cubicBezTo>
                    <a:pt x="2002897" y="0"/>
                    <a:pt x="2006898" y="3863"/>
                    <a:pt x="2006898" y="8692"/>
                  </a:cubicBezTo>
                  <a:cubicBezTo>
                    <a:pt x="2006898" y="13521"/>
                    <a:pt x="2003035" y="17384"/>
                    <a:pt x="1998206" y="17384"/>
                  </a:cubicBezTo>
                  <a:close/>
                  <a:moveTo>
                    <a:pt x="1949917" y="17384"/>
                  </a:moveTo>
                  <a:lnTo>
                    <a:pt x="1936120" y="17384"/>
                  </a:lnTo>
                  <a:cubicBezTo>
                    <a:pt x="1931429" y="17384"/>
                    <a:pt x="1927428" y="13521"/>
                    <a:pt x="1927428" y="8692"/>
                  </a:cubicBezTo>
                  <a:cubicBezTo>
                    <a:pt x="1927428" y="3863"/>
                    <a:pt x="1931291" y="0"/>
                    <a:pt x="1936120" y="0"/>
                  </a:cubicBezTo>
                  <a:lnTo>
                    <a:pt x="1949917" y="0"/>
                  </a:lnTo>
                  <a:cubicBezTo>
                    <a:pt x="1954608" y="0"/>
                    <a:pt x="1958609" y="3863"/>
                    <a:pt x="1958609" y="8692"/>
                  </a:cubicBezTo>
                  <a:cubicBezTo>
                    <a:pt x="1958609" y="13521"/>
                    <a:pt x="1954608" y="17384"/>
                    <a:pt x="1949917" y="17384"/>
                  </a:cubicBezTo>
                  <a:close/>
                  <a:moveTo>
                    <a:pt x="1901628" y="17384"/>
                  </a:moveTo>
                  <a:lnTo>
                    <a:pt x="1887831" y="17384"/>
                  </a:lnTo>
                  <a:cubicBezTo>
                    <a:pt x="1883140" y="17384"/>
                    <a:pt x="1879139" y="13521"/>
                    <a:pt x="1879139" y="8692"/>
                  </a:cubicBezTo>
                  <a:cubicBezTo>
                    <a:pt x="1879139" y="3863"/>
                    <a:pt x="1883002" y="0"/>
                    <a:pt x="1887831" y="0"/>
                  </a:cubicBezTo>
                  <a:lnTo>
                    <a:pt x="1901628" y="0"/>
                  </a:lnTo>
                  <a:cubicBezTo>
                    <a:pt x="1906319" y="0"/>
                    <a:pt x="1910320" y="3863"/>
                    <a:pt x="1910320" y="8692"/>
                  </a:cubicBezTo>
                  <a:cubicBezTo>
                    <a:pt x="1910320" y="13521"/>
                    <a:pt x="1906319" y="17384"/>
                    <a:pt x="1901628" y="17384"/>
                  </a:cubicBezTo>
                  <a:close/>
                  <a:moveTo>
                    <a:pt x="1853201" y="17384"/>
                  </a:moveTo>
                  <a:lnTo>
                    <a:pt x="1839404" y="17384"/>
                  </a:lnTo>
                  <a:cubicBezTo>
                    <a:pt x="1834713" y="17384"/>
                    <a:pt x="1830712" y="13521"/>
                    <a:pt x="1830712" y="8692"/>
                  </a:cubicBezTo>
                  <a:cubicBezTo>
                    <a:pt x="1830712" y="3863"/>
                    <a:pt x="1834575" y="0"/>
                    <a:pt x="1839404" y="0"/>
                  </a:cubicBezTo>
                  <a:lnTo>
                    <a:pt x="1853201" y="0"/>
                  </a:lnTo>
                  <a:cubicBezTo>
                    <a:pt x="1857892" y="0"/>
                    <a:pt x="1861893" y="3863"/>
                    <a:pt x="1861893" y="8692"/>
                  </a:cubicBezTo>
                  <a:cubicBezTo>
                    <a:pt x="1861893" y="13521"/>
                    <a:pt x="1858030" y="17384"/>
                    <a:pt x="1853201" y="17384"/>
                  </a:cubicBezTo>
                  <a:close/>
                  <a:moveTo>
                    <a:pt x="1804912" y="17384"/>
                  </a:moveTo>
                  <a:lnTo>
                    <a:pt x="1791115" y="17384"/>
                  </a:lnTo>
                  <a:cubicBezTo>
                    <a:pt x="1786424" y="17384"/>
                    <a:pt x="1782423" y="13521"/>
                    <a:pt x="1782423" y="8692"/>
                  </a:cubicBezTo>
                  <a:cubicBezTo>
                    <a:pt x="1782423" y="3863"/>
                    <a:pt x="1786286" y="0"/>
                    <a:pt x="1791115" y="0"/>
                  </a:cubicBezTo>
                  <a:lnTo>
                    <a:pt x="1804912" y="0"/>
                  </a:lnTo>
                  <a:cubicBezTo>
                    <a:pt x="1809603" y="0"/>
                    <a:pt x="1813604" y="3863"/>
                    <a:pt x="1813604" y="8692"/>
                  </a:cubicBezTo>
                  <a:cubicBezTo>
                    <a:pt x="1813604" y="13521"/>
                    <a:pt x="1809603" y="17384"/>
                    <a:pt x="1804912" y="17384"/>
                  </a:cubicBezTo>
                  <a:close/>
                  <a:moveTo>
                    <a:pt x="1756484" y="17384"/>
                  </a:moveTo>
                  <a:lnTo>
                    <a:pt x="1742687" y="17384"/>
                  </a:lnTo>
                  <a:cubicBezTo>
                    <a:pt x="1737997" y="17384"/>
                    <a:pt x="1733995" y="13521"/>
                    <a:pt x="1733995" y="8692"/>
                  </a:cubicBezTo>
                  <a:cubicBezTo>
                    <a:pt x="1733995" y="3863"/>
                    <a:pt x="1737858" y="0"/>
                    <a:pt x="1742687" y="0"/>
                  </a:cubicBezTo>
                  <a:lnTo>
                    <a:pt x="1756484" y="0"/>
                  </a:lnTo>
                  <a:cubicBezTo>
                    <a:pt x="1761175" y="0"/>
                    <a:pt x="1765177" y="3863"/>
                    <a:pt x="1765177" y="8692"/>
                  </a:cubicBezTo>
                  <a:cubicBezTo>
                    <a:pt x="1765177" y="13521"/>
                    <a:pt x="1761313" y="17384"/>
                    <a:pt x="1756484" y="17384"/>
                  </a:cubicBezTo>
                  <a:close/>
                  <a:moveTo>
                    <a:pt x="1708195" y="17384"/>
                  </a:moveTo>
                  <a:lnTo>
                    <a:pt x="1694398" y="17384"/>
                  </a:lnTo>
                  <a:cubicBezTo>
                    <a:pt x="1689707" y="17384"/>
                    <a:pt x="1685706" y="13521"/>
                    <a:pt x="1685706" y="8692"/>
                  </a:cubicBezTo>
                  <a:cubicBezTo>
                    <a:pt x="1685706" y="3863"/>
                    <a:pt x="1689569" y="0"/>
                    <a:pt x="1694398" y="0"/>
                  </a:cubicBezTo>
                  <a:lnTo>
                    <a:pt x="1708195" y="0"/>
                  </a:lnTo>
                  <a:cubicBezTo>
                    <a:pt x="1712886" y="0"/>
                    <a:pt x="1716887" y="3863"/>
                    <a:pt x="1716887" y="8692"/>
                  </a:cubicBezTo>
                  <a:cubicBezTo>
                    <a:pt x="1716887" y="13521"/>
                    <a:pt x="1712886" y="17384"/>
                    <a:pt x="1708195" y="17384"/>
                  </a:cubicBezTo>
                  <a:close/>
                  <a:moveTo>
                    <a:pt x="1659768" y="17384"/>
                  </a:moveTo>
                  <a:lnTo>
                    <a:pt x="1645971" y="17384"/>
                  </a:lnTo>
                  <a:cubicBezTo>
                    <a:pt x="1641280" y="17384"/>
                    <a:pt x="1637279" y="13521"/>
                    <a:pt x="1637279" y="8692"/>
                  </a:cubicBezTo>
                  <a:cubicBezTo>
                    <a:pt x="1637279" y="3863"/>
                    <a:pt x="1641142" y="0"/>
                    <a:pt x="1645971" y="0"/>
                  </a:cubicBezTo>
                  <a:lnTo>
                    <a:pt x="1659768" y="0"/>
                  </a:lnTo>
                  <a:cubicBezTo>
                    <a:pt x="1664459" y="0"/>
                    <a:pt x="1668460" y="3863"/>
                    <a:pt x="1668460" y="8692"/>
                  </a:cubicBezTo>
                  <a:cubicBezTo>
                    <a:pt x="1668460" y="13521"/>
                    <a:pt x="1664597" y="17384"/>
                    <a:pt x="1659768" y="17384"/>
                  </a:cubicBezTo>
                  <a:close/>
                  <a:moveTo>
                    <a:pt x="1611479" y="17384"/>
                  </a:moveTo>
                  <a:lnTo>
                    <a:pt x="1597682" y="17384"/>
                  </a:lnTo>
                  <a:cubicBezTo>
                    <a:pt x="1592991" y="17384"/>
                    <a:pt x="1588990" y="13521"/>
                    <a:pt x="1588990" y="8692"/>
                  </a:cubicBezTo>
                  <a:cubicBezTo>
                    <a:pt x="1588990" y="3863"/>
                    <a:pt x="1592853" y="0"/>
                    <a:pt x="1597682" y="0"/>
                  </a:cubicBezTo>
                  <a:lnTo>
                    <a:pt x="1611479" y="0"/>
                  </a:lnTo>
                  <a:cubicBezTo>
                    <a:pt x="1616170" y="0"/>
                    <a:pt x="1620171" y="3863"/>
                    <a:pt x="1620171" y="8692"/>
                  </a:cubicBezTo>
                  <a:cubicBezTo>
                    <a:pt x="1620171" y="13521"/>
                    <a:pt x="1616170" y="17384"/>
                    <a:pt x="1611479" y="17384"/>
                  </a:cubicBezTo>
                  <a:close/>
                  <a:moveTo>
                    <a:pt x="1563190" y="17384"/>
                  </a:moveTo>
                  <a:lnTo>
                    <a:pt x="1549393" y="17384"/>
                  </a:lnTo>
                  <a:cubicBezTo>
                    <a:pt x="1544702" y="17384"/>
                    <a:pt x="1540701" y="13521"/>
                    <a:pt x="1540701" y="8692"/>
                  </a:cubicBezTo>
                  <a:cubicBezTo>
                    <a:pt x="1540701" y="3863"/>
                    <a:pt x="1544564" y="0"/>
                    <a:pt x="1549393" y="0"/>
                  </a:cubicBezTo>
                  <a:lnTo>
                    <a:pt x="1563190" y="0"/>
                  </a:lnTo>
                  <a:cubicBezTo>
                    <a:pt x="1567881" y="0"/>
                    <a:pt x="1571882" y="3863"/>
                    <a:pt x="1571882" y="8692"/>
                  </a:cubicBezTo>
                  <a:cubicBezTo>
                    <a:pt x="1571882" y="13521"/>
                    <a:pt x="1567881" y="17384"/>
                    <a:pt x="1563190" y="17384"/>
                  </a:cubicBezTo>
                  <a:close/>
                  <a:moveTo>
                    <a:pt x="1514763" y="17384"/>
                  </a:moveTo>
                  <a:lnTo>
                    <a:pt x="1500966" y="17384"/>
                  </a:lnTo>
                  <a:cubicBezTo>
                    <a:pt x="1496275" y="17384"/>
                    <a:pt x="1492274" y="13521"/>
                    <a:pt x="1492274" y="8692"/>
                  </a:cubicBezTo>
                  <a:cubicBezTo>
                    <a:pt x="1492274" y="3863"/>
                    <a:pt x="1496137" y="0"/>
                    <a:pt x="1500966" y="0"/>
                  </a:cubicBezTo>
                  <a:lnTo>
                    <a:pt x="1514763" y="0"/>
                  </a:lnTo>
                  <a:cubicBezTo>
                    <a:pt x="1519454" y="0"/>
                    <a:pt x="1523455" y="3863"/>
                    <a:pt x="1523455" y="8692"/>
                  </a:cubicBezTo>
                  <a:cubicBezTo>
                    <a:pt x="1523455" y="13521"/>
                    <a:pt x="1519592" y="17384"/>
                    <a:pt x="1514763" y="17384"/>
                  </a:cubicBezTo>
                  <a:close/>
                  <a:moveTo>
                    <a:pt x="1466474" y="17384"/>
                  </a:moveTo>
                  <a:lnTo>
                    <a:pt x="1452677" y="17384"/>
                  </a:lnTo>
                  <a:cubicBezTo>
                    <a:pt x="1447986" y="17384"/>
                    <a:pt x="1443985" y="13521"/>
                    <a:pt x="1443985" y="8692"/>
                  </a:cubicBezTo>
                  <a:cubicBezTo>
                    <a:pt x="1443985" y="3863"/>
                    <a:pt x="1447848" y="0"/>
                    <a:pt x="1452677" y="0"/>
                  </a:cubicBezTo>
                  <a:lnTo>
                    <a:pt x="1466474" y="0"/>
                  </a:lnTo>
                  <a:cubicBezTo>
                    <a:pt x="1471164" y="0"/>
                    <a:pt x="1475166" y="3863"/>
                    <a:pt x="1475166" y="8692"/>
                  </a:cubicBezTo>
                  <a:cubicBezTo>
                    <a:pt x="1475166" y="13521"/>
                    <a:pt x="1471164" y="17384"/>
                    <a:pt x="1466474" y="17384"/>
                  </a:cubicBezTo>
                  <a:close/>
                  <a:moveTo>
                    <a:pt x="1418046" y="17384"/>
                  </a:moveTo>
                  <a:lnTo>
                    <a:pt x="1404249" y="17384"/>
                  </a:lnTo>
                  <a:cubicBezTo>
                    <a:pt x="1399558" y="17384"/>
                    <a:pt x="1395557" y="13521"/>
                    <a:pt x="1395557" y="8692"/>
                  </a:cubicBezTo>
                  <a:cubicBezTo>
                    <a:pt x="1395557" y="3863"/>
                    <a:pt x="1399420" y="0"/>
                    <a:pt x="1404249" y="0"/>
                  </a:cubicBezTo>
                  <a:lnTo>
                    <a:pt x="1418046" y="0"/>
                  </a:lnTo>
                  <a:cubicBezTo>
                    <a:pt x="1422737" y="0"/>
                    <a:pt x="1426738" y="3863"/>
                    <a:pt x="1426738" y="8692"/>
                  </a:cubicBezTo>
                  <a:cubicBezTo>
                    <a:pt x="1426738" y="13521"/>
                    <a:pt x="1422875" y="17384"/>
                    <a:pt x="1418046" y="17384"/>
                  </a:cubicBezTo>
                  <a:close/>
                  <a:moveTo>
                    <a:pt x="1369757" y="17384"/>
                  </a:moveTo>
                  <a:lnTo>
                    <a:pt x="1355960" y="17384"/>
                  </a:lnTo>
                  <a:cubicBezTo>
                    <a:pt x="1351269" y="17384"/>
                    <a:pt x="1347268" y="13521"/>
                    <a:pt x="1347268" y="8692"/>
                  </a:cubicBezTo>
                  <a:cubicBezTo>
                    <a:pt x="1347268" y="3863"/>
                    <a:pt x="1351131" y="0"/>
                    <a:pt x="1355960" y="0"/>
                  </a:cubicBezTo>
                  <a:lnTo>
                    <a:pt x="1369757" y="0"/>
                  </a:lnTo>
                  <a:cubicBezTo>
                    <a:pt x="1374448" y="0"/>
                    <a:pt x="1378449" y="3863"/>
                    <a:pt x="1378449" y="8692"/>
                  </a:cubicBezTo>
                  <a:cubicBezTo>
                    <a:pt x="1378449" y="13521"/>
                    <a:pt x="1374448" y="17384"/>
                    <a:pt x="1369757" y="17384"/>
                  </a:cubicBezTo>
                  <a:close/>
                  <a:moveTo>
                    <a:pt x="1321468" y="17384"/>
                  </a:moveTo>
                  <a:lnTo>
                    <a:pt x="1307671" y="17384"/>
                  </a:lnTo>
                  <a:cubicBezTo>
                    <a:pt x="1302980" y="17384"/>
                    <a:pt x="1298979" y="13521"/>
                    <a:pt x="1298979" y="8692"/>
                  </a:cubicBezTo>
                  <a:cubicBezTo>
                    <a:pt x="1298979" y="3863"/>
                    <a:pt x="1302842" y="0"/>
                    <a:pt x="1307671" y="0"/>
                  </a:cubicBezTo>
                  <a:lnTo>
                    <a:pt x="1321468" y="0"/>
                  </a:lnTo>
                  <a:cubicBezTo>
                    <a:pt x="1326159" y="0"/>
                    <a:pt x="1330160" y="3863"/>
                    <a:pt x="1330160" y="8692"/>
                  </a:cubicBezTo>
                  <a:cubicBezTo>
                    <a:pt x="1330160" y="13521"/>
                    <a:pt x="1326159" y="17384"/>
                    <a:pt x="1321468" y="17384"/>
                  </a:cubicBezTo>
                  <a:close/>
                  <a:moveTo>
                    <a:pt x="1273041" y="17384"/>
                  </a:moveTo>
                  <a:lnTo>
                    <a:pt x="1259244" y="17384"/>
                  </a:lnTo>
                  <a:cubicBezTo>
                    <a:pt x="1254553" y="17384"/>
                    <a:pt x="1250552" y="13521"/>
                    <a:pt x="1250552" y="8692"/>
                  </a:cubicBezTo>
                  <a:cubicBezTo>
                    <a:pt x="1250552" y="3863"/>
                    <a:pt x="1254415" y="0"/>
                    <a:pt x="1259244" y="0"/>
                  </a:cubicBezTo>
                  <a:lnTo>
                    <a:pt x="1273041" y="0"/>
                  </a:lnTo>
                  <a:cubicBezTo>
                    <a:pt x="1277732" y="0"/>
                    <a:pt x="1281733" y="3863"/>
                    <a:pt x="1281733" y="8692"/>
                  </a:cubicBezTo>
                  <a:cubicBezTo>
                    <a:pt x="1281733" y="13521"/>
                    <a:pt x="1277870" y="17384"/>
                    <a:pt x="1273041" y="17384"/>
                  </a:cubicBezTo>
                  <a:close/>
                  <a:moveTo>
                    <a:pt x="1224752" y="17384"/>
                  </a:moveTo>
                  <a:lnTo>
                    <a:pt x="1210955" y="17384"/>
                  </a:lnTo>
                  <a:cubicBezTo>
                    <a:pt x="1206264" y="17384"/>
                    <a:pt x="1202263" y="13521"/>
                    <a:pt x="1202263" y="8692"/>
                  </a:cubicBezTo>
                  <a:cubicBezTo>
                    <a:pt x="1202263" y="3863"/>
                    <a:pt x="1206126" y="0"/>
                    <a:pt x="1210955" y="0"/>
                  </a:cubicBezTo>
                  <a:lnTo>
                    <a:pt x="1224752" y="0"/>
                  </a:lnTo>
                  <a:cubicBezTo>
                    <a:pt x="1229443" y="0"/>
                    <a:pt x="1233444" y="3863"/>
                    <a:pt x="1233444" y="8692"/>
                  </a:cubicBezTo>
                  <a:cubicBezTo>
                    <a:pt x="1233444" y="13521"/>
                    <a:pt x="1229443" y="17384"/>
                    <a:pt x="1224752" y="17384"/>
                  </a:cubicBezTo>
                  <a:close/>
                  <a:moveTo>
                    <a:pt x="1176325" y="17384"/>
                  </a:moveTo>
                  <a:lnTo>
                    <a:pt x="1162528" y="17384"/>
                  </a:lnTo>
                  <a:cubicBezTo>
                    <a:pt x="1157837" y="17384"/>
                    <a:pt x="1153836" y="13521"/>
                    <a:pt x="1153836" y="8692"/>
                  </a:cubicBezTo>
                  <a:cubicBezTo>
                    <a:pt x="1153836" y="3863"/>
                    <a:pt x="1157699" y="0"/>
                    <a:pt x="1162528" y="0"/>
                  </a:cubicBezTo>
                  <a:lnTo>
                    <a:pt x="1176325" y="0"/>
                  </a:lnTo>
                  <a:cubicBezTo>
                    <a:pt x="1181015" y="0"/>
                    <a:pt x="1185017" y="3863"/>
                    <a:pt x="1185017" y="8692"/>
                  </a:cubicBezTo>
                  <a:cubicBezTo>
                    <a:pt x="1185017" y="13521"/>
                    <a:pt x="1181154" y="17384"/>
                    <a:pt x="1176325" y="17384"/>
                  </a:cubicBezTo>
                  <a:close/>
                  <a:moveTo>
                    <a:pt x="1128035" y="17384"/>
                  </a:moveTo>
                  <a:lnTo>
                    <a:pt x="1114238" y="17384"/>
                  </a:lnTo>
                  <a:cubicBezTo>
                    <a:pt x="1109548" y="17384"/>
                    <a:pt x="1105546" y="13521"/>
                    <a:pt x="1105546" y="8692"/>
                  </a:cubicBezTo>
                  <a:cubicBezTo>
                    <a:pt x="1105546" y="3863"/>
                    <a:pt x="1109409" y="0"/>
                    <a:pt x="1114238" y="0"/>
                  </a:cubicBezTo>
                  <a:lnTo>
                    <a:pt x="1128035" y="0"/>
                  </a:lnTo>
                  <a:cubicBezTo>
                    <a:pt x="1132726" y="0"/>
                    <a:pt x="1136728" y="3863"/>
                    <a:pt x="1136728" y="8692"/>
                  </a:cubicBezTo>
                  <a:cubicBezTo>
                    <a:pt x="1136728" y="13521"/>
                    <a:pt x="1132726" y="17384"/>
                    <a:pt x="1128035" y="17384"/>
                  </a:cubicBezTo>
                  <a:close/>
                  <a:moveTo>
                    <a:pt x="1079608" y="17384"/>
                  </a:moveTo>
                  <a:lnTo>
                    <a:pt x="1065811" y="17384"/>
                  </a:lnTo>
                  <a:cubicBezTo>
                    <a:pt x="1061120" y="17384"/>
                    <a:pt x="1057119" y="13521"/>
                    <a:pt x="1057119" y="8692"/>
                  </a:cubicBezTo>
                  <a:cubicBezTo>
                    <a:pt x="1057119" y="3863"/>
                    <a:pt x="1060982" y="0"/>
                    <a:pt x="1065811" y="0"/>
                  </a:cubicBezTo>
                  <a:lnTo>
                    <a:pt x="1079608" y="0"/>
                  </a:lnTo>
                  <a:cubicBezTo>
                    <a:pt x="1084299" y="0"/>
                    <a:pt x="1088300" y="3863"/>
                    <a:pt x="1088300" y="8692"/>
                  </a:cubicBezTo>
                  <a:cubicBezTo>
                    <a:pt x="1088300" y="13521"/>
                    <a:pt x="1084437" y="17384"/>
                    <a:pt x="1079608" y="17384"/>
                  </a:cubicBezTo>
                  <a:close/>
                  <a:moveTo>
                    <a:pt x="1031319" y="17384"/>
                  </a:moveTo>
                  <a:lnTo>
                    <a:pt x="1017522" y="17384"/>
                  </a:lnTo>
                  <a:cubicBezTo>
                    <a:pt x="1012831" y="17384"/>
                    <a:pt x="1008830" y="13521"/>
                    <a:pt x="1008830" y="8692"/>
                  </a:cubicBezTo>
                  <a:cubicBezTo>
                    <a:pt x="1008830" y="3863"/>
                    <a:pt x="1012693" y="0"/>
                    <a:pt x="1017522" y="0"/>
                  </a:cubicBezTo>
                  <a:lnTo>
                    <a:pt x="1031319" y="0"/>
                  </a:lnTo>
                  <a:cubicBezTo>
                    <a:pt x="1036010" y="0"/>
                    <a:pt x="1040011" y="3863"/>
                    <a:pt x="1040011" y="8692"/>
                  </a:cubicBezTo>
                  <a:cubicBezTo>
                    <a:pt x="1040011" y="13521"/>
                    <a:pt x="1036148" y="17384"/>
                    <a:pt x="1031319" y="17384"/>
                  </a:cubicBezTo>
                  <a:close/>
                  <a:moveTo>
                    <a:pt x="983030" y="17384"/>
                  </a:moveTo>
                  <a:lnTo>
                    <a:pt x="969233" y="17384"/>
                  </a:lnTo>
                  <a:cubicBezTo>
                    <a:pt x="964542" y="17384"/>
                    <a:pt x="960541" y="13521"/>
                    <a:pt x="960541" y="8692"/>
                  </a:cubicBezTo>
                  <a:cubicBezTo>
                    <a:pt x="960541" y="3863"/>
                    <a:pt x="964404" y="0"/>
                    <a:pt x="969233" y="0"/>
                  </a:cubicBezTo>
                  <a:lnTo>
                    <a:pt x="983030" y="0"/>
                  </a:lnTo>
                  <a:cubicBezTo>
                    <a:pt x="987721" y="0"/>
                    <a:pt x="991722" y="3863"/>
                    <a:pt x="991722" y="8692"/>
                  </a:cubicBezTo>
                  <a:cubicBezTo>
                    <a:pt x="991722" y="13521"/>
                    <a:pt x="987721" y="17384"/>
                    <a:pt x="983030" y="17384"/>
                  </a:cubicBezTo>
                  <a:close/>
                  <a:moveTo>
                    <a:pt x="934602" y="17384"/>
                  </a:moveTo>
                  <a:lnTo>
                    <a:pt x="920806" y="17384"/>
                  </a:lnTo>
                  <a:cubicBezTo>
                    <a:pt x="916115" y="17384"/>
                    <a:pt x="912114" y="13521"/>
                    <a:pt x="912114" y="8692"/>
                  </a:cubicBezTo>
                  <a:cubicBezTo>
                    <a:pt x="912114" y="3863"/>
                    <a:pt x="915977" y="0"/>
                    <a:pt x="920806" y="0"/>
                  </a:cubicBezTo>
                  <a:lnTo>
                    <a:pt x="934602" y="0"/>
                  </a:lnTo>
                  <a:cubicBezTo>
                    <a:pt x="939294" y="0"/>
                    <a:pt x="943295" y="3863"/>
                    <a:pt x="943295" y="8692"/>
                  </a:cubicBezTo>
                  <a:cubicBezTo>
                    <a:pt x="943295" y="13521"/>
                    <a:pt x="939431" y="17384"/>
                    <a:pt x="934602" y="17384"/>
                  </a:cubicBezTo>
                  <a:close/>
                  <a:moveTo>
                    <a:pt x="886313" y="17384"/>
                  </a:moveTo>
                  <a:lnTo>
                    <a:pt x="872516" y="17384"/>
                  </a:lnTo>
                  <a:cubicBezTo>
                    <a:pt x="867825" y="17384"/>
                    <a:pt x="863825" y="13521"/>
                    <a:pt x="863825" y="8692"/>
                  </a:cubicBezTo>
                  <a:cubicBezTo>
                    <a:pt x="863825" y="3863"/>
                    <a:pt x="867688" y="0"/>
                    <a:pt x="872516" y="0"/>
                  </a:cubicBezTo>
                  <a:lnTo>
                    <a:pt x="886313" y="0"/>
                  </a:lnTo>
                  <a:cubicBezTo>
                    <a:pt x="891005" y="0"/>
                    <a:pt x="895005" y="3863"/>
                    <a:pt x="895005" y="8692"/>
                  </a:cubicBezTo>
                  <a:cubicBezTo>
                    <a:pt x="895005" y="13521"/>
                    <a:pt x="891005" y="17384"/>
                    <a:pt x="886313" y="17384"/>
                  </a:cubicBezTo>
                  <a:close/>
                  <a:moveTo>
                    <a:pt x="837886" y="17384"/>
                  </a:moveTo>
                  <a:lnTo>
                    <a:pt x="824089" y="17384"/>
                  </a:lnTo>
                  <a:cubicBezTo>
                    <a:pt x="819399" y="17384"/>
                    <a:pt x="815397" y="13521"/>
                    <a:pt x="815397" y="8692"/>
                  </a:cubicBezTo>
                  <a:cubicBezTo>
                    <a:pt x="815397" y="3863"/>
                    <a:pt x="819260" y="0"/>
                    <a:pt x="824089" y="0"/>
                  </a:cubicBezTo>
                  <a:lnTo>
                    <a:pt x="837886" y="0"/>
                  </a:lnTo>
                  <a:cubicBezTo>
                    <a:pt x="842577" y="0"/>
                    <a:pt x="846579" y="3863"/>
                    <a:pt x="846579" y="8692"/>
                  </a:cubicBezTo>
                  <a:cubicBezTo>
                    <a:pt x="846579" y="13521"/>
                    <a:pt x="842715" y="17384"/>
                    <a:pt x="837886" y="17384"/>
                  </a:cubicBezTo>
                  <a:close/>
                  <a:moveTo>
                    <a:pt x="789597" y="17384"/>
                  </a:moveTo>
                  <a:lnTo>
                    <a:pt x="775800" y="17384"/>
                  </a:lnTo>
                  <a:cubicBezTo>
                    <a:pt x="771109" y="17384"/>
                    <a:pt x="767108" y="13521"/>
                    <a:pt x="767108" y="8692"/>
                  </a:cubicBezTo>
                  <a:cubicBezTo>
                    <a:pt x="767108" y="3863"/>
                    <a:pt x="770971" y="0"/>
                    <a:pt x="775800" y="0"/>
                  </a:cubicBezTo>
                  <a:lnTo>
                    <a:pt x="789597" y="0"/>
                  </a:lnTo>
                  <a:cubicBezTo>
                    <a:pt x="794288" y="0"/>
                    <a:pt x="798289" y="3863"/>
                    <a:pt x="798289" y="8692"/>
                  </a:cubicBezTo>
                  <a:cubicBezTo>
                    <a:pt x="798289" y="13521"/>
                    <a:pt x="794426" y="17384"/>
                    <a:pt x="789597" y="17384"/>
                  </a:cubicBezTo>
                  <a:close/>
                  <a:moveTo>
                    <a:pt x="741308" y="17384"/>
                  </a:moveTo>
                  <a:lnTo>
                    <a:pt x="727511" y="17384"/>
                  </a:lnTo>
                  <a:cubicBezTo>
                    <a:pt x="722820" y="17384"/>
                    <a:pt x="718819" y="13521"/>
                    <a:pt x="718819" y="8692"/>
                  </a:cubicBezTo>
                  <a:cubicBezTo>
                    <a:pt x="718819" y="3863"/>
                    <a:pt x="722682" y="0"/>
                    <a:pt x="727511" y="0"/>
                  </a:cubicBezTo>
                  <a:lnTo>
                    <a:pt x="741308" y="0"/>
                  </a:lnTo>
                  <a:cubicBezTo>
                    <a:pt x="745999" y="0"/>
                    <a:pt x="750000" y="3863"/>
                    <a:pt x="750000" y="8692"/>
                  </a:cubicBezTo>
                  <a:cubicBezTo>
                    <a:pt x="750000" y="13521"/>
                    <a:pt x="745999" y="17384"/>
                    <a:pt x="741308" y="17384"/>
                  </a:cubicBezTo>
                  <a:close/>
                  <a:moveTo>
                    <a:pt x="692881" y="17384"/>
                  </a:moveTo>
                  <a:lnTo>
                    <a:pt x="679084" y="17384"/>
                  </a:lnTo>
                  <a:cubicBezTo>
                    <a:pt x="674393" y="17384"/>
                    <a:pt x="670392" y="13521"/>
                    <a:pt x="670392" y="8692"/>
                  </a:cubicBezTo>
                  <a:cubicBezTo>
                    <a:pt x="670392" y="3863"/>
                    <a:pt x="674255" y="0"/>
                    <a:pt x="679084" y="0"/>
                  </a:cubicBezTo>
                  <a:lnTo>
                    <a:pt x="692881" y="0"/>
                  </a:lnTo>
                  <a:cubicBezTo>
                    <a:pt x="697572" y="0"/>
                    <a:pt x="701573" y="3863"/>
                    <a:pt x="701573" y="8692"/>
                  </a:cubicBezTo>
                  <a:cubicBezTo>
                    <a:pt x="701573" y="13521"/>
                    <a:pt x="697710" y="17384"/>
                    <a:pt x="692881" y="17384"/>
                  </a:cubicBezTo>
                  <a:close/>
                  <a:moveTo>
                    <a:pt x="644592" y="17384"/>
                  </a:moveTo>
                  <a:lnTo>
                    <a:pt x="630795" y="17384"/>
                  </a:lnTo>
                  <a:cubicBezTo>
                    <a:pt x="626104" y="17384"/>
                    <a:pt x="622103" y="13521"/>
                    <a:pt x="622103" y="8692"/>
                  </a:cubicBezTo>
                  <a:cubicBezTo>
                    <a:pt x="622103" y="3863"/>
                    <a:pt x="625966" y="0"/>
                    <a:pt x="630795" y="0"/>
                  </a:cubicBezTo>
                  <a:lnTo>
                    <a:pt x="644592" y="0"/>
                  </a:lnTo>
                  <a:cubicBezTo>
                    <a:pt x="649282" y="0"/>
                    <a:pt x="653284" y="3863"/>
                    <a:pt x="653284" y="8692"/>
                  </a:cubicBezTo>
                  <a:cubicBezTo>
                    <a:pt x="653284" y="13521"/>
                    <a:pt x="649282" y="17384"/>
                    <a:pt x="644592" y="17384"/>
                  </a:cubicBezTo>
                  <a:close/>
                  <a:moveTo>
                    <a:pt x="596165" y="17384"/>
                  </a:moveTo>
                  <a:lnTo>
                    <a:pt x="582368" y="17384"/>
                  </a:lnTo>
                  <a:cubicBezTo>
                    <a:pt x="577677" y="17384"/>
                    <a:pt x="573675" y="13521"/>
                    <a:pt x="573675" y="8692"/>
                  </a:cubicBezTo>
                  <a:cubicBezTo>
                    <a:pt x="573675" y="3863"/>
                    <a:pt x="577539" y="0"/>
                    <a:pt x="582368" y="0"/>
                  </a:cubicBezTo>
                  <a:lnTo>
                    <a:pt x="596165" y="0"/>
                  </a:lnTo>
                  <a:cubicBezTo>
                    <a:pt x="600855" y="0"/>
                    <a:pt x="604857" y="3863"/>
                    <a:pt x="604857" y="8692"/>
                  </a:cubicBezTo>
                  <a:cubicBezTo>
                    <a:pt x="604857" y="13521"/>
                    <a:pt x="600993" y="17384"/>
                    <a:pt x="596165" y="17384"/>
                  </a:cubicBezTo>
                  <a:close/>
                  <a:moveTo>
                    <a:pt x="547875" y="17384"/>
                  </a:moveTo>
                  <a:lnTo>
                    <a:pt x="534078" y="17384"/>
                  </a:lnTo>
                  <a:cubicBezTo>
                    <a:pt x="529388" y="17384"/>
                    <a:pt x="525386" y="13521"/>
                    <a:pt x="525386" y="8692"/>
                  </a:cubicBezTo>
                  <a:cubicBezTo>
                    <a:pt x="525386" y="3863"/>
                    <a:pt x="529249" y="0"/>
                    <a:pt x="534078" y="0"/>
                  </a:cubicBezTo>
                  <a:lnTo>
                    <a:pt x="547875" y="0"/>
                  </a:lnTo>
                  <a:cubicBezTo>
                    <a:pt x="552566" y="0"/>
                    <a:pt x="556567" y="3863"/>
                    <a:pt x="556567" y="8692"/>
                  </a:cubicBezTo>
                  <a:cubicBezTo>
                    <a:pt x="556567" y="13521"/>
                    <a:pt x="552566" y="17384"/>
                    <a:pt x="547875" y="17384"/>
                  </a:cubicBezTo>
                  <a:close/>
                  <a:moveTo>
                    <a:pt x="499586" y="17384"/>
                  </a:moveTo>
                  <a:lnTo>
                    <a:pt x="485789" y="17384"/>
                  </a:lnTo>
                  <a:cubicBezTo>
                    <a:pt x="481098" y="17384"/>
                    <a:pt x="477097" y="13521"/>
                    <a:pt x="477097" y="8692"/>
                  </a:cubicBezTo>
                  <a:cubicBezTo>
                    <a:pt x="477097" y="3863"/>
                    <a:pt x="480960" y="0"/>
                    <a:pt x="485789" y="0"/>
                  </a:cubicBezTo>
                  <a:lnTo>
                    <a:pt x="499586" y="0"/>
                  </a:lnTo>
                  <a:cubicBezTo>
                    <a:pt x="504277" y="0"/>
                    <a:pt x="508278" y="3863"/>
                    <a:pt x="508278" y="8692"/>
                  </a:cubicBezTo>
                  <a:cubicBezTo>
                    <a:pt x="508278" y="13521"/>
                    <a:pt x="504277" y="17384"/>
                    <a:pt x="499586" y="17384"/>
                  </a:cubicBezTo>
                  <a:close/>
                  <a:moveTo>
                    <a:pt x="451159" y="17384"/>
                  </a:moveTo>
                  <a:lnTo>
                    <a:pt x="437362" y="17384"/>
                  </a:lnTo>
                  <a:cubicBezTo>
                    <a:pt x="432671" y="17384"/>
                    <a:pt x="428670" y="13521"/>
                    <a:pt x="428670" y="8692"/>
                  </a:cubicBezTo>
                  <a:cubicBezTo>
                    <a:pt x="428670" y="3863"/>
                    <a:pt x="432533" y="0"/>
                    <a:pt x="437362" y="0"/>
                  </a:cubicBezTo>
                  <a:lnTo>
                    <a:pt x="451159" y="0"/>
                  </a:lnTo>
                  <a:cubicBezTo>
                    <a:pt x="455850" y="0"/>
                    <a:pt x="459851" y="3863"/>
                    <a:pt x="459851" y="8692"/>
                  </a:cubicBezTo>
                  <a:cubicBezTo>
                    <a:pt x="459851" y="13521"/>
                    <a:pt x="455988" y="17384"/>
                    <a:pt x="451159" y="17384"/>
                  </a:cubicBezTo>
                  <a:close/>
                  <a:moveTo>
                    <a:pt x="402870" y="17384"/>
                  </a:moveTo>
                  <a:lnTo>
                    <a:pt x="389073" y="17384"/>
                  </a:lnTo>
                  <a:cubicBezTo>
                    <a:pt x="384382" y="17384"/>
                    <a:pt x="380381" y="13521"/>
                    <a:pt x="380381" y="8692"/>
                  </a:cubicBezTo>
                  <a:cubicBezTo>
                    <a:pt x="380381" y="3863"/>
                    <a:pt x="384244" y="0"/>
                    <a:pt x="389073" y="0"/>
                  </a:cubicBezTo>
                  <a:lnTo>
                    <a:pt x="402870" y="0"/>
                  </a:lnTo>
                  <a:cubicBezTo>
                    <a:pt x="407561" y="0"/>
                    <a:pt x="411562" y="3863"/>
                    <a:pt x="411562" y="8692"/>
                  </a:cubicBezTo>
                  <a:cubicBezTo>
                    <a:pt x="411562" y="13521"/>
                    <a:pt x="407561" y="17384"/>
                    <a:pt x="402870" y="17384"/>
                  </a:cubicBezTo>
                  <a:close/>
                  <a:moveTo>
                    <a:pt x="354443" y="17384"/>
                  </a:moveTo>
                  <a:lnTo>
                    <a:pt x="340646" y="17384"/>
                  </a:lnTo>
                  <a:cubicBezTo>
                    <a:pt x="335955" y="17384"/>
                    <a:pt x="331954" y="13521"/>
                    <a:pt x="331954" y="8692"/>
                  </a:cubicBezTo>
                  <a:cubicBezTo>
                    <a:pt x="331954" y="3863"/>
                    <a:pt x="335817" y="0"/>
                    <a:pt x="340646" y="0"/>
                  </a:cubicBezTo>
                  <a:lnTo>
                    <a:pt x="354443" y="0"/>
                  </a:lnTo>
                  <a:cubicBezTo>
                    <a:pt x="359134" y="0"/>
                    <a:pt x="363135" y="3863"/>
                    <a:pt x="363135" y="8692"/>
                  </a:cubicBezTo>
                  <a:cubicBezTo>
                    <a:pt x="363135" y="13521"/>
                    <a:pt x="359272" y="17384"/>
                    <a:pt x="354443" y="17384"/>
                  </a:cubicBezTo>
                  <a:close/>
                  <a:moveTo>
                    <a:pt x="306153" y="17384"/>
                  </a:moveTo>
                  <a:lnTo>
                    <a:pt x="292357" y="17384"/>
                  </a:lnTo>
                  <a:cubicBezTo>
                    <a:pt x="287666" y="17384"/>
                    <a:pt x="283664" y="13521"/>
                    <a:pt x="283664" y="8692"/>
                  </a:cubicBezTo>
                  <a:cubicBezTo>
                    <a:pt x="283664" y="3863"/>
                    <a:pt x="287528" y="0"/>
                    <a:pt x="292357" y="0"/>
                  </a:cubicBezTo>
                  <a:lnTo>
                    <a:pt x="306153" y="0"/>
                  </a:lnTo>
                  <a:cubicBezTo>
                    <a:pt x="310844" y="0"/>
                    <a:pt x="314846" y="3863"/>
                    <a:pt x="314846" y="8692"/>
                  </a:cubicBezTo>
                  <a:cubicBezTo>
                    <a:pt x="314846" y="13521"/>
                    <a:pt x="310844" y="17384"/>
                    <a:pt x="306153" y="17384"/>
                  </a:cubicBezTo>
                  <a:close/>
                  <a:moveTo>
                    <a:pt x="257726" y="17384"/>
                  </a:moveTo>
                  <a:lnTo>
                    <a:pt x="243929" y="17384"/>
                  </a:lnTo>
                  <a:cubicBezTo>
                    <a:pt x="239239" y="17384"/>
                    <a:pt x="235237" y="13521"/>
                    <a:pt x="235237" y="8692"/>
                  </a:cubicBezTo>
                  <a:cubicBezTo>
                    <a:pt x="235237" y="3863"/>
                    <a:pt x="239100" y="0"/>
                    <a:pt x="243929" y="0"/>
                  </a:cubicBezTo>
                  <a:lnTo>
                    <a:pt x="257726" y="0"/>
                  </a:lnTo>
                  <a:cubicBezTo>
                    <a:pt x="262417" y="0"/>
                    <a:pt x="266418" y="3863"/>
                    <a:pt x="266418" y="8692"/>
                  </a:cubicBezTo>
                  <a:cubicBezTo>
                    <a:pt x="266418" y="13521"/>
                    <a:pt x="262555" y="17384"/>
                    <a:pt x="257726" y="17384"/>
                  </a:cubicBezTo>
                  <a:close/>
                  <a:moveTo>
                    <a:pt x="209437" y="17384"/>
                  </a:moveTo>
                  <a:lnTo>
                    <a:pt x="195640" y="17384"/>
                  </a:lnTo>
                  <a:cubicBezTo>
                    <a:pt x="190949" y="17384"/>
                    <a:pt x="186948" y="13521"/>
                    <a:pt x="186948" y="8692"/>
                  </a:cubicBezTo>
                  <a:cubicBezTo>
                    <a:pt x="186948" y="3863"/>
                    <a:pt x="190811" y="0"/>
                    <a:pt x="195640" y="0"/>
                  </a:cubicBezTo>
                  <a:lnTo>
                    <a:pt x="209437" y="0"/>
                  </a:lnTo>
                  <a:cubicBezTo>
                    <a:pt x="214128" y="0"/>
                    <a:pt x="218129" y="3863"/>
                    <a:pt x="218129" y="8692"/>
                  </a:cubicBezTo>
                  <a:cubicBezTo>
                    <a:pt x="218129" y="13521"/>
                    <a:pt x="214266" y="17384"/>
                    <a:pt x="209437" y="17384"/>
                  </a:cubicBezTo>
                  <a:close/>
                  <a:moveTo>
                    <a:pt x="161148" y="17384"/>
                  </a:moveTo>
                  <a:lnTo>
                    <a:pt x="147351" y="17384"/>
                  </a:lnTo>
                  <a:cubicBezTo>
                    <a:pt x="142660" y="17384"/>
                    <a:pt x="138659" y="13521"/>
                    <a:pt x="138659" y="8692"/>
                  </a:cubicBezTo>
                  <a:cubicBezTo>
                    <a:pt x="138659" y="3863"/>
                    <a:pt x="142522" y="0"/>
                    <a:pt x="147351" y="0"/>
                  </a:cubicBezTo>
                  <a:lnTo>
                    <a:pt x="161148" y="0"/>
                  </a:lnTo>
                  <a:cubicBezTo>
                    <a:pt x="165839" y="0"/>
                    <a:pt x="169840" y="3863"/>
                    <a:pt x="169840" y="8692"/>
                  </a:cubicBezTo>
                  <a:cubicBezTo>
                    <a:pt x="169840" y="13521"/>
                    <a:pt x="165839" y="17384"/>
                    <a:pt x="161148" y="17384"/>
                  </a:cubicBezTo>
                  <a:close/>
                </a:path>
              </a:pathLst>
            </a:custGeom>
            <a:solidFill>
              <a:srgbClr val="0072C6"/>
            </a:solidFill>
            <a:ln w="13792" cap="flat">
              <a:noFill/>
              <a:prstDash val="solid"/>
              <a:miter/>
            </a:ln>
          </p:spPr>
          <p:txBody>
            <a:bodyPr rtlCol="0" anchor="ctr"/>
            <a:lstStyle/>
            <a:p>
              <a:endParaRPr lang="en-GB"/>
            </a:p>
          </p:txBody>
        </p:sp>
        <p:sp>
          <p:nvSpPr>
            <p:cNvPr id="211" name="Freeform: Shape 210">
              <a:extLst>
                <a:ext uri="{FF2B5EF4-FFF2-40B4-BE49-F238E27FC236}">
                  <a16:creationId xmlns:a16="http://schemas.microsoft.com/office/drawing/2014/main" id="{CAF7DC37-5AF4-4135-9D2E-ED6BFC75331C}"/>
                </a:ext>
              </a:extLst>
            </p:cNvPr>
            <p:cNvSpPr/>
            <p:nvPr/>
          </p:nvSpPr>
          <p:spPr>
            <a:xfrm>
              <a:off x="8410905" y="3183642"/>
              <a:ext cx="3352649" cy="814018"/>
            </a:xfrm>
            <a:custGeom>
              <a:avLst/>
              <a:gdLst>
                <a:gd name="connsiteX0" fmla="*/ 0 w 3352648"/>
                <a:gd name="connsiteY0" fmla="*/ 0 h 814017"/>
                <a:gd name="connsiteX1" fmla="*/ 3353890 w 3352648"/>
                <a:gd name="connsiteY1" fmla="*/ 0 h 814017"/>
                <a:gd name="connsiteX2" fmla="*/ 3353890 w 3352648"/>
                <a:gd name="connsiteY2" fmla="*/ 816777 h 814017"/>
                <a:gd name="connsiteX3" fmla="*/ 0 w 3352648"/>
                <a:gd name="connsiteY3" fmla="*/ 816777 h 814017"/>
              </a:gdLst>
              <a:ahLst/>
              <a:cxnLst>
                <a:cxn ang="0">
                  <a:pos x="connsiteX0" y="connsiteY0"/>
                </a:cxn>
                <a:cxn ang="0">
                  <a:pos x="connsiteX1" y="connsiteY1"/>
                </a:cxn>
                <a:cxn ang="0">
                  <a:pos x="connsiteX2" y="connsiteY2"/>
                </a:cxn>
                <a:cxn ang="0">
                  <a:pos x="connsiteX3" y="connsiteY3"/>
                </a:cxn>
              </a:cxnLst>
              <a:rect l="l" t="t" r="r" b="b"/>
              <a:pathLst>
                <a:path w="3352648" h="814017">
                  <a:moveTo>
                    <a:pt x="0" y="0"/>
                  </a:moveTo>
                  <a:lnTo>
                    <a:pt x="3353890" y="0"/>
                  </a:lnTo>
                  <a:lnTo>
                    <a:pt x="3353890" y="816777"/>
                  </a:lnTo>
                  <a:lnTo>
                    <a:pt x="0" y="816777"/>
                  </a:lnTo>
                  <a:close/>
                </a:path>
              </a:pathLst>
            </a:custGeom>
            <a:solidFill>
              <a:srgbClr val="FFFFFF"/>
            </a:solidFill>
            <a:ln w="13792" cap="flat">
              <a:noFill/>
              <a:prstDash val="solid"/>
              <a:miter/>
            </a:ln>
          </p:spPr>
          <p:txBody>
            <a:bodyPr rtlCol="0" anchor="ctr"/>
            <a:lstStyle/>
            <a:p>
              <a:endParaRPr lang="en-GB"/>
            </a:p>
          </p:txBody>
        </p:sp>
        <p:sp>
          <p:nvSpPr>
            <p:cNvPr id="212" name="Freeform: Shape 211">
              <a:extLst>
                <a:ext uri="{FF2B5EF4-FFF2-40B4-BE49-F238E27FC236}">
                  <a16:creationId xmlns:a16="http://schemas.microsoft.com/office/drawing/2014/main" id="{5B91AED2-F8D3-48D1-8A15-7A4A62D66548}"/>
                </a:ext>
              </a:extLst>
            </p:cNvPr>
            <p:cNvSpPr/>
            <p:nvPr/>
          </p:nvSpPr>
          <p:spPr>
            <a:xfrm>
              <a:off x="8410905" y="3183642"/>
              <a:ext cx="3352649" cy="814018"/>
            </a:xfrm>
            <a:custGeom>
              <a:avLst/>
              <a:gdLst>
                <a:gd name="connsiteX0" fmla="*/ 0 w 3352648"/>
                <a:gd name="connsiteY0" fmla="*/ 0 h 814017"/>
                <a:gd name="connsiteX1" fmla="*/ 3353890 w 3352648"/>
                <a:gd name="connsiteY1" fmla="*/ 0 h 814017"/>
                <a:gd name="connsiteX2" fmla="*/ 3353890 w 3352648"/>
                <a:gd name="connsiteY2" fmla="*/ 816777 h 814017"/>
                <a:gd name="connsiteX3" fmla="*/ 0 w 3352648"/>
                <a:gd name="connsiteY3" fmla="*/ 816777 h 814017"/>
              </a:gdLst>
              <a:ahLst/>
              <a:cxnLst>
                <a:cxn ang="0">
                  <a:pos x="connsiteX0" y="connsiteY0"/>
                </a:cxn>
                <a:cxn ang="0">
                  <a:pos x="connsiteX1" y="connsiteY1"/>
                </a:cxn>
                <a:cxn ang="0">
                  <a:pos x="connsiteX2" y="connsiteY2"/>
                </a:cxn>
                <a:cxn ang="0">
                  <a:pos x="connsiteX3" y="connsiteY3"/>
                </a:cxn>
              </a:cxnLst>
              <a:rect l="l" t="t" r="r" b="b"/>
              <a:pathLst>
                <a:path w="3352648" h="814017">
                  <a:moveTo>
                    <a:pt x="0" y="0"/>
                  </a:moveTo>
                  <a:lnTo>
                    <a:pt x="3353890" y="0"/>
                  </a:lnTo>
                  <a:lnTo>
                    <a:pt x="3353890" y="816777"/>
                  </a:lnTo>
                  <a:lnTo>
                    <a:pt x="0" y="816777"/>
                  </a:lnTo>
                  <a:close/>
                </a:path>
              </a:pathLst>
            </a:custGeom>
            <a:solidFill>
              <a:srgbClr val="3C3C41">
                <a:alpha val="30000"/>
              </a:srgbClr>
            </a:solidFill>
            <a:ln w="13792" cap="flat">
              <a:noFill/>
              <a:prstDash val="solid"/>
              <a:miter/>
            </a:ln>
          </p:spPr>
          <p:txBody>
            <a:bodyPr rtlCol="0" anchor="ctr"/>
            <a:lstStyle/>
            <a:p>
              <a:endParaRPr lang="en-GB"/>
            </a:p>
          </p:txBody>
        </p:sp>
        <p:sp>
          <p:nvSpPr>
            <p:cNvPr id="213" name="Freeform: Shape 212">
              <a:extLst>
                <a:ext uri="{FF2B5EF4-FFF2-40B4-BE49-F238E27FC236}">
                  <a16:creationId xmlns:a16="http://schemas.microsoft.com/office/drawing/2014/main" id="{AD7E4D5A-19A0-47D2-A046-E405C1E8BF52}"/>
                </a:ext>
              </a:extLst>
            </p:cNvPr>
            <p:cNvSpPr/>
            <p:nvPr/>
          </p:nvSpPr>
          <p:spPr>
            <a:xfrm>
              <a:off x="8642004" y="3559331"/>
              <a:ext cx="869205" cy="289735"/>
            </a:xfrm>
            <a:custGeom>
              <a:avLst/>
              <a:gdLst>
                <a:gd name="connsiteX0" fmla="*/ 0 w 869205"/>
                <a:gd name="connsiteY0" fmla="*/ 0 h 289735"/>
                <a:gd name="connsiteX1" fmla="*/ 880795 w 869205"/>
                <a:gd name="connsiteY1" fmla="*/ 0 h 289735"/>
                <a:gd name="connsiteX2" fmla="*/ 880795 w 869205"/>
                <a:gd name="connsiteY2" fmla="*/ 289735 h 289735"/>
                <a:gd name="connsiteX3" fmla="*/ 0 w 869205"/>
                <a:gd name="connsiteY3" fmla="*/ 289735 h 289735"/>
              </a:gdLst>
              <a:ahLst/>
              <a:cxnLst>
                <a:cxn ang="0">
                  <a:pos x="connsiteX0" y="connsiteY0"/>
                </a:cxn>
                <a:cxn ang="0">
                  <a:pos x="connsiteX1" y="connsiteY1"/>
                </a:cxn>
                <a:cxn ang="0">
                  <a:pos x="connsiteX2" y="connsiteY2"/>
                </a:cxn>
                <a:cxn ang="0">
                  <a:pos x="connsiteX3" y="connsiteY3"/>
                </a:cxn>
              </a:cxnLst>
              <a:rect l="l" t="t" r="r" b="b"/>
              <a:pathLst>
                <a:path w="869205" h="289735">
                  <a:moveTo>
                    <a:pt x="0" y="0"/>
                  </a:moveTo>
                  <a:lnTo>
                    <a:pt x="880795" y="0"/>
                  </a:lnTo>
                  <a:lnTo>
                    <a:pt x="880795" y="289735"/>
                  </a:lnTo>
                  <a:lnTo>
                    <a:pt x="0" y="289735"/>
                  </a:lnTo>
                  <a:close/>
                </a:path>
              </a:pathLst>
            </a:custGeom>
            <a:solidFill>
              <a:srgbClr val="FFFFFF"/>
            </a:solidFill>
            <a:ln w="13792" cap="flat">
              <a:noFill/>
              <a:prstDash val="solid"/>
              <a:miter/>
            </a:ln>
          </p:spPr>
          <p:txBody>
            <a:bodyPr rtlCol="0" anchor="ctr"/>
            <a:lstStyle/>
            <a:p>
              <a:endParaRPr lang="en-GB"/>
            </a:p>
          </p:txBody>
        </p:sp>
        <p:sp>
          <p:nvSpPr>
            <p:cNvPr id="214" name="Freeform: Shape 213">
              <a:extLst>
                <a:ext uri="{FF2B5EF4-FFF2-40B4-BE49-F238E27FC236}">
                  <a16:creationId xmlns:a16="http://schemas.microsoft.com/office/drawing/2014/main" id="{87C7FC84-CC3A-4644-A28C-6F8353A33A53}"/>
                </a:ext>
              </a:extLst>
            </p:cNvPr>
            <p:cNvSpPr/>
            <p:nvPr/>
          </p:nvSpPr>
          <p:spPr>
            <a:xfrm>
              <a:off x="8642004" y="3559331"/>
              <a:ext cx="869205" cy="289735"/>
            </a:xfrm>
            <a:custGeom>
              <a:avLst/>
              <a:gdLst>
                <a:gd name="connsiteX0" fmla="*/ 0 w 869205"/>
                <a:gd name="connsiteY0" fmla="*/ 0 h 289735"/>
                <a:gd name="connsiteX1" fmla="*/ 880795 w 869205"/>
                <a:gd name="connsiteY1" fmla="*/ 0 h 289735"/>
                <a:gd name="connsiteX2" fmla="*/ 880795 w 869205"/>
                <a:gd name="connsiteY2" fmla="*/ 289735 h 289735"/>
                <a:gd name="connsiteX3" fmla="*/ 0 w 869205"/>
                <a:gd name="connsiteY3" fmla="*/ 289735 h 289735"/>
              </a:gdLst>
              <a:ahLst/>
              <a:cxnLst>
                <a:cxn ang="0">
                  <a:pos x="connsiteX0" y="connsiteY0"/>
                </a:cxn>
                <a:cxn ang="0">
                  <a:pos x="connsiteX1" y="connsiteY1"/>
                </a:cxn>
                <a:cxn ang="0">
                  <a:pos x="connsiteX2" y="connsiteY2"/>
                </a:cxn>
                <a:cxn ang="0">
                  <a:pos x="connsiteX3" y="connsiteY3"/>
                </a:cxn>
              </a:cxnLst>
              <a:rect l="l" t="t" r="r" b="b"/>
              <a:pathLst>
                <a:path w="869205" h="289735">
                  <a:moveTo>
                    <a:pt x="0" y="0"/>
                  </a:moveTo>
                  <a:lnTo>
                    <a:pt x="880795" y="0"/>
                  </a:lnTo>
                  <a:lnTo>
                    <a:pt x="880795" y="289735"/>
                  </a:lnTo>
                  <a:lnTo>
                    <a:pt x="0" y="289735"/>
                  </a:lnTo>
                  <a:close/>
                </a:path>
              </a:pathLst>
            </a:custGeom>
            <a:solidFill>
              <a:srgbClr val="0072C6"/>
            </a:solidFill>
            <a:ln w="13792" cap="flat">
              <a:noFill/>
              <a:prstDash val="solid"/>
              <a:miter/>
            </a:ln>
          </p:spPr>
          <p:txBody>
            <a:bodyPr rtlCol="0" anchor="ctr"/>
            <a:lstStyle/>
            <a:p>
              <a:endParaRPr lang="en-GB"/>
            </a:p>
          </p:txBody>
        </p:sp>
        <p:sp>
          <p:nvSpPr>
            <p:cNvPr id="215" name="Freeform: Shape 214">
              <a:extLst>
                <a:ext uri="{FF2B5EF4-FFF2-40B4-BE49-F238E27FC236}">
                  <a16:creationId xmlns:a16="http://schemas.microsoft.com/office/drawing/2014/main" id="{856AC11B-242D-4B54-A194-68FB23776C54}"/>
                </a:ext>
              </a:extLst>
            </p:cNvPr>
            <p:cNvSpPr/>
            <p:nvPr/>
          </p:nvSpPr>
          <p:spPr>
            <a:xfrm>
              <a:off x="8410905" y="2755937"/>
              <a:ext cx="1145143" cy="275938"/>
            </a:xfrm>
            <a:custGeom>
              <a:avLst/>
              <a:gdLst>
                <a:gd name="connsiteX0" fmla="*/ 0 w 1145143"/>
                <a:gd name="connsiteY0" fmla="*/ 0 h 275938"/>
                <a:gd name="connsiteX1" fmla="*/ 1158251 w 1145143"/>
                <a:gd name="connsiteY1" fmla="*/ 0 h 275938"/>
                <a:gd name="connsiteX2" fmla="*/ 1158251 w 1145143"/>
                <a:gd name="connsiteY2" fmla="*/ 289735 h 275938"/>
                <a:gd name="connsiteX3" fmla="*/ 0 w 1145143"/>
                <a:gd name="connsiteY3" fmla="*/ 289735 h 275938"/>
              </a:gdLst>
              <a:ahLst/>
              <a:cxnLst>
                <a:cxn ang="0">
                  <a:pos x="connsiteX0" y="connsiteY0"/>
                </a:cxn>
                <a:cxn ang="0">
                  <a:pos x="connsiteX1" y="connsiteY1"/>
                </a:cxn>
                <a:cxn ang="0">
                  <a:pos x="connsiteX2" y="connsiteY2"/>
                </a:cxn>
                <a:cxn ang="0">
                  <a:pos x="connsiteX3" y="connsiteY3"/>
                </a:cxn>
              </a:cxnLst>
              <a:rect l="l" t="t" r="r" b="b"/>
              <a:pathLst>
                <a:path w="1145143" h="275938">
                  <a:moveTo>
                    <a:pt x="0" y="0"/>
                  </a:moveTo>
                  <a:lnTo>
                    <a:pt x="1158251" y="0"/>
                  </a:lnTo>
                  <a:lnTo>
                    <a:pt x="1158251" y="289735"/>
                  </a:lnTo>
                  <a:lnTo>
                    <a:pt x="0" y="289735"/>
                  </a:lnTo>
                  <a:close/>
                </a:path>
              </a:pathLst>
            </a:custGeom>
            <a:solidFill>
              <a:srgbClr val="FFFFFF"/>
            </a:solidFill>
            <a:ln w="13792" cap="flat">
              <a:noFill/>
              <a:prstDash val="solid"/>
              <a:miter/>
            </a:ln>
          </p:spPr>
          <p:txBody>
            <a:bodyPr rtlCol="0" anchor="ctr"/>
            <a:lstStyle/>
            <a:p>
              <a:endParaRPr lang="en-GB"/>
            </a:p>
          </p:txBody>
        </p:sp>
        <p:sp>
          <p:nvSpPr>
            <p:cNvPr id="216" name="Freeform: Shape 215">
              <a:extLst>
                <a:ext uri="{FF2B5EF4-FFF2-40B4-BE49-F238E27FC236}">
                  <a16:creationId xmlns:a16="http://schemas.microsoft.com/office/drawing/2014/main" id="{1D3993AD-39D8-4231-8A09-9DB582550C65}"/>
                </a:ext>
              </a:extLst>
            </p:cNvPr>
            <p:cNvSpPr/>
            <p:nvPr/>
          </p:nvSpPr>
          <p:spPr>
            <a:xfrm>
              <a:off x="8410905" y="2755937"/>
              <a:ext cx="1145143" cy="275938"/>
            </a:xfrm>
            <a:custGeom>
              <a:avLst/>
              <a:gdLst>
                <a:gd name="connsiteX0" fmla="*/ 0 w 1145143"/>
                <a:gd name="connsiteY0" fmla="*/ 0 h 275938"/>
                <a:gd name="connsiteX1" fmla="*/ 1158251 w 1145143"/>
                <a:gd name="connsiteY1" fmla="*/ 0 h 275938"/>
                <a:gd name="connsiteX2" fmla="*/ 1158251 w 1145143"/>
                <a:gd name="connsiteY2" fmla="*/ 289735 h 275938"/>
                <a:gd name="connsiteX3" fmla="*/ 0 w 1145143"/>
                <a:gd name="connsiteY3" fmla="*/ 289735 h 275938"/>
              </a:gdLst>
              <a:ahLst/>
              <a:cxnLst>
                <a:cxn ang="0">
                  <a:pos x="connsiteX0" y="connsiteY0"/>
                </a:cxn>
                <a:cxn ang="0">
                  <a:pos x="connsiteX1" y="connsiteY1"/>
                </a:cxn>
                <a:cxn ang="0">
                  <a:pos x="connsiteX2" y="connsiteY2"/>
                </a:cxn>
                <a:cxn ang="0">
                  <a:pos x="connsiteX3" y="connsiteY3"/>
                </a:cxn>
              </a:cxnLst>
              <a:rect l="l" t="t" r="r" b="b"/>
              <a:pathLst>
                <a:path w="1145143" h="275938">
                  <a:moveTo>
                    <a:pt x="0" y="0"/>
                  </a:moveTo>
                  <a:lnTo>
                    <a:pt x="1158251" y="0"/>
                  </a:lnTo>
                  <a:lnTo>
                    <a:pt x="1158251" y="289735"/>
                  </a:lnTo>
                  <a:lnTo>
                    <a:pt x="0" y="289735"/>
                  </a:lnTo>
                  <a:close/>
                </a:path>
              </a:pathLst>
            </a:custGeom>
            <a:solidFill>
              <a:srgbClr val="50E6FF"/>
            </a:solidFill>
            <a:ln w="13792" cap="flat">
              <a:noFill/>
              <a:prstDash val="solid"/>
              <a:miter/>
            </a:ln>
          </p:spPr>
          <p:txBody>
            <a:bodyPr rtlCol="0" anchor="ctr"/>
            <a:lstStyle/>
            <a:p>
              <a:endParaRPr lang="en-GB"/>
            </a:p>
          </p:txBody>
        </p:sp>
        <p:sp>
          <p:nvSpPr>
            <p:cNvPr id="217" name="Freeform: Shape 216">
              <a:extLst>
                <a:ext uri="{FF2B5EF4-FFF2-40B4-BE49-F238E27FC236}">
                  <a16:creationId xmlns:a16="http://schemas.microsoft.com/office/drawing/2014/main" id="{C1C6F674-D55A-4850-BDD5-065B0631855D}"/>
                </a:ext>
              </a:extLst>
            </p:cNvPr>
            <p:cNvSpPr/>
            <p:nvPr/>
          </p:nvSpPr>
          <p:spPr>
            <a:xfrm>
              <a:off x="6852683" y="3455027"/>
              <a:ext cx="1020971" cy="289735"/>
            </a:xfrm>
            <a:custGeom>
              <a:avLst/>
              <a:gdLst>
                <a:gd name="connsiteX0" fmla="*/ 0 w 1020971"/>
                <a:gd name="connsiteY0" fmla="*/ 0 h 289735"/>
                <a:gd name="connsiteX1" fmla="*/ 1031319 w 1020971"/>
                <a:gd name="connsiteY1" fmla="*/ 0 h 289735"/>
                <a:gd name="connsiteX2" fmla="*/ 1031319 w 1020971"/>
                <a:gd name="connsiteY2" fmla="*/ 289735 h 289735"/>
                <a:gd name="connsiteX3" fmla="*/ 0 w 1020971"/>
                <a:gd name="connsiteY3" fmla="*/ 289735 h 289735"/>
              </a:gdLst>
              <a:ahLst/>
              <a:cxnLst>
                <a:cxn ang="0">
                  <a:pos x="connsiteX0" y="connsiteY0"/>
                </a:cxn>
                <a:cxn ang="0">
                  <a:pos x="connsiteX1" y="connsiteY1"/>
                </a:cxn>
                <a:cxn ang="0">
                  <a:pos x="connsiteX2" y="connsiteY2"/>
                </a:cxn>
                <a:cxn ang="0">
                  <a:pos x="connsiteX3" y="connsiteY3"/>
                </a:cxn>
              </a:cxnLst>
              <a:rect l="l" t="t" r="r" b="b"/>
              <a:pathLst>
                <a:path w="1020971" h="289735">
                  <a:moveTo>
                    <a:pt x="0" y="0"/>
                  </a:moveTo>
                  <a:lnTo>
                    <a:pt x="1031319" y="0"/>
                  </a:lnTo>
                  <a:lnTo>
                    <a:pt x="1031319" y="289735"/>
                  </a:lnTo>
                  <a:lnTo>
                    <a:pt x="0" y="289735"/>
                  </a:lnTo>
                  <a:close/>
                </a:path>
              </a:pathLst>
            </a:custGeom>
            <a:solidFill>
              <a:srgbClr val="FFFFFF"/>
            </a:solidFill>
            <a:ln w="13792" cap="flat">
              <a:noFill/>
              <a:prstDash val="solid"/>
              <a:miter/>
            </a:ln>
          </p:spPr>
          <p:txBody>
            <a:bodyPr rtlCol="0" anchor="ctr"/>
            <a:lstStyle/>
            <a:p>
              <a:endParaRPr lang="en-GB"/>
            </a:p>
          </p:txBody>
        </p:sp>
        <p:sp>
          <p:nvSpPr>
            <p:cNvPr id="218" name="Freeform: Shape 217">
              <a:extLst>
                <a:ext uri="{FF2B5EF4-FFF2-40B4-BE49-F238E27FC236}">
                  <a16:creationId xmlns:a16="http://schemas.microsoft.com/office/drawing/2014/main" id="{2C43C13C-BBA1-4357-B859-3AD8DF07EBF7}"/>
                </a:ext>
              </a:extLst>
            </p:cNvPr>
            <p:cNvSpPr/>
            <p:nvPr/>
          </p:nvSpPr>
          <p:spPr>
            <a:xfrm>
              <a:off x="6852683" y="3455027"/>
              <a:ext cx="1020971" cy="289735"/>
            </a:xfrm>
            <a:custGeom>
              <a:avLst/>
              <a:gdLst>
                <a:gd name="connsiteX0" fmla="*/ 0 w 1020971"/>
                <a:gd name="connsiteY0" fmla="*/ 0 h 289735"/>
                <a:gd name="connsiteX1" fmla="*/ 1031319 w 1020971"/>
                <a:gd name="connsiteY1" fmla="*/ 0 h 289735"/>
                <a:gd name="connsiteX2" fmla="*/ 1031319 w 1020971"/>
                <a:gd name="connsiteY2" fmla="*/ 289735 h 289735"/>
                <a:gd name="connsiteX3" fmla="*/ 0 w 1020971"/>
                <a:gd name="connsiteY3" fmla="*/ 289735 h 289735"/>
              </a:gdLst>
              <a:ahLst/>
              <a:cxnLst>
                <a:cxn ang="0">
                  <a:pos x="connsiteX0" y="connsiteY0"/>
                </a:cxn>
                <a:cxn ang="0">
                  <a:pos x="connsiteX1" y="connsiteY1"/>
                </a:cxn>
                <a:cxn ang="0">
                  <a:pos x="connsiteX2" y="connsiteY2"/>
                </a:cxn>
                <a:cxn ang="0">
                  <a:pos x="connsiteX3" y="connsiteY3"/>
                </a:cxn>
              </a:cxnLst>
              <a:rect l="l" t="t" r="r" b="b"/>
              <a:pathLst>
                <a:path w="1020971" h="289735">
                  <a:moveTo>
                    <a:pt x="0" y="0"/>
                  </a:moveTo>
                  <a:lnTo>
                    <a:pt x="1031319" y="0"/>
                  </a:lnTo>
                  <a:lnTo>
                    <a:pt x="1031319" y="289735"/>
                  </a:lnTo>
                  <a:lnTo>
                    <a:pt x="0" y="289735"/>
                  </a:lnTo>
                  <a:close/>
                </a:path>
              </a:pathLst>
            </a:custGeom>
            <a:solidFill>
              <a:srgbClr val="3C3C41"/>
            </a:solidFill>
            <a:ln w="13792" cap="flat">
              <a:noFill/>
              <a:prstDash val="solid"/>
              <a:miter/>
            </a:ln>
          </p:spPr>
          <p:txBody>
            <a:bodyPr rtlCol="0" anchor="ctr"/>
            <a:lstStyle/>
            <a:p>
              <a:endParaRPr lang="en-GB"/>
            </a:p>
          </p:txBody>
        </p:sp>
        <p:sp>
          <p:nvSpPr>
            <p:cNvPr id="219" name="Freeform: Shape 218">
              <a:extLst>
                <a:ext uri="{FF2B5EF4-FFF2-40B4-BE49-F238E27FC236}">
                  <a16:creationId xmlns:a16="http://schemas.microsoft.com/office/drawing/2014/main" id="{25F260F4-0E65-4356-A512-47AEF9A92103}"/>
                </a:ext>
              </a:extLst>
            </p:cNvPr>
            <p:cNvSpPr/>
            <p:nvPr/>
          </p:nvSpPr>
          <p:spPr>
            <a:xfrm>
              <a:off x="5218163" y="3326715"/>
              <a:ext cx="1020971" cy="551876"/>
            </a:xfrm>
            <a:custGeom>
              <a:avLst/>
              <a:gdLst>
                <a:gd name="connsiteX0" fmla="*/ 0 w 1020971"/>
                <a:gd name="connsiteY0" fmla="*/ 0 h 551876"/>
                <a:gd name="connsiteX1" fmla="*/ 1031319 w 1020971"/>
                <a:gd name="connsiteY1" fmla="*/ 0 h 551876"/>
                <a:gd name="connsiteX2" fmla="*/ 1031319 w 1020971"/>
                <a:gd name="connsiteY2" fmla="*/ 551876 h 551876"/>
                <a:gd name="connsiteX3" fmla="*/ 0 w 1020971"/>
                <a:gd name="connsiteY3" fmla="*/ 551876 h 551876"/>
              </a:gdLst>
              <a:ahLst/>
              <a:cxnLst>
                <a:cxn ang="0">
                  <a:pos x="connsiteX0" y="connsiteY0"/>
                </a:cxn>
                <a:cxn ang="0">
                  <a:pos x="connsiteX1" y="connsiteY1"/>
                </a:cxn>
                <a:cxn ang="0">
                  <a:pos x="connsiteX2" y="connsiteY2"/>
                </a:cxn>
                <a:cxn ang="0">
                  <a:pos x="connsiteX3" y="connsiteY3"/>
                </a:cxn>
              </a:cxnLst>
              <a:rect l="l" t="t" r="r" b="b"/>
              <a:pathLst>
                <a:path w="1020971" h="551876">
                  <a:moveTo>
                    <a:pt x="0" y="0"/>
                  </a:moveTo>
                  <a:lnTo>
                    <a:pt x="1031319" y="0"/>
                  </a:lnTo>
                  <a:lnTo>
                    <a:pt x="1031319" y="551876"/>
                  </a:lnTo>
                  <a:lnTo>
                    <a:pt x="0" y="551876"/>
                  </a:lnTo>
                  <a:close/>
                </a:path>
              </a:pathLst>
            </a:custGeom>
            <a:solidFill>
              <a:srgbClr val="FFFFFF"/>
            </a:solidFill>
            <a:ln w="13792" cap="flat">
              <a:noFill/>
              <a:prstDash val="solid"/>
              <a:miter/>
            </a:ln>
          </p:spPr>
          <p:txBody>
            <a:bodyPr rtlCol="0" anchor="ctr"/>
            <a:lstStyle/>
            <a:p>
              <a:endParaRPr lang="en-GB"/>
            </a:p>
          </p:txBody>
        </p:sp>
        <p:sp>
          <p:nvSpPr>
            <p:cNvPr id="220" name="Freeform: Shape 219">
              <a:extLst>
                <a:ext uri="{FF2B5EF4-FFF2-40B4-BE49-F238E27FC236}">
                  <a16:creationId xmlns:a16="http://schemas.microsoft.com/office/drawing/2014/main" id="{79CBF816-8A91-4F63-AAFA-336559DD118E}"/>
                </a:ext>
              </a:extLst>
            </p:cNvPr>
            <p:cNvSpPr/>
            <p:nvPr/>
          </p:nvSpPr>
          <p:spPr>
            <a:xfrm>
              <a:off x="5218163" y="3326715"/>
              <a:ext cx="1020971" cy="551876"/>
            </a:xfrm>
            <a:custGeom>
              <a:avLst/>
              <a:gdLst>
                <a:gd name="connsiteX0" fmla="*/ 0 w 1020971"/>
                <a:gd name="connsiteY0" fmla="*/ 0 h 551876"/>
                <a:gd name="connsiteX1" fmla="*/ 1031319 w 1020971"/>
                <a:gd name="connsiteY1" fmla="*/ 0 h 551876"/>
                <a:gd name="connsiteX2" fmla="*/ 1031319 w 1020971"/>
                <a:gd name="connsiteY2" fmla="*/ 551876 h 551876"/>
                <a:gd name="connsiteX3" fmla="*/ 0 w 1020971"/>
                <a:gd name="connsiteY3" fmla="*/ 551876 h 551876"/>
              </a:gdLst>
              <a:ahLst/>
              <a:cxnLst>
                <a:cxn ang="0">
                  <a:pos x="connsiteX0" y="connsiteY0"/>
                </a:cxn>
                <a:cxn ang="0">
                  <a:pos x="connsiteX1" y="connsiteY1"/>
                </a:cxn>
                <a:cxn ang="0">
                  <a:pos x="connsiteX2" y="connsiteY2"/>
                </a:cxn>
                <a:cxn ang="0">
                  <a:pos x="connsiteX3" y="connsiteY3"/>
                </a:cxn>
              </a:cxnLst>
              <a:rect l="l" t="t" r="r" b="b"/>
              <a:pathLst>
                <a:path w="1020971" h="551876">
                  <a:moveTo>
                    <a:pt x="0" y="0"/>
                  </a:moveTo>
                  <a:lnTo>
                    <a:pt x="1031319" y="0"/>
                  </a:lnTo>
                  <a:lnTo>
                    <a:pt x="1031319" y="551876"/>
                  </a:lnTo>
                  <a:lnTo>
                    <a:pt x="0" y="551876"/>
                  </a:lnTo>
                  <a:close/>
                </a:path>
              </a:pathLst>
            </a:custGeom>
            <a:solidFill>
              <a:srgbClr val="0078CF"/>
            </a:solidFill>
            <a:ln w="13792" cap="flat">
              <a:noFill/>
              <a:prstDash val="solid"/>
              <a:miter/>
            </a:ln>
          </p:spPr>
          <p:txBody>
            <a:bodyPr rtlCol="0" anchor="ctr"/>
            <a:lstStyle/>
            <a:p>
              <a:endParaRPr lang="en-GB"/>
            </a:p>
          </p:txBody>
        </p:sp>
        <p:sp>
          <p:nvSpPr>
            <p:cNvPr id="221" name="Freeform: Shape 220">
              <a:extLst>
                <a:ext uri="{FF2B5EF4-FFF2-40B4-BE49-F238E27FC236}">
                  <a16:creationId xmlns:a16="http://schemas.microsoft.com/office/drawing/2014/main" id="{FCF8AFA0-E7F4-4D3D-A665-A3E5CD7AE624}"/>
                </a:ext>
              </a:extLst>
            </p:cNvPr>
            <p:cNvSpPr/>
            <p:nvPr/>
          </p:nvSpPr>
          <p:spPr>
            <a:xfrm>
              <a:off x="9676772" y="3559331"/>
              <a:ext cx="869205" cy="289735"/>
            </a:xfrm>
            <a:custGeom>
              <a:avLst/>
              <a:gdLst>
                <a:gd name="connsiteX0" fmla="*/ 0 w 869205"/>
                <a:gd name="connsiteY0" fmla="*/ 0 h 289735"/>
                <a:gd name="connsiteX1" fmla="*/ 880795 w 869205"/>
                <a:gd name="connsiteY1" fmla="*/ 0 h 289735"/>
                <a:gd name="connsiteX2" fmla="*/ 880795 w 869205"/>
                <a:gd name="connsiteY2" fmla="*/ 289735 h 289735"/>
                <a:gd name="connsiteX3" fmla="*/ 0 w 869205"/>
                <a:gd name="connsiteY3" fmla="*/ 289735 h 289735"/>
              </a:gdLst>
              <a:ahLst/>
              <a:cxnLst>
                <a:cxn ang="0">
                  <a:pos x="connsiteX0" y="connsiteY0"/>
                </a:cxn>
                <a:cxn ang="0">
                  <a:pos x="connsiteX1" y="connsiteY1"/>
                </a:cxn>
                <a:cxn ang="0">
                  <a:pos x="connsiteX2" y="connsiteY2"/>
                </a:cxn>
                <a:cxn ang="0">
                  <a:pos x="connsiteX3" y="connsiteY3"/>
                </a:cxn>
              </a:cxnLst>
              <a:rect l="l" t="t" r="r" b="b"/>
              <a:pathLst>
                <a:path w="869205" h="289735">
                  <a:moveTo>
                    <a:pt x="0" y="0"/>
                  </a:moveTo>
                  <a:lnTo>
                    <a:pt x="880795" y="0"/>
                  </a:lnTo>
                  <a:lnTo>
                    <a:pt x="880795" y="289735"/>
                  </a:lnTo>
                  <a:lnTo>
                    <a:pt x="0" y="289735"/>
                  </a:lnTo>
                  <a:close/>
                </a:path>
              </a:pathLst>
            </a:custGeom>
            <a:solidFill>
              <a:srgbClr val="FFFFFF"/>
            </a:solidFill>
            <a:ln w="13792" cap="flat">
              <a:noFill/>
              <a:prstDash val="solid"/>
              <a:miter/>
            </a:ln>
          </p:spPr>
          <p:txBody>
            <a:bodyPr rtlCol="0" anchor="ctr"/>
            <a:lstStyle/>
            <a:p>
              <a:endParaRPr lang="en-GB"/>
            </a:p>
          </p:txBody>
        </p:sp>
        <p:sp>
          <p:nvSpPr>
            <p:cNvPr id="222" name="Freeform: Shape 221">
              <a:extLst>
                <a:ext uri="{FF2B5EF4-FFF2-40B4-BE49-F238E27FC236}">
                  <a16:creationId xmlns:a16="http://schemas.microsoft.com/office/drawing/2014/main" id="{3E5A2329-AB57-4A74-8BB2-DB5BA50FDB1E}"/>
                </a:ext>
              </a:extLst>
            </p:cNvPr>
            <p:cNvSpPr/>
            <p:nvPr/>
          </p:nvSpPr>
          <p:spPr>
            <a:xfrm>
              <a:off x="9676772" y="3559331"/>
              <a:ext cx="869205" cy="289735"/>
            </a:xfrm>
            <a:custGeom>
              <a:avLst/>
              <a:gdLst>
                <a:gd name="connsiteX0" fmla="*/ 0 w 869205"/>
                <a:gd name="connsiteY0" fmla="*/ 0 h 289735"/>
                <a:gd name="connsiteX1" fmla="*/ 880795 w 869205"/>
                <a:gd name="connsiteY1" fmla="*/ 0 h 289735"/>
                <a:gd name="connsiteX2" fmla="*/ 880795 w 869205"/>
                <a:gd name="connsiteY2" fmla="*/ 289735 h 289735"/>
                <a:gd name="connsiteX3" fmla="*/ 0 w 869205"/>
                <a:gd name="connsiteY3" fmla="*/ 289735 h 289735"/>
              </a:gdLst>
              <a:ahLst/>
              <a:cxnLst>
                <a:cxn ang="0">
                  <a:pos x="connsiteX0" y="connsiteY0"/>
                </a:cxn>
                <a:cxn ang="0">
                  <a:pos x="connsiteX1" y="connsiteY1"/>
                </a:cxn>
                <a:cxn ang="0">
                  <a:pos x="connsiteX2" y="connsiteY2"/>
                </a:cxn>
                <a:cxn ang="0">
                  <a:pos x="connsiteX3" y="connsiteY3"/>
                </a:cxn>
              </a:cxnLst>
              <a:rect l="l" t="t" r="r" b="b"/>
              <a:pathLst>
                <a:path w="869205" h="289735">
                  <a:moveTo>
                    <a:pt x="0" y="0"/>
                  </a:moveTo>
                  <a:lnTo>
                    <a:pt x="880795" y="0"/>
                  </a:lnTo>
                  <a:lnTo>
                    <a:pt x="880795" y="289735"/>
                  </a:lnTo>
                  <a:lnTo>
                    <a:pt x="0" y="289735"/>
                  </a:lnTo>
                  <a:close/>
                </a:path>
              </a:pathLst>
            </a:custGeom>
            <a:solidFill>
              <a:srgbClr val="0072C6"/>
            </a:solidFill>
            <a:ln w="13792" cap="flat">
              <a:noFill/>
              <a:prstDash val="solid"/>
              <a:miter/>
            </a:ln>
          </p:spPr>
          <p:txBody>
            <a:bodyPr rtlCol="0" anchor="ctr"/>
            <a:lstStyle/>
            <a:p>
              <a:endParaRPr lang="en-GB"/>
            </a:p>
          </p:txBody>
        </p:sp>
        <p:sp>
          <p:nvSpPr>
            <p:cNvPr id="223" name="Freeform: Shape 222">
              <a:extLst>
                <a:ext uri="{FF2B5EF4-FFF2-40B4-BE49-F238E27FC236}">
                  <a16:creationId xmlns:a16="http://schemas.microsoft.com/office/drawing/2014/main" id="{D8503DC0-24BE-4CAA-98F7-40883E91F0F9}"/>
                </a:ext>
              </a:extLst>
            </p:cNvPr>
            <p:cNvSpPr/>
            <p:nvPr/>
          </p:nvSpPr>
          <p:spPr>
            <a:xfrm>
              <a:off x="10711540" y="3559331"/>
              <a:ext cx="869205" cy="289735"/>
            </a:xfrm>
            <a:custGeom>
              <a:avLst/>
              <a:gdLst>
                <a:gd name="connsiteX0" fmla="*/ 0 w 869205"/>
                <a:gd name="connsiteY0" fmla="*/ 0 h 289735"/>
                <a:gd name="connsiteX1" fmla="*/ 880795 w 869205"/>
                <a:gd name="connsiteY1" fmla="*/ 0 h 289735"/>
                <a:gd name="connsiteX2" fmla="*/ 880795 w 869205"/>
                <a:gd name="connsiteY2" fmla="*/ 289735 h 289735"/>
                <a:gd name="connsiteX3" fmla="*/ 0 w 869205"/>
                <a:gd name="connsiteY3" fmla="*/ 289735 h 289735"/>
              </a:gdLst>
              <a:ahLst/>
              <a:cxnLst>
                <a:cxn ang="0">
                  <a:pos x="connsiteX0" y="connsiteY0"/>
                </a:cxn>
                <a:cxn ang="0">
                  <a:pos x="connsiteX1" y="connsiteY1"/>
                </a:cxn>
                <a:cxn ang="0">
                  <a:pos x="connsiteX2" y="connsiteY2"/>
                </a:cxn>
                <a:cxn ang="0">
                  <a:pos x="connsiteX3" y="connsiteY3"/>
                </a:cxn>
              </a:cxnLst>
              <a:rect l="l" t="t" r="r" b="b"/>
              <a:pathLst>
                <a:path w="869205" h="289735">
                  <a:moveTo>
                    <a:pt x="0" y="0"/>
                  </a:moveTo>
                  <a:lnTo>
                    <a:pt x="880795" y="0"/>
                  </a:lnTo>
                  <a:lnTo>
                    <a:pt x="880795" y="289735"/>
                  </a:lnTo>
                  <a:lnTo>
                    <a:pt x="0" y="289735"/>
                  </a:lnTo>
                  <a:close/>
                </a:path>
              </a:pathLst>
            </a:custGeom>
            <a:solidFill>
              <a:srgbClr val="FFFFFF"/>
            </a:solidFill>
            <a:ln w="13792" cap="flat">
              <a:noFill/>
              <a:prstDash val="solid"/>
              <a:miter/>
            </a:ln>
          </p:spPr>
          <p:txBody>
            <a:bodyPr rtlCol="0" anchor="ctr"/>
            <a:lstStyle/>
            <a:p>
              <a:endParaRPr lang="en-GB"/>
            </a:p>
          </p:txBody>
        </p:sp>
        <p:sp>
          <p:nvSpPr>
            <p:cNvPr id="224" name="Freeform: Shape 223">
              <a:extLst>
                <a:ext uri="{FF2B5EF4-FFF2-40B4-BE49-F238E27FC236}">
                  <a16:creationId xmlns:a16="http://schemas.microsoft.com/office/drawing/2014/main" id="{A0EBC200-BDAC-4201-A3F0-F832B63F4021}"/>
                </a:ext>
              </a:extLst>
            </p:cNvPr>
            <p:cNvSpPr/>
            <p:nvPr/>
          </p:nvSpPr>
          <p:spPr>
            <a:xfrm>
              <a:off x="10711540" y="3559331"/>
              <a:ext cx="869205" cy="289735"/>
            </a:xfrm>
            <a:custGeom>
              <a:avLst/>
              <a:gdLst>
                <a:gd name="connsiteX0" fmla="*/ 0 w 869205"/>
                <a:gd name="connsiteY0" fmla="*/ 0 h 289735"/>
                <a:gd name="connsiteX1" fmla="*/ 880795 w 869205"/>
                <a:gd name="connsiteY1" fmla="*/ 0 h 289735"/>
                <a:gd name="connsiteX2" fmla="*/ 880795 w 869205"/>
                <a:gd name="connsiteY2" fmla="*/ 289735 h 289735"/>
                <a:gd name="connsiteX3" fmla="*/ 0 w 869205"/>
                <a:gd name="connsiteY3" fmla="*/ 289735 h 289735"/>
              </a:gdLst>
              <a:ahLst/>
              <a:cxnLst>
                <a:cxn ang="0">
                  <a:pos x="connsiteX0" y="connsiteY0"/>
                </a:cxn>
                <a:cxn ang="0">
                  <a:pos x="connsiteX1" y="connsiteY1"/>
                </a:cxn>
                <a:cxn ang="0">
                  <a:pos x="connsiteX2" y="connsiteY2"/>
                </a:cxn>
                <a:cxn ang="0">
                  <a:pos x="connsiteX3" y="connsiteY3"/>
                </a:cxn>
              </a:cxnLst>
              <a:rect l="l" t="t" r="r" b="b"/>
              <a:pathLst>
                <a:path w="869205" h="289735">
                  <a:moveTo>
                    <a:pt x="0" y="0"/>
                  </a:moveTo>
                  <a:lnTo>
                    <a:pt x="880795" y="0"/>
                  </a:lnTo>
                  <a:lnTo>
                    <a:pt x="880795" y="289735"/>
                  </a:lnTo>
                  <a:lnTo>
                    <a:pt x="0" y="289735"/>
                  </a:lnTo>
                  <a:close/>
                </a:path>
              </a:pathLst>
            </a:custGeom>
            <a:solidFill>
              <a:srgbClr val="0072C6"/>
            </a:solidFill>
            <a:ln w="13792" cap="flat">
              <a:noFill/>
              <a:prstDash val="solid"/>
              <a:miter/>
            </a:ln>
          </p:spPr>
          <p:txBody>
            <a:bodyPr rtlCol="0" anchor="ctr"/>
            <a:lstStyle/>
            <a:p>
              <a:endParaRPr lang="en-GB"/>
            </a:p>
          </p:txBody>
        </p:sp>
        <p:sp>
          <p:nvSpPr>
            <p:cNvPr id="225" name="Freeform: Shape 224">
              <a:extLst>
                <a:ext uri="{FF2B5EF4-FFF2-40B4-BE49-F238E27FC236}">
                  <a16:creationId xmlns:a16="http://schemas.microsoft.com/office/drawing/2014/main" id="{A8D3A328-79C2-46D7-B1B4-16CFDCD1F223}"/>
                </a:ext>
              </a:extLst>
            </p:cNvPr>
            <p:cNvSpPr/>
            <p:nvPr/>
          </p:nvSpPr>
          <p:spPr>
            <a:xfrm>
              <a:off x="8410905" y="4132593"/>
              <a:ext cx="3352649" cy="814018"/>
            </a:xfrm>
            <a:custGeom>
              <a:avLst/>
              <a:gdLst>
                <a:gd name="connsiteX0" fmla="*/ 0 w 3352648"/>
                <a:gd name="connsiteY0" fmla="*/ 0 h 814017"/>
                <a:gd name="connsiteX1" fmla="*/ 3353890 w 3352648"/>
                <a:gd name="connsiteY1" fmla="*/ 0 h 814017"/>
                <a:gd name="connsiteX2" fmla="*/ 3353890 w 3352648"/>
                <a:gd name="connsiteY2" fmla="*/ 816777 h 814017"/>
                <a:gd name="connsiteX3" fmla="*/ 0 w 3352648"/>
                <a:gd name="connsiteY3" fmla="*/ 816777 h 814017"/>
              </a:gdLst>
              <a:ahLst/>
              <a:cxnLst>
                <a:cxn ang="0">
                  <a:pos x="connsiteX0" y="connsiteY0"/>
                </a:cxn>
                <a:cxn ang="0">
                  <a:pos x="connsiteX1" y="connsiteY1"/>
                </a:cxn>
                <a:cxn ang="0">
                  <a:pos x="connsiteX2" y="connsiteY2"/>
                </a:cxn>
                <a:cxn ang="0">
                  <a:pos x="connsiteX3" y="connsiteY3"/>
                </a:cxn>
              </a:cxnLst>
              <a:rect l="l" t="t" r="r" b="b"/>
              <a:pathLst>
                <a:path w="3352648" h="814017">
                  <a:moveTo>
                    <a:pt x="0" y="0"/>
                  </a:moveTo>
                  <a:lnTo>
                    <a:pt x="3353890" y="0"/>
                  </a:lnTo>
                  <a:lnTo>
                    <a:pt x="3353890" y="816777"/>
                  </a:lnTo>
                  <a:lnTo>
                    <a:pt x="0" y="816777"/>
                  </a:lnTo>
                  <a:close/>
                </a:path>
              </a:pathLst>
            </a:custGeom>
            <a:solidFill>
              <a:srgbClr val="FFFFFF"/>
            </a:solidFill>
            <a:ln w="13792" cap="flat">
              <a:noFill/>
              <a:prstDash val="solid"/>
              <a:miter/>
            </a:ln>
          </p:spPr>
          <p:txBody>
            <a:bodyPr rtlCol="0" anchor="ctr"/>
            <a:lstStyle/>
            <a:p>
              <a:endParaRPr lang="en-GB"/>
            </a:p>
          </p:txBody>
        </p:sp>
        <p:sp>
          <p:nvSpPr>
            <p:cNvPr id="226" name="Freeform: Shape 225">
              <a:extLst>
                <a:ext uri="{FF2B5EF4-FFF2-40B4-BE49-F238E27FC236}">
                  <a16:creationId xmlns:a16="http://schemas.microsoft.com/office/drawing/2014/main" id="{5F97E14B-2D76-4BB2-8276-11F3ED3241A2}"/>
                </a:ext>
              </a:extLst>
            </p:cNvPr>
            <p:cNvSpPr/>
            <p:nvPr/>
          </p:nvSpPr>
          <p:spPr>
            <a:xfrm>
              <a:off x="8410905" y="4132593"/>
              <a:ext cx="3352649" cy="814018"/>
            </a:xfrm>
            <a:custGeom>
              <a:avLst/>
              <a:gdLst>
                <a:gd name="connsiteX0" fmla="*/ 0 w 3352648"/>
                <a:gd name="connsiteY0" fmla="*/ 0 h 814017"/>
                <a:gd name="connsiteX1" fmla="*/ 3353890 w 3352648"/>
                <a:gd name="connsiteY1" fmla="*/ 0 h 814017"/>
                <a:gd name="connsiteX2" fmla="*/ 3353890 w 3352648"/>
                <a:gd name="connsiteY2" fmla="*/ 816777 h 814017"/>
                <a:gd name="connsiteX3" fmla="*/ 0 w 3352648"/>
                <a:gd name="connsiteY3" fmla="*/ 816777 h 814017"/>
              </a:gdLst>
              <a:ahLst/>
              <a:cxnLst>
                <a:cxn ang="0">
                  <a:pos x="connsiteX0" y="connsiteY0"/>
                </a:cxn>
                <a:cxn ang="0">
                  <a:pos x="connsiteX1" y="connsiteY1"/>
                </a:cxn>
                <a:cxn ang="0">
                  <a:pos x="connsiteX2" y="connsiteY2"/>
                </a:cxn>
                <a:cxn ang="0">
                  <a:pos x="connsiteX3" y="connsiteY3"/>
                </a:cxn>
              </a:cxnLst>
              <a:rect l="l" t="t" r="r" b="b"/>
              <a:pathLst>
                <a:path w="3352648" h="814017">
                  <a:moveTo>
                    <a:pt x="0" y="0"/>
                  </a:moveTo>
                  <a:lnTo>
                    <a:pt x="3353890" y="0"/>
                  </a:lnTo>
                  <a:lnTo>
                    <a:pt x="3353890" y="816777"/>
                  </a:lnTo>
                  <a:lnTo>
                    <a:pt x="0" y="816777"/>
                  </a:lnTo>
                  <a:close/>
                </a:path>
              </a:pathLst>
            </a:custGeom>
            <a:solidFill>
              <a:srgbClr val="3C3C41">
                <a:alpha val="30000"/>
              </a:srgbClr>
            </a:solidFill>
            <a:ln w="13792" cap="flat">
              <a:noFill/>
              <a:prstDash val="solid"/>
              <a:miter/>
            </a:ln>
          </p:spPr>
          <p:txBody>
            <a:bodyPr rtlCol="0" anchor="ctr"/>
            <a:lstStyle/>
            <a:p>
              <a:endParaRPr lang="en-GB"/>
            </a:p>
          </p:txBody>
        </p:sp>
        <p:sp>
          <p:nvSpPr>
            <p:cNvPr id="227" name="Freeform: Shape 226">
              <a:extLst>
                <a:ext uri="{FF2B5EF4-FFF2-40B4-BE49-F238E27FC236}">
                  <a16:creationId xmlns:a16="http://schemas.microsoft.com/office/drawing/2014/main" id="{758B9BB9-0B88-4089-95EB-8EB634B521B3}"/>
                </a:ext>
              </a:extLst>
            </p:cNvPr>
            <p:cNvSpPr/>
            <p:nvPr/>
          </p:nvSpPr>
          <p:spPr>
            <a:xfrm>
              <a:off x="8642004" y="4514077"/>
              <a:ext cx="869205" cy="289735"/>
            </a:xfrm>
            <a:custGeom>
              <a:avLst/>
              <a:gdLst>
                <a:gd name="connsiteX0" fmla="*/ 0 w 869205"/>
                <a:gd name="connsiteY0" fmla="*/ 0 h 289735"/>
                <a:gd name="connsiteX1" fmla="*/ 880795 w 869205"/>
                <a:gd name="connsiteY1" fmla="*/ 0 h 289735"/>
                <a:gd name="connsiteX2" fmla="*/ 880795 w 869205"/>
                <a:gd name="connsiteY2" fmla="*/ 289735 h 289735"/>
                <a:gd name="connsiteX3" fmla="*/ 0 w 869205"/>
                <a:gd name="connsiteY3" fmla="*/ 289735 h 289735"/>
              </a:gdLst>
              <a:ahLst/>
              <a:cxnLst>
                <a:cxn ang="0">
                  <a:pos x="connsiteX0" y="connsiteY0"/>
                </a:cxn>
                <a:cxn ang="0">
                  <a:pos x="connsiteX1" y="connsiteY1"/>
                </a:cxn>
                <a:cxn ang="0">
                  <a:pos x="connsiteX2" y="connsiteY2"/>
                </a:cxn>
                <a:cxn ang="0">
                  <a:pos x="connsiteX3" y="connsiteY3"/>
                </a:cxn>
              </a:cxnLst>
              <a:rect l="l" t="t" r="r" b="b"/>
              <a:pathLst>
                <a:path w="869205" h="289735">
                  <a:moveTo>
                    <a:pt x="0" y="0"/>
                  </a:moveTo>
                  <a:lnTo>
                    <a:pt x="880795" y="0"/>
                  </a:lnTo>
                  <a:lnTo>
                    <a:pt x="880795" y="289735"/>
                  </a:lnTo>
                  <a:lnTo>
                    <a:pt x="0" y="289735"/>
                  </a:lnTo>
                  <a:close/>
                </a:path>
              </a:pathLst>
            </a:custGeom>
            <a:solidFill>
              <a:srgbClr val="FFFFFF"/>
            </a:solidFill>
            <a:ln w="13792" cap="flat">
              <a:noFill/>
              <a:prstDash val="solid"/>
              <a:miter/>
            </a:ln>
          </p:spPr>
          <p:txBody>
            <a:bodyPr rtlCol="0" anchor="ctr"/>
            <a:lstStyle/>
            <a:p>
              <a:endParaRPr lang="en-GB"/>
            </a:p>
          </p:txBody>
        </p:sp>
        <p:sp>
          <p:nvSpPr>
            <p:cNvPr id="228" name="Freeform: Shape 227">
              <a:extLst>
                <a:ext uri="{FF2B5EF4-FFF2-40B4-BE49-F238E27FC236}">
                  <a16:creationId xmlns:a16="http://schemas.microsoft.com/office/drawing/2014/main" id="{9561D7F6-8F91-457F-B855-491B4D38C1AB}"/>
                </a:ext>
              </a:extLst>
            </p:cNvPr>
            <p:cNvSpPr/>
            <p:nvPr/>
          </p:nvSpPr>
          <p:spPr>
            <a:xfrm>
              <a:off x="8642004" y="4514077"/>
              <a:ext cx="869205" cy="289735"/>
            </a:xfrm>
            <a:custGeom>
              <a:avLst/>
              <a:gdLst>
                <a:gd name="connsiteX0" fmla="*/ 0 w 869205"/>
                <a:gd name="connsiteY0" fmla="*/ 0 h 289735"/>
                <a:gd name="connsiteX1" fmla="*/ 880795 w 869205"/>
                <a:gd name="connsiteY1" fmla="*/ 0 h 289735"/>
                <a:gd name="connsiteX2" fmla="*/ 880795 w 869205"/>
                <a:gd name="connsiteY2" fmla="*/ 289735 h 289735"/>
                <a:gd name="connsiteX3" fmla="*/ 0 w 869205"/>
                <a:gd name="connsiteY3" fmla="*/ 289735 h 289735"/>
              </a:gdLst>
              <a:ahLst/>
              <a:cxnLst>
                <a:cxn ang="0">
                  <a:pos x="connsiteX0" y="connsiteY0"/>
                </a:cxn>
                <a:cxn ang="0">
                  <a:pos x="connsiteX1" y="connsiteY1"/>
                </a:cxn>
                <a:cxn ang="0">
                  <a:pos x="connsiteX2" y="connsiteY2"/>
                </a:cxn>
                <a:cxn ang="0">
                  <a:pos x="connsiteX3" y="connsiteY3"/>
                </a:cxn>
              </a:cxnLst>
              <a:rect l="l" t="t" r="r" b="b"/>
              <a:pathLst>
                <a:path w="869205" h="289735">
                  <a:moveTo>
                    <a:pt x="0" y="0"/>
                  </a:moveTo>
                  <a:lnTo>
                    <a:pt x="880795" y="0"/>
                  </a:lnTo>
                  <a:lnTo>
                    <a:pt x="880795" y="289735"/>
                  </a:lnTo>
                  <a:lnTo>
                    <a:pt x="0" y="289735"/>
                  </a:lnTo>
                  <a:close/>
                </a:path>
              </a:pathLst>
            </a:custGeom>
            <a:solidFill>
              <a:srgbClr val="0072C6"/>
            </a:solidFill>
            <a:ln w="13792" cap="flat">
              <a:noFill/>
              <a:prstDash val="solid"/>
              <a:miter/>
            </a:ln>
          </p:spPr>
          <p:txBody>
            <a:bodyPr rtlCol="0" anchor="ctr"/>
            <a:lstStyle/>
            <a:p>
              <a:endParaRPr lang="en-GB"/>
            </a:p>
          </p:txBody>
        </p:sp>
        <p:sp>
          <p:nvSpPr>
            <p:cNvPr id="229" name="Freeform: Shape 228">
              <a:extLst>
                <a:ext uri="{FF2B5EF4-FFF2-40B4-BE49-F238E27FC236}">
                  <a16:creationId xmlns:a16="http://schemas.microsoft.com/office/drawing/2014/main" id="{2844B322-5FDA-47D4-838D-C2828C0790F5}"/>
                </a:ext>
              </a:extLst>
            </p:cNvPr>
            <p:cNvSpPr/>
            <p:nvPr/>
          </p:nvSpPr>
          <p:spPr>
            <a:xfrm>
              <a:off x="9676772" y="4514077"/>
              <a:ext cx="869205" cy="289735"/>
            </a:xfrm>
            <a:custGeom>
              <a:avLst/>
              <a:gdLst>
                <a:gd name="connsiteX0" fmla="*/ 0 w 869205"/>
                <a:gd name="connsiteY0" fmla="*/ 0 h 289735"/>
                <a:gd name="connsiteX1" fmla="*/ 880795 w 869205"/>
                <a:gd name="connsiteY1" fmla="*/ 0 h 289735"/>
                <a:gd name="connsiteX2" fmla="*/ 880795 w 869205"/>
                <a:gd name="connsiteY2" fmla="*/ 289735 h 289735"/>
                <a:gd name="connsiteX3" fmla="*/ 0 w 869205"/>
                <a:gd name="connsiteY3" fmla="*/ 289735 h 289735"/>
              </a:gdLst>
              <a:ahLst/>
              <a:cxnLst>
                <a:cxn ang="0">
                  <a:pos x="connsiteX0" y="connsiteY0"/>
                </a:cxn>
                <a:cxn ang="0">
                  <a:pos x="connsiteX1" y="connsiteY1"/>
                </a:cxn>
                <a:cxn ang="0">
                  <a:pos x="connsiteX2" y="connsiteY2"/>
                </a:cxn>
                <a:cxn ang="0">
                  <a:pos x="connsiteX3" y="connsiteY3"/>
                </a:cxn>
              </a:cxnLst>
              <a:rect l="l" t="t" r="r" b="b"/>
              <a:pathLst>
                <a:path w="869205" h="289735">
                  <a:moveTo>
                    <a:pt x="0" y="0"/>
                  </a:moveTo>
                  <a:lnTo>
                    <a:pt x="880795" y="0"/>
                  </a:lnTo>
                  <a:lnTo>
                    <a:pt x="880795" y="289735"/>
                  </a:lnTo>
                  <a:lnTo>
                    <a:pt x="0" y="289735"/>
                  </a:lnTo>
                  <a:close/>
                </a:path>
              </a:pathLst>
            </a:custGeom>
            <a:solidFill>
              <a:srgbClr val="FFFFFF"/>
            </a:solidFill>
            <a:ln w="13792" cap="flat">
              <a:noFill/>
              <a:prstDash val="solid"/>
              <a:miter/>
            </a:ln>
          </p:spPr>
          <p:txBody>
            <a:bodyPr rtlCol="0" anchor="ctr"/>
            <a:lstStyle/>
            <a:p>
              <a:endParaRPr lang="en-GB"/>
            </a:p>
          </p:txBody>
        </p:sp>
        <p:sp>
          <p:nvSpPr>
            <p:cNvPr id="230" name="Freeform: Shape 229">
              <a:extLst>
                <a:ext uri="{FF2B5EF4-FFF2-40B4-BE49-F238E27FC236}">
                  <a16:creationId xmlns:a16="http://schemas.microsoft.com/office/drawing/2014/main" id="{09037799-7A17-4E23-93F4-983D5F1C489C}"/>
                </a:ext>
              </a:extLst>
            </p:cNvPr>
            <p:cNvSpPr/>
            <p:nvPr/>
          </p:nvSpPr>
          <p:spPr>
            <a:xfrm>
              <a:off x="9676772" y="4514077"/>
              <a:ext cx="869205" cy="289735"/>
            </a:xfrm>
            <a:custGeom>
              <a:avLst/>
              <a:gdLst>
                <a:gd name="connsiteX0" fmla="*/ 0 w 869205"/>
                <a:gd name="connsiteY0" fmla="*/ 0 h 289735"/>
                <a:gd name="connsiteX1" fmla="*/ 880795 w 869205"/>
                <a:gd name="connsiteY1" fmla="*/ 0 h 289735"/>
                <a:gd name="connsiteX2" fmla="*/ 880795 w 869205"/>
                <a:gd name="connsiteY2" fmla="*/ 289735 h 289735"/>
                <a:gd name="connsiteX3" fmla="*/ 0 w 869205"/>
                <a:gd name="connsiteY3" fmla="*/ 289735 h 289735"/>
              </a:gdLst>
              <a:ahLst/>
              <a:cxnLst>
                <a:cxn ang="0">
                  <a:pos x="connsiteX0" y="connsiteY0"/>
                </a:cxn>
                <a:cxn ang="0">
                  <a:pos x="connsiteX1" y="connsiteY1"/>
                </a:cxn>
                <a:cxn ang="0">
                  <a:pos x="connsiteX2" y="connsiteY2"/>
                </a:cxn>
                <a:cxn ang="0">
                  <a:pos x="connsiteX3" y="connsiteY3"/>
                </a:cxn>
              </a:cxnLst>
              <a:rect l="l" t="t" r="r" b="b"/>
              <a:pathLst>
                <a:path w="869205" h="289735">
                  <a:moveTo>
                    <a:pt x="0" y="0"/>
                  </a:moveTo>
                  <a:lnTo>
                    <a:pt x="880795" y="0"/>
                  </a:lnTo>
                  <a:lnTo>
                    <a:pt x="880795" y="289735"/>
                  </a:lnTo>
                  <a:lnTo>
                    <a:pt x="0" y="289735"/>
                  </a:lnTo>
                  <a:close/>
                </a:path>
              </a:pathLst>
            </a:custGeom>
            <a:solidFill>
              <a:srgbClr val="0072C6"/>
            </a:solidFill>
            <a:ln w="13792" cap="flat">
              <a:noFill/>
              <a:prstDash val="solid"/>
              <a:miter/>
            </a:ln>
          </p:spPr>
          <p:txBody>
            <a:bodyPr rtlCol="0" anchor="ctr"/>
            <a:lstStyle/>
            <a:p>
              <a:endParaRPr lang="en-GB"/>
            </a:p>
          </p:txBody>
        </p:sp>
        <p:sp>
          <p:nvSpPr>
            <p:cNvPr id="231" name="Freeform: Shape 230">
              <a:extLst>
                <a:ext uri="{FF2B5EF4-FFF2-40B4-BE49-F238E27FC236}">
                  <a16:creationId xmlns:a16="http://schemas.microsoft.com/office/drawing/2014/main" id="{63383C5E-88D8-4561-B189-B8D3E88E547E}"/>
                </a:ext>
              </a:extLst>
            </p:cNvPr>
            <p:cNvSpPr/>
            <p:nvPr/>
          </p:nvSpPr>
          <p:spPr>
            <a:xfrm>
              <a:off x="10711540" y="4514077"/>
              <a:ext cx="869205" cy="289735"/>
            </a:xfrm>
            <a:custGeom>
              <a:avLst/>
              <a:gdLst>
                <a:gd name="connsiteX0" fmla="*/ 0 w 869205"/>
                <a:gd name="connsiteY0" fmla="*/ 0 h 289735"/>
                <a:gd name="connsiteX1" fmla="*/ 880795 w 869205"/>
                <a:gd name="connsiteY1" fmla="*/ 0 h 289735"/>
                <a:gd name="connsiteX2" fmla="*/ 880795 w 869205"/>
                <a:gd name="connsiteY2" fmla="*/ 289735 h 289735"/>
                <a:gd name="connsiteX3" fmla="*/ 0 w 869205"/>
                <a:gd name="connsiteY3" fmla="*/ 289735 h 289735"/>
              </a:gdLst>
              <a:ahLst/>
              <a:cxnLst>
                <a:cxn ang="0">
                  <a:pos x="connsiteX0" y="connsiteY0"/>
                </a:cxn>
                <a:cxn ang="0">
                  <a:pos x="connsiteX1" y="connsiteY1"/>
                </a:cxn>
                <a:cxn ang="0">
                  <a:pos x="connsiteX2" y="connsiteY2"/>
                </a:cxn>
                <a:cxn ang="0">
                  <a:pos x="connsiteX3" y="connsiteY3"/>
                </a:cxn>
              </a:cxnLst>
              <a:rect l="l" t="t" r="r" b="b"/>
              <a:pathLst>
                <a:path w="869205" h="289735">
                  <a:moveTo>
                    <a:pt x="0" y="0"/>
                  </a:moveTo>
                  <a:lnTo>
                    <a:pt x="880795" y="0"/>
                  </a:lnTo>
                  <a:lnTo>
                    <a:pt x="880795" y="289735"/>
                  </a:lnTo>
                  <a:lnTo>
                    <a:pt x="0" y="289735"/>
                  </a:lnTo>
                  <a:close/>
                </a:path>
              </a:pathLst>
            </a:custGeom>
            <a:solidFill>
              <a:srgbClr val="FFFFFF"/>
            </a:solidFill>
            <a:ln w="13792" cap="flat">
              <a:noFill/>
              <a:prstDash val="solid"/>
              <a:miter/>
            </a:ln>
          </p:spPr>
          <p:txBody>
            <a:bodyPr rtlCol="0" anchor="ctr"/>
            <a:lstStyle/>
            <a:p>
              <a:endParaRPr lang="en-GB"/>
            </a:p>
          </p:txBody>
        </p:sp>
        <p:sp>
          <p:nvSpPr>
            <p:cNvPr id="232" name="Freeform: Shape 231">
              <a:extLst>
                <a:ext uri="{FF2B5EF4-FFF2-40B4-BE49-F238E27FC236}">
                  <a16:creationId xmlns:a16="http://schemas.microsoft.com/office/drawing/2014/main" id="{6CCB2D9D-9915-45B0-B0D2-28C4DF761BCA}"/>
                </a:ext>
              </a:extLst>
            </p:cNvPr>
            <p:cNvSpPr/>
            <p:nvPr/>
          </p:nvSpPr>
          <p:spPr>
            <a:xfrm>
              <a:off x="10711540" y="4514077"/>
              <a:ext cx="869205" cy="289735"/>
            </a:xfrm>
            <a:custGeom>
              <a:avLst/>
              <a:gdLst>
                <a:gd name="connsiteX0" fmla="*/ 0 w 869205"/>
                <a:gd name="connsiteY0" fmla="*/ 0 h 289735"/>
                <a:gd name="connsiteX1" fmla="*/ 880795 w 869205"/>
                <a:gd name="connsiteY1" fmla="*/ 0 h 289735"/>
                <a:gd name="connsiteX2" fmla="*/ 880795 w 869205"/>
                <a:gd name="connsiteY2" fmla="*/ 289735 h 289735"/>
                <a:gd name="connsiteX3" fmla="*/ 0 w 869205"/>
                <a:gd name="connsiteY3" fmla="*/ 289735 h 289735"/>
              </a:gdLst>
              <a:ahLst/>
              <a:cxnLst>
                <a:cxn ang="0">
                  <a:pos x="connsiteX0" y="connsiteY0"/>
                </a:cxn>
                <a:cxn ang="0">
                  <a:pos x="connsiteX1" y="connsiteY1"/>
                </a:cxn>
                <a:cxn ang="0">
                  <a:pos x="connsiteX2" y="connsiteY2"/>
                </a:cxn>
                <a:cxn ang="0">
                  <a:pos x="connsiteX3" y="connsiteY3"/>
                </a:cxn>
              </a:cxnLst>
              <a:rect l="l" t="t" r="r" b="b"/>
              <a:pathLst>
                <a:path w="869205" h="289735">
                  <a:moveTo>
                    <a:pt x="0" y="0"/>
                  </a:moveTo>
                  <a:lnTo>
                    <a:pt x="880795" y="0"/>
                  </a:lnTo>
                  <a:lnTo>
                    <a:pt x="880795" y="289735"/>
                  </a:lnTo>
                  <a:lnTo>
                    <a:pt x="0" y="289735"/>
                  </a:lnTo>
                  <a:close/>
                </a:path>
              </a:pathLst>
            </a:custGeom>
            <a:solidFill>
              <a:srgbClr val="0072C6"/>
            </a:solidFill>
            <a:ln w="13792" cap="flat">
              <a:noFill/>
              <a:prstDash val="solid"/>
              <a:miter/>
            </a:ln>
          </p:spPr>
          <p:txBody>
            <a:bodyPr rtlCol="0" anchor="ctr"/>
            <a:lstStyle/>
            <a:p>
              <a:endParaRPr lang="en-GB"/>
            </a:p>
          </p:txBody>
        </p:sp>
        <p:sp>
          <p:nvSpPr>
            <p:cNvPr id="233" name="Freeform: Shape 232">
              <a:extLst>
                <a:ext uri="{FF2B5EF4-FFF2-40B4-BE49-F238E27FC236}">
                  <a16:creationId xmlns:a16="http://schemas.microsoft.com/office/drawing/2014/main" id="{1E620B27-F8B9-4C75-90B8-94067F65E7FB}"/>
                </a:ext>
              </a:extLst>
            </p:cNvPr>
            <p:cNvSpPr/>
            <p:nvPr/>
          </p:nvSpPr>
          <p:spPr>
            <a:xfrm>
              <a:off x="8410905" y="5081544"/>
              <a:ext cx="3352649" cy="814018"/>
            </a:xfrm>
            <a:custGeom>
              <a:avLst/>
              <a:gdLst>
                <a:gd name="connsiteX0" fmla="*/ 0 w 3352648"/>
                <a:gd name="connsiteY0" fmla="*/ 0 h 814017"/>
                <a:gd name="connsiteX1" fmla="*/ 3353890 w 3352648"/>
                <a:gd name="connsiteY1" fmla="*/ 0 h 814017"/>
                <a:gd name="connsiteX2" fmla="*/ 3353890 w 3352648"/>
                <a:gd name="connsiteY2" fmla="*/ 816777 h 814017"/>
                <a:gd name="connsiteX3" fmla="*/ 0 w 3352648"/>
                <a:gd name="connsiteY3" fmla="*/ 816777 h 814017"/>
              </a:gdLst>
              <a:ahLst/>
              <a:cxnLst>
                <a:cxn ang="0">
                  <a:pos x="connsiteX0" y="connsiteY0"/>
                </a:cxn>
                <a:cxn ang="0">
                  <a:pos x="connsiteX1" y="connsiteY1"/>
                </a:cxn>
                <a:cxn ang="0">
                  <a:pos x="connsiteX2" y="connsiteY2"/>
                </a:cxn>
                <a:cxn ang="0">
                  <a:pos x="connsiteX3" y="connsiteY3"/>
                </a:cxn>
              </a:cxnLst>
              <a:rect l="l" t="t" r="r" b="b"/>
              <a:pathLst>
                <a:path w="3352648" h="814017">
                  <a:moveTo>
                    <a:pt x="0" y="0"/>
                  </a:moveTo>
                  <a:lnTo>
                    <a:pt x="3353890" y="0"/>
                  </a:lnTo>
                  <a:lnTo>
                    <a:pt x="3353890" y="816777"/>
                  </a:lnTo>
                  <a:lnTo>
                    <a:pt x="0" y="816777"/>
                  </a:lnTo>
                  <a:close/>
                </a:path>
              </a:pathLst>
            </a:custGeom>
            <a:solidFill>
              <a:srgbClr val="FFFFFF"/>
            </a:solidFill>
            <a:ln w="13792" cap="flat">
              <a:noFill/>
              <a:prstDash val="solid"/>
              <a:miter/>
            </a:ln>
          </p:spPr>
          <p:txBody>
            <a:bodyPr rtlCol="0" anchor="ctr"/>
            <a:lstStyle/>
            <a:p>
              <a:endParaRPr lang="en-GB"/>
            </a:p>
          </p:txBody>
        </p:sp>
        <p:sp>
          <p:nvSpPr>
            <p:cNvPr id="234" name="Freeform: Shape 233">
              <a:extLst>
                <a:ext uri="{FF2B5EF4-FFF2-40B4-BE49-F238E27FC236}">
                  <a16:creationId xmlns:a16="http://schemas.microsoft.com/office/drawing/2014/main" id="{77459F11-AC06-4678-89EB-B063BC124F08}"/>
                </a:ext>
              </a:extLst>
            </p:cNvPr>
            <p:cNvSpPr/>
            <p:nvPr/>
          </p:nvSpPr>
          <p:spPr>
            <a:xfrm>
              <a:off x="8410905" y="5081544"/>
              <a:ext cx="3352649" cy="814018"/>
            </a:xfrm>
            <a:custGeom>
              <a:avLst/>
              <a:gdLst>
                <a:gd name="connsiteX0" fmla="*/ 0 w 3352648"/>
                <a:gd name="connsiteY0" fmla="*/ 0 h 814017"/>
                <a:gd name="connsiteX1" fmla="*/ 3353890 w 3352648"/>
                <a:gd name="connsiteY1" fmla="*/ 0 h 814017"/>
                <a:gd name="connsiteX2" fmla="*/ 3353890 w 3352648"/>
                <a:gd name="connsiteY2" fmla="*/ 816777 h 814017"/>
                <a:gd name="connsiteX3" fmla="*/ 0 w 3352648"/>
                <a:gd name="connsiteY3" fmla="*/ 816777 h 814017"/>
              </a:gdLst>
              <a:ahLst/>
              <a:cxnLst>
                <a:cxn ang="0">
                  <a:pos x="connsiteX0" y="connsiteY0"/>
                </a:cxn>
                <a:cxn ang="0">
                  <a:pos x="connsiteX1" y="connsiteY1"/>
                </a:cxn>
                <a:cxn ang="0">
                  <a:pos x="connsiteX2" y="connsiteY2"/>
                </a:cxn>
                <a:cxn ang="0">
                  <a:pos x="connsiteX3" y="connsiteY3"/>
                </a:cxn>
              </a:cxnLst>
              <a:rect l="l" t="t" r="r" b="b"/>
              <a:pathLst>
                <a:path w="3352648" h="814017">
                  <a:moveTo>
                    <a:pt x="0" y="0"/>
                  </a:moveTo>
                  <a:lnTo>
                    <a:pt x="3353890" y="0"/>
                  </a:lnTo>
                  <a:lnTo>
                    <a:pt x="3353890" y="816777"/>
                  </a:lnTo>
                  <a:lnTo>
                    <a:pt x="0" y="816777"/>
                  </a:lnTo>
                  <a:close/>
                </a:path>
              </a:pathLst>
            </a:custGeom>
            <a:solidFill>
              <a:srgbClr val="3C3C41">
                <a:alpha val="30000"/>
              </a:srgbClr>
            </a:solidFill>
            <a:ln w="13792" cap="flat">
              <a:noFill/>
              <a:prstDash val="solid"/>
              <a:miter/>
            </a:ln>
          </p:spPr>
          <p:txBody>
            <a:bodyPr rtlCol="0" anchor="ctr"/>
            <a:lstStyle/>
            <a:p>
              <a:endParaRPr lang="en-GB"/>
            </a:p>
          </p:txBody>
        </p:sp>
        <p:sp>
          <p:nvSpPr>
            <p:cNvPr id="235" name="Freeform: Shape 234">
              <a:extLst>
                <a:ext uri="{FF2B5EF4-FFF2-40B4-BE49-F238E27FC236}">
                  <a16:creationId xmlns:a16="http://schemas.microsoft.com/office/drawing/2014/main" id="{A1195A34-646B-4A19-8E6E-F036B8260DCC}"/>
                </a:ext>
              </a:extLst>
            </p:cNvPr>
            <p:cNvSpPr/>
            <p:nvPr/>
          </p:nvSpPr>
          <p:spPr>
            <a:xfrm>
              <a:off x="8642004" y="5457234"/>
              <a:ext cx="869205" cy="275938"/>
            </a:xfrm>
            <a:custGeom>
              <a:avLst/>
              <a:gdLst>
                <a:gd name="connsiteX0" fmla="*/ 0 w 869205"/>
                <a:gd name="connsiteY0" fmla="*/ 0 h 275938"/>
                <a:gd name="connsiteX1" fmla="*/ 880795 w 869205"/>
                <a:gd name="connsiteY1" fmla="*/ 0 h 275938"/>
                <a:gd name="connsiteX2" fmla="*/ 880795 w 869205"/>
                <a:gd name="connsiteY2" fmla="*/ 289735 h 275938"/>
                <a:gd name="connsiteX3" fmla="*/ 0 w 869205"/>
                <a:gd name="connsiteY3" fmla="*/ 289735 h 275938"/>
              </a:gdLst>
              <a:ahLst/>
              <a:cxnLst>
                <a:cxn ang="0">
                  <a:pos x="connsiteX0" y="connsiteY0"/>
                </a:cxn>
                <a:cxn ang="0">
                  <a:pos x="connsiteX1" y="connsiteY1"/>
                </a:cxn>
                <a:cxn ang="0">
                  <a:pos x="connsiteX2" y="connsiteY2"/>
                </a:cxn>
                <a:cxn ang="0">
                  <a:pos x="connsiteX3" y="connsiteY3"/>
                </a:cxn>
              </a:cxnLst>
              <a:rect l="l" t="t" r="r" b="b"/>
              <a:pathLst>
                <a:path w="869205" h="275938">
                  <a:moveTo>
                    <a:pt x="0" y="0"/>
                  </a:moveTo>
                  <a:lnTo>
                    <a:pt x="880795" y="0"/>
                  </a:lnTo>
                  <a:lnTo>
                    <a:pt x="880795" y="289735"/>
                  </a:lnTo>
                  <a:lnTo>
                    <a:pt x="0" y="289735"/>
                  </a:lnTo>
                  <a:close/>
                </a:path>
              </a:pathLst>
            </a:custGeom>
            <a:solidFill>
              <a:srgbClr val="FFFFFF"/>
            </a:solidFill>
            <a:ln w="13792" cap="flat">
              <a:noFill/>
              <a:prstDash val="solid"/>
              <a:miter/>
            </a:ln>
          </p:spPr>
          <p:txBody>
            <a:bodyPr rtlCol="0" anchor="ctr"/>
            <a:lstStyle/>
            <a:p>
              <a:endParaRPr lang="en-GB"/>
            </a:p>
          </p:txBody>
        </p:sp>
        <p:sp>
          <p:nvSpPr>
            <p:cNvPr id="236" name="Freeform: Shape 235">
              <a:extLst>
                <a:ext uri="{FF2B5EF4-FFF2-40B4-BE49-F238E27FC236}">
                  <a16:creationId xmlns:a16="http://schemas.microsoft.com/office/drawing/2014/main" id="{789BCA45-9D1C-4AB2-998D-1B8E70E09A1E}"/>
                </a:ext>
              </a:extLst>
            </p:cNvPr>
            <p:cNvSpPr/>
            <p:nvPr/>
          </p:nvSpPr>
          <p:spPr>
            <a:xfrm>
              <a:off x="8642004" y="5457234"/>
              <a:ext cx="869205" cy="275938"/>
            </a:xfrm>
            <a:custGeom>
              <a:avLst/>
              <a:gdLst>
                <a:gd name="connsiteX0" fmla="*/ 0 w 869205"/>
                <a:gd name="connsiteY0" fmla="*/ 0 h 275938"/>
                <a:gd name="connsiteX1" fmla="*/ 880795 w 869205"/>
                <a:gd name="connsiteY1" fmla="*/ 0 h 275938"/>
                <a:gd name="connsiteX2" fmla="*/ 880795 w 869205"/>
                <a:gd name="connsiteY2" fmla="*/ 289735 h 275938"/>
                <a:gd name="connsiteX3" fmla="*/ 0 w 869205"/>
                <a:gd name="connsiteY3" fmla="*/ 289735 h 275938"/>
              </a:gdLst>
              <a:ahLst/>
              <a:cxnLst>
                <a:cxn ang="0">
                  <a:pos x="connsiteX0" y="connsiteY0"/>
                </a:cxn>
                <a:cxn ang="0">
                  <a:pos x="connsiteX1" y="connsiteY1"/>
                </a:cxn>
                <a:cxn ang="0">
                  <a:pos x="connsiteX2" y="connsiteY2"/>
                </a:cxn>
                <a:cxn ang="0">
                  <a:pos x="connsiteX3" y="connsiteY3"/>
                </a:cxn>
              </a:cxnLst>
              <a:rect l="l" t="t" r="r" b="b"/>
              <a:pathLst>
                <a:path w="869205" h="275938">
                  <a:moveTo>
                    <a:pt x="0" y="0"/>
                  </a:moveTo>
                  <a:lnTo>
                    <a:pt x="880795" y="0"/>
                  </a:lnTo>
                  <a:lnTo>
                    <a:pt x="880795" y="289735"/>
                  </a:lnTo>
                  <a:lnTo>
                    <a:pt x="0" y="289735"/>
                  </a:lnTo>
                  <a:close/>
                </a:path>
              </a:pathLst>
            </a:custGeom>
            <a:solidFill>
              <a:srgbClr val="0072C6"/>
            </a:solidFill>
            <a:ln w="13792" cap="flat">
              <a:noFill/>
              <a:prstDash val="solid"/>
              <a:miter/>
            </a:ln>
          </p:spPr>
          <p:txBody>
            <a:bodyPr rtlCol="0" anchor="ctr"/>
            <a:lstStyle/>
            <a:p>
              <a:endParaRPr lang="en-GB"/>
            </a:p>
          </p:txBody>
        </p:sp>
        <p:sp>
          <p:nvSpPr>
            <p:cNvPr id="237" name="Freeform: Shape 236">
              <a:extLst>
                <a:ext uri="{FF2B5EF4-FFF2-40B4-BE49-F238E27FC236}">
                  <a16:creationId xmlns:a16="http://schemas.microsoft.com/office/drawing/2014/main" id="{5FDE4FB0-94D7-40CD-8970-503E7B1F4C59}"/>
                </a:ext>
              </a:extLst>
            </p:cNvPr>
            <p:cNvSpPr/>
            <p:nvPr/>
          </p:nvSpPr>
          <p:spPr>
            <a:xfrm>
              <a:off x="9676772" y="5457234"/>
              <a:ext cx="869205" cy="275938"/>
            </a:xfrm>
            <a:custGeom>
              <a:avLst/>
              <a:gdLst>
                <a:gd name="connsiteX0" fmla="*/ 0 w 869205"/>
                <a:gd name="connsiteY0" fmla="*/ 0 h 275938"/>
                <a:gd name="connsiteX1" fmla="*/ 880795 w 869205"/>
                <a:gd name="connsiteY1" fmla="*/ 0 h 275938"/>
                <a:gd name="connsiteX2" fmla="*/ 880795 w 869205"/>
                <a:gd name="connsiteY2" fmla="*/ 289735 h 275938"/>
                <a:gd name="connsiteX3" fmla="*/ 0 w 869205"/>
                <a:gd name="connsiteY3" fmla="*/ 289735 h 275938"/>
              </a:gdLst>
              <a:ahLst/>
              <a:cxnLst>
                <a:cxn ang="0">
                  <a:pos x="connsiteX0" y="connsiteY0"/>
                </a:cxn>
                <a:cxn ang="0">
                  <a:pos x="connsiteX1" y="connsiteY1"/>
                </a:cxn>
                <a:cxn ang="0">
                  <a:pos x="connsiteX2" y="connsiteY2"/>
                </a:cxn>
                <a:cxn ang="0">
                  <a:pos x="connsiteX3" y="connsiteY3"/>
                </a:cxn>
              </a:cxnLst>
              <a:rect l="l" t="t" r="r" b="b"/>
              <a:pathLst>
                <a:path w="869205" h="275938">
                  <a:moveTo>
                    <a:pt x="0" y="0"/>
                  </a:moveTo>
                  <a:lnTo>
                    <a:pt x="880795" y="0"/>
                  </a:lnTo>
                  <a:lnTo>
                    <a:pt x="880795" y="289735"/>
                  </a:lnTo>
                  <a:lnTo>
                    <a:pt x="0" y="289735"/>
                  </a:lnTo>
                  <a:close/>
                </a:path>
              </a:pathLst>
            </a:custGeom>
            <a:solidFill>
              <a:srgbClr val="FFFFFF"/>
            </a:solidFill>
            <a:ln w="13792" cap="flat">
              <a:noFill/>
              <a:prstDash val="solid"/>
              <a:miter/>
            </a:ln>
          </p:spPr>
          <p:txBody>
            <a:bodyPr rtlCol="0" anchor="ctr"/>
            <a:lstStyle/>
            <a:p>
              <a:endParaRPr lang="en-GB"/>
            </a:p>
          </p:txBody>
        </p:sp>
        <p:sp>
          <p:nvSpPr>
            <p:cNvPr id="238" name="Freeform: Shape 237">
              <a:extLst>
                <a:ext uri="{FF2B5EF4-FFF2-40B4-BE49-F238E27FC236}">
                  <a16:creationId xmlns:a16="http://schemas.microsoft.com/office/drawing/2014/main" id="{9025097F-9959-4A1E-BF73-9721D9899843}"/>
                </a:ext>
              </a:extLst>
            </p:cNvPr>
            <p:cNvSpPr/>
            <p:nvPr/>
          </p:nvSpPr>
          <p:spPr>
            <a:xfrm>
              <a:off x="9676772" y="5457234"/>
              <a:ext cx="869205" cy="275938"/>
            </a:xfrm>
            <a:custGeom>
              <a:avLst/>
              <a:gdLst>
                <a:gd name="connsiteX0" fmla="*/ 0 w 869205"/>
                <a:gd name="connsiteY0" fmla="*/ 0 h 275938"/>
                <a:gd name="connsiteX1" fmla="*/ 880795 w 869205"/>
                <a:gd name="connsiteY1" fmla="*/ 0 h 275938"/>
                <a:gd name="connsiteX2" fmla="*/ 880795 w 869205"/>
                <a:gd name="connsiteY2" fmla="*/ 289735 h 275938"/>
                <a:gd name="connsiteX3" fmla="*/ 0 w 869205"/>
                <a:gd name="connsiteY3" fmla="*/ 289735 h 275938"/>
              </a:gdLst>
              <a:ahLst/>
              <a:cxnLst>
                <a:cxn ang="0">
                  <a:pos x="connsiteX0" y="connsiteY0"/>
                </a:cxn>
                <a:cxn ang="0">
                  <a:pos x="connsiteX1" y="connsiteY1"/>
                </a:cxn>
                <a:cxn ang="0">
                  <a:pos x="connsiteX2" y="connsiteY2"/>
                </a:cxn>
                <a:cxn ang="0">
                  <a:pos x="connsiteX3" y="connsiteY3"/>
                </a:cxn>
              </a:cxnLst>
              <a:rect l="l" t="t" r="r" b="b"/>
              <a:pathLst>
                <a:path w="869205" h="275938">
                  <a:moveTo>
                    <a:pt x="0" y="0"/>
                  </a:moveTo>
                  <a:lnTo>
                    <a:pt x="880795" y="0"/>
                  </a:lnTo>
                  <a:lnTo>
                    <a:pt x="880795" y="289735"/>
                  </a:lnTo>
                  <a:lnTo>
                    <a:pt x="0" y="289735"/>
                  </a:lnTo>
                  <a:close/>
                </a:path>
              </a:pathLst>
            </a:custGeom>
            <a:solidFill>
              <a:srgbClr val="0072C6"/>
            </a:solidFill>
            <a:ln w="13792" cap="flat">
              <a:noFill/>
              <a:prstDash val="solid"/>
              <a:miter/>
            </a:ln>
          </p:spPr>
          <p:txBody>
            <a:bodyPr rtlCol="0" anchor="ctr"/>
            <a:lstStyle/>
            <a:p>
              <a:endParaRPr lang="en-GB"/>
            </a:p>
          </p:txBody>
        </p:sp>
        <p:sp>
          <p:nvSpPr>
            <p:cNvPr id="239" name="Freeform: Shape 238">
              <a:extLst>
                <a:ext uri="{FF2B5EF4-FFF2-40B4-BE49-F238E27FC236}">
                  <a16:creationId xmlns:a16="http://schemas.microsoft.com/office/drawing/2014/main" id="{8837DC76-20C4-42BD-BE27-93F49A938847}"/>
                </a:ext>
              </a:extLst>
            </p:cNvPr>
            <p:cNvSpPr/>
            <p:nvPr/>
          </p:nvSpPr>
          <p:spPr>
            <a:xfrm>
              <a:off x="10711540" y="5457234"/>
              <a:ext cx="869205" cy="275938"/>
            </a:xfrm>
            <a:custGeom>
              <a:avLst/>
              <a:gdLst>
                <a:gd name="connsiteX0" fmla="*/ 0 w 869205"/>
                <a:gd name="connsiteY0" fmla="*/ 0 h 275938"/>
                <a:gd name="connsiteX1" fmla="*/ 880795 w 869205"/>
                <a:gd name="connsiteY1" fmla="*/ 0 h 275938"/>
                <a:gd name="connsiteX2" fmla="*/ 880795 w 869205"/>
                <a:gd name="connsiteY2" fmla="*/ 289735 h 275938"/>
                <a:gd name="connsiteX3" fmla="*/ 0 w 869205"/>
                <a:gd name="connsiteY3" fmla="*/ 289735 h 275938"/>
              </a:gdLst>
              <a:ahLst/>
              <a:cxnLst>
                <a:cxn ang="0">
                  <a:pos x="connsiteX0" y="connsiteY0"/>
                </a:cxn>
                <a:cxn ang="0">
                  <a:pos x="connsiteX1" y="connsiteY1"/>
                </a:cxn>
                <a:cxn ang="0">
                  <a:pos x="connsiteX2" y="connsiteY2"/>
                </a:cxn>
                <a:cxn ang="0">
                  <a:pos x="connsiteX3" y="connsiteY3"/>
                </a:cxn>
              </a:cxnLst>
              <a:rect l="l" t="t" r="r" b="b"/>
              <a:pathLst>
                <a:path w="869205" h="275938">
                  <a:moveTo>
                    <a:pt x="0" y="0"/>
                  </a:moveTo>
                  <a:lnTo>
                    <a:pt x="880795" y="0"/>
                  </a:lnTo>
                  <a:lnTo>
                    <a:pt x="880795" y="289735"/>
                  </a:lnTo>
                  <a:lnTo>
                    <a:pt x="0" y="289735"/>
                  </a:lnTo>
                  <a:close/>
                </a:path>
              </a:pathLst>
            </a:custGeom>
            <a:solidFill>
              <a:srgbClr val="FFFFFF"/>
            </a:solidFill>
            <a:ln w="13792" cap="flat">
              <a:noFill/>
              <a:prstDash val="solid"/>
              <a:miter/>
            </a:ln>
          </p:spPr>
          <p:txBody>
            <a:bodyPr rtlCol="0" anchor="ctr"/>
            <a:lstStyle/>
            <a:p>
              <a:endParaRPr lang="en-GB"/>
            </a:p>
          </p:txBody>
        </p:sp>
        <p:sp>
          <p:nvSpPr>
            <p:cNvPr id="240" name="Freeform: Shape 239">
              <a:extLst>
                <a:ext uri="{FF2B5EF4-FFF2-40B4-BE49-F238E27FC236}">
                  <a16:creationId xmlns:a16="http://schemas.microsoft.com/office/drawing/2014/main" id="{68DE7C09-3C0D-40C3-BF29-91484488F746}"/>
                </a:ext>
              </a:extLst>
            </p:cNvPr>
            <p:cNvSpPr/>
            <p:nvPr/>
          </p:nvSpPr>
          <p:spPr>
            <a:xfrm>
              <a:off x="10711540" y="5457234"/>
              <a:ext cx="869205" cy="275938"/>
            </a:xfrm>
            <a:custGeom>
              <a:avLst/>
              <a:gdLst>
                <a:gd name="connsiteX0" fmla="*/ 0 w 869205"/>
                <a:gd name="connsiteY0" fmla="*/ 0 h 275938"/>
                <a:gd name="connsiteX1" fmla="*/ 880795 w 869205"/>
                <a:gd name="connsiteY1" fmla="*/ 0 h 275938"/>
                <a:gd name="connsiteX2" fmla="*/ 880795 w 869205"/>
                <a:gd name="connsiteY2" fmla="*/ 289735 h 275938"/>
                <a:gd name="connsiteX3" fmla="*/ 0 w 869205"/>
                <a:gd name="connsiteY3" fmla="*/ 289735 h 275938"/>
              </a:gdLst>
              <a:ahLst/>
              <a:cxnLst>
                <a:cxn ang="0">
                  <a:pos x="connsiteX0" y="connsiteY0"/>
                </a:cxn>
                <a:cxn ang="0">
                  <a:pos x="connsiteX1" y="connsiteY1"/>
                </a:cxn>
                <a:cxn ang="0">
                  <a:pos x="connsiteX2" y="connsiteY2"/>
                </a:cxn>
                <a:cxn ang="0">
                  <a:pos x="connsiteX3" y="connsiteY3"/>
                </a:cxn>
              </a:cxnLst>
              <a:rect l="l" t="t" r="r" b="b"/>
              <a:pathLst>
                <a:path w="869205" h="275938">
                  <a:moveTo>
                    <a:pt x="0" y="0"/>
                  </a:moveTo>
                  <a:lnTo>
                    <a:pt x="880795" y="0"/>
                  </a:lnTo>
                  <a:lnTo>
                    <a:pt x="880795" y="289735"/>
                  </a:lnTo>
                  <a:lnTo>
                    <a:pt x="0" y="289735"/>
                  </a:lnTo>
                  <a:close/>
                </a:path>
              </a:pathLst>
            </a:custGeom>
            <a:solidFill>
              <a:srgbClr val="0072C6"/>
            </a:solidFill>
            <a:ln w="13792" cap="flat">
              <a:noFill/>
              <a:prstDash val="solid"/>
              <a:miter/>
            </a:ln>
          </p:spPr>
          <p:txBody>
            <a:bodyPr rtlCol="0" anchor="ctr"/>
            <a:lstStyle/>
            <a:p>
              <a:endParaRPr lang="en-GB"/>
            </a:p>
          </p:txBody>
        </p:sp>
        <p:sp>
          <p:nvSpPr>
            <p:cNvPr id="241" name="Freeform: Shape 240">
              <a:extLst>
                <a:ext uri="{FF2B5EF4-FFF2-40B4-BE49-F238E27FC236}">
                  <a16:creationId xmlns:a16="http://schemas.microsoft.com/office/drawing/2014/main" id="{BBBC192E-80D5-4CB3-A7D3-B0C50A5E7FD2}"/>
                </a:ext>
              </a:extLst>
            </p:cNvPr>
            <p:cNvSpPr/>
            <p:nvPr/>
          </p:nvSpPr>
          <p:spPr>
            <a:xfrm>
              <a:off x="8244193" y="2308918"/>
              <a:ext cx="317329" cy="317329"/>
            </a:xfrm>
            <a:custGeom>
              <a:avLst/>
              <a:gdLst>
                <a:gd name="connsiteX0" fmla="*/ 103246 w 317328"/>
                <a:gd name="connsiteY0" fmla="*/ 321054 h 317328"/>
                <a:gd name="connsiteX1" fmla="*/ 82827 w 317328"/>
                <a:gd name="connsiteY1" fmla="*/ 311120 h 317328"/>
                <a:gd name="connsiteX2" fmla="*/ 5840 w 317328"/>
                <a:gd name="connsiteY2" fmla="*/ 215508 h 317328"/>
                <a:gd name="connsiteX3" fmla="*/ 735 w 317328"/>
                <a:gd name="connsiteY3" fmla="*/ 193019 h 317328"/>
                <a:gd name="connsiteX4" fmla="*/ 28191 w 317328"/>
                <a:gd name="connsiteY4" fmla="*/ 73675 h 317328"/>
                <a:gd name="connsiteX5" fmla="*/ 42540 w 317328"/>
                <a:gd name="connsiteY5" fmla="*/ 55877 h 317328"/>
                <a:gd name="connsiteX6" fmla="*/ 153743 w 317328"/>
                <a:gd name="connsiteY6" fmla="*/ 2621 h 317328"/>
                <a:gd name="connsiteX7" fmla="*/ 165195 w 317328"/>
                <a:gd name="connsiteY7" fmla="*/ 0 h 317328"/>
                <a:gd name="connsiteX8" fmla="*/ 176646 w 317328"/>
                <a:gd name="connsiteY8" fmla="*/ 2621 h 317328"/>
                <a:gd name="connsiteX9" fmla="*/ 287849 w 317328"/>
                <a:gd name="connsiteY9" fmla="*/ 55602 h 317328"/>
                <a:gd name="connsiteX10" fmla="*/ 302198 w 317328"/>
                <a:gd name="connsiteY10" fmla="*/ 73400 h 317328"/>
                <a:gd name="connsiteX11" fmla="*/ 329654 w 317328"/>
                <a:gd name="connsiteY11" fmla="*/ 192743 h 317328"/>
                <a:gd name="connsiteX12" fmla="*/ 324549 w 317328"/>
                <a:gd name="connsiteY12" fmla="*/ 215232 h 317328"/>
                <a:gd name="connsiteX13" fmla="*/ 247562 w 317328"/>
                <a:gd name="connsiteY13" fmla="*/ 310844 h 317328"/>
                <a:gd name="connsiteX14" fmla="*/ 227143 w 317328"/>
                <a:gd name="connsiteY14" fmla="*/ 320778 h 317328"/>
                <a:gd name="connsiteX15" fmla="*/ 103246 w 317328"/>
                <a:gd name="connsiteY15" fmla="*/ 321054 h 317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7328" h="317328">
                  <a:moveTo>
                    <a:pt x="103246" y="321054"/>
                  </a:moveTo>
                  <a:cubicBezTo>
                    <a:pt x="95382" y="321054"/>
                    <a:pt x="87794" y="317605"/>
                    <a:pt x="82827" y="311120"/>
                  </a:cubicBezTo>
                  <a:lnTo>
                    <a:pt x="5840" y="215508"/>
                  </a:lnTo>
                  <a:cubicBezTo>
                    <a:pt x="735" y="209161"/>
                    <a:pt x="-1196" y="201021"/>
                    <a:pt x="735" y="193019"/>
                  </a:cubicBezTo>
                  <a:lnTo>
                    <a:pt x="28191" y="73675"/>
                  </a:lnTo>
                  <a:cubicBezTo>
                    <a:pt x="29985" y="65811"/>
                    <a:pt x="35228" y="59327"/>
                    <a:pt x="42540" y="55877"/>
                  </a:cubicBezTo>
                  <a:lnTo>
                    <a:pt x="153743" y="2621"/>
                  </a:lnTo>
                  <a:cubicBezTo>
                    <a:pt x="157192" y="828"/>
                    <a:pt x="161193" y="0"/>
                    <a:pt x="165195" y="0"/>
                  </a:cubicBezTo>
                  <a:cubicBezTo>
                    <a:pt x="169196" y="0"/>
                    <a:pt x="173059" y="828"/>
                    <a:pt x="176646" y="2621"/>
                  </a:cubicBezTo>
                  <a:lnTo>
                    <a:pt x="287849" y="55602"/>
                  </a:lnTo>
                  <a:cubicBezTo>
                    <a:pt x="295161" y="59051"/>
                    <a:pt x="300404" y="65535"/>
                    <a:pt x="302198" y="73400"/>
                  </a:cubicBezTo>
                  <a:lnTo>
                    <a:pt x="329654" y="192743"/>
                  </a:lnTo>
                  <a:cubicBezTo>
                    <a:pt x="331447" y="200607"/>
                    <a:pt x="329654" y="208747"/>
                    <a:pt x="324549" y="215232"/>
                  </a:cubicBezTo>
                  <a:lnTo>
                    <a:pt x="247562" y="310844"/>
                  </a:lnTo>
                  <a:cubicBezTo>
                    <a:pt x="242457" y="317053"/>
                    <a:pt x="235007" y="320778"/>
                    <a:pt x="227143" y="320778"/>
                  </a:cubicBezTo>
                  <a:lnTo>
                    <a:pt x="103246" y="321054"/>
                  </a:lnTo>
                  <a:close/>
                </a:path>
              </a:pathLst>
            </a:custGeom>
            <a:solidFill>
              <a:srgbClr val="326DE6"/>
            </a:solidFill>
            <a:ln w="13792" cap="flat">
              <a:noFill/>
              <a:prstDash val="solid"/>
              <a:miter/>
            </a:ln>
          </p:spPr>
          <p:txBody>
            <a:bodyPr rtlCol="0" anchor="ctr"/>
            <a:lstStyle/>
            <a:p>
              <a:endParaRPr lang="en-GB"/>
            </a:p>
          </p:txBody>
        </p:sp>
        <p:sp>
          <p:nvSpPr>
            <p:cNvPr id="242" name="Freeform: Shape 241">
              <a:extLst>
                <a:ext uri="{FF2B5EF4-FFF2-40B4-BE49-F238E27FC236}">
                  <a16:creationId xmlns:a16="http://schemas.microsoft.com/office/drawing/2014/main" id="{0FE0B3CD-17A3-424C-989E-B66985803135}"/>
                </a:ext>
              </a:extLst>
            </p:cNvPr>
            <p:cNvSpPr/>
            <p:nvPr/>
          </p:nvSpPr>
          <p:spPr>
            <a:xfrm>
              <a:off x="8238851" y="2304227"/>
              <a:ext cx="331126" cy="317329"/>
            </a:xfrm>
            <a:custGeom>
              <a:avLst/>
              <a:gdLst>
                <a:gd name="connsiteX0" fmla="*/ 170398 w 331125"/>
                <a:gd name="connsiteY0" fmla="*/ 10348 h 317328"/>
                <a:gd name="connsiteX1" fmla="*/ 179366 w 331125"/>
                <a:gd name="connsiteY1" fmla="*/ 12279 h 317328"/>
                <a:gd name="connsiteX2" fmla="*/ 290570 w 331125"/>
                <a:gd name="connsiteY2" fmla="*/ 65259 h 317328"/>
                <a:gd name="connsiteX3" fmla="*/ 302021 w 331125"/>
                <a:gd name="connsiteY3" fmla="*/ 79608 h 317328"/>
                <a:gd name="connsiteX4" fmla="*/ 329477 w 331125"/>
                <a:gd name="connsiteY4" fmla="*/ 198951 h 317328"/>
                <a:gd name="connsiteX5" fmla="*/ 325338 w 331125"/>
                <a:gd name="connsiteY5" fmla="*/ 217025 h 317328"/>
                <a:gd name="connsiteX6" fmla="*/ 248351 w 331125"/>
                <a:gd name="connsiteY6" fmla="*/ 312638 h 317328"/>
                <a:gd name="connsiteX7" fmla="*/ 231795 w 331125"/>
                <a:gd name="connsiteY7" fmla="*/ 320502 h 317328"/>
                <a:gd name="connsiteX8" fmla="*/ 108450 w 331125"/>
                <a:gd name="connsiteY8" fmla="*/ 320502 h 317328"/>
                <a:gd name="connsiteX9" fmla="*/ 91894 w 331125"/>
                <a:gd name="connsiteY9" fmla="*/ 312638 h 317328"/>
                <a:gd name="connsiteX10" fmla="*/ 14907 w 331125"/>
                <a:gd name="connsiteY10" fmla="*/ 217025 h 317328"/>
                <a:gd name="connsiteX11" fmla="*/ 10768 w 331125"/>
                <a:gd name="connsiteY11" fmla="*/ 198951 h 317328"/>
                <a:gd name="connsiteX12" fmla="*/ 38224 w 331125"/>
                <a:gd name="connsiteY12" fmla="*/ 79608 h 317328"/>
                <a:gd name="connsiteX13" fmla="*/ 49675 w 331125"/>
                <a:gd name="connsiteY13" fmla="*/ 65259 h 317328"/>
                <a:gd name="connsiteX14" fmla="*/ 160879 w 331125"/>
                <a:gd name="connsiteY14" fmla="*/ 12003 h 317328"/>
                <a:gd name="connsiteX15" fmla="*/ 170398 w 331125"/>
                <a:gd name="connsiteY15" fmla="*/ 10348 h 317328"/>
                <a:gd name="connsiteX16" fmla="*/ 170398 w 331125"/>
                <a:gd name="connsiteY16" fmla="*/ 0 h 317328"/>
                <a:gd name="connsiteX17" fmla="*/ 156740 w 331125"/>
                <a:gd name="connsiteY17" fmla="*/ 3035 h 317328"/>
                <a:gd name="connsiteX18" fmla="*/ 45536 w 331125"/>
                <a:gd name="connsiteY18" fmla="*/ 56291 h 317328"/>
                <a:gd name="connsiteX19" fmla="*/ 28428 w 331125"/>
                <a:gd name="connsiteY19" fmla="*/ 77677 h 317328"/>
                <a:gd name="connsiteX20" fmla="*/ 834 w 331125"/>
                <a:gd name="connsiteY20" fmla="*/ 197020 h 317328"/>
                <a:gd name="connsiteX21" fmla="*/ 7043 w 331125"/>
                <a:gd name="connsiteY21" fmla="*/ 223786 h 317328"/>
                <a:gd name="connsiteX22" fmla="*/ 84030 w 331125"/>
                <a:gd name="connsiteY22" fmla="*/ 319398 h 317328"/>
                <a:gd name="connsiteX23" fmla="*/ 108450 w 331125"/>
                <a:gd name="connsiteY23" fmla="*/ 330988 h 317328"/>
                <a:gd name="connsiteX24" fmla="*/ 231795 w 331125"/>
                <a:gd name="connsiteY24" fmla="*/ 330988 h 317328"/>
                <a:gd name="connsiteX25" fmla="*/ 256215 w 331125"/>
                <a:gd name="connsiteY25" fmla="*/ 319398 h 317328"/>
                <a:gd name="connsiteX26" fmla="*/ 333202 w 331125"/>
                <a:gd name="connsiteY26" fmla="*/ 223786 h 317328"/>
                <a:gd name="connsiteX27" fmla="*/ 339410 w 331125"/>
                <a:gd name="connsiteY27" fmla="*/ 197020 h 317328"/>
                <a:gd name="connsiteX28" fmla="*/ 311955 w 331125"/>
                <a:gd name="connsiteY28" fmla="*/ 77677 h 317328"/>
                <a:gd name="connsiteX29" fmla="*/ 294847 w 331125"/>
                <a:gd name="connsiteY29" fmla="*/ 56291 h 317328"/>
                <a:gd name="connsiteX30" fmla="*/ 184057 w 331125"/>
                <a:gd name="connsiteY30" fmla="*/ 3035 h 317328"/>
                <a:gd name="connsiteX31" fmla="*/ 170398 w 331125"/>
                <a:gd name="connsiteY31" fmla="*/ 0 h 317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1125" h="317328">
                  <a:moveTo>
                    <a:pt x="170398" y="10348"/>
                  </a:moveTo>
                  <a:cubicBezTo>
                    <a:pt x="173434" y="10348"/>
                    <a:pt x="176607" y="11038"/>
                    <a:pt x="179366" y="12279"/>
                  </a:cubicBezTo>
                  <a:lnTo>
                    <a:pt x="290570" y="65259"/>
                  </a:lnTo>
                  <a:cubicBezTo>
                    <a:pt x="296226" y="68157"/>
                    <a:pt x="300641" y="73400"/>
                    <a:pt x="302021" y="79608"/>
                  </a:cubicBezTo>
                  <a:lnTo>
                    <a:pt x="329477" y="198951"/>
                  </a:lnTo>
                  <a:cubicBezTo>
                    <a:pt x="330994" y="205298"/>
                    <a:pt x="329477" y="211921"/>
                    <a:pt x="325338" y="217025"/>
                  </a:cubicBezTo>
                  <a:lnTo>
                    <a:pt x="248351" y="312638"/>
                  </a:lnTo>
                  <a:cubicBezTo>
                    <a:pt x="244350" y="317743"/>
                    <a:pt x="238279" y="320502"/>
                    <a:pt x="231795" y="320502"/>
                  </a:cubicBezTo>
                  <a:lnTo>
                    <a:pt x="108450" y="320502"/>
                  </a:lnTo>
                  <a:cubicBezTo>
                    <a:pt x="102104" y="320502"/>
                    <a:pt x="95895" y="317605"/>
                    <a:pt x="91894" y="312638"/>
                  </a:cubicBezTo>
                  <a:lnTo>
                    <a:pt x="14907" y="217025"/>
                  </a:lnTo>
                  <a:cubicBezTo>
                    <a:pt x="10906" y="211921"/>
                    <a:pt x="9388" y="205436"/>
                    <a:pt x="10768" y="198951"/>
                  </a:cubicBezTo>
                  <a:lnTo>
                    <a:pt x="38224" y="79608"/>
                  </a:lnTo>
                  <a:cubicBezTo>
                    <a:pt x="39742" y="73262"/>
                    <a:pt x="43881" y="68019"/>
                    <a:pt x="49675" y="65259"/>
                  </a:cubicBezTo>
                  <a:lnTo>
                    <a:pt x="160879" y="12003"/>
                  </a:lnTo>
                  <a:cubicBezTo>
                    <a:pt x="163914" y="10900"/>
                    <a:pt x="167225" y="10348"/>
                    <a:pt x="170398" y="10348"/>
                  </a:cubicBezTo>
                  <a:close/>
                  <a:moveTo>
                    <a:pt x="170398" y="0"/>
                  </a:moveTo>
                  <a:cubicBezTo>
                    <a:pt x="165846" y="0"/>
                    <a:pt x="161154" y="1104"/>
                    <a:pt x="156740" y="3035"/>
                  </a:cubicBezTo>
                  <a:lnTo>
                    <a:pt x="45536" y="56291"/>
                  </a:lnTo>
                  <a:cubicBezTo>
                    <a:pt x="36706" y="60430"/>
                    <a:pt x="30636" y="68157"/>
                    <a:pt x="28428" y="77677"/>
                  </a:cubicBezTo>
                  <a:lnTo>
                    <a:pt x="834" y="197020"/>
                  </a:lnTo>
                  <a:cubicBezTo>
                    <a:pt x="-1373" y="206540"/>
                    <a:pt x="834" y="216198"/>
                    <a:pt x="7043" y="223786"/>
                  </a:cubicBezTo>
                  <a:lnTo>
                    <a:pt x="84030" y="319398"/>
                  </a:lnTo>
                  <a:cubicBezTo>
                    <a:pt x="89963" y="326849"/>
                    <a:pt x="98930" y="330988"/>
                    <a:pt x="108450" y="330988"/>
                  </a:cubicBezTo>
                  <a:lnTo>
                    <a:pt x="231795" y="330988"/>
                  </a:lnTo>
                  <a:cubicBezTo>
                    <a:pt x="241314" y="330988"/>
                    <a:pt x="250283" y="326849"/>
                    <a:pt x="256215" y="319398"/>
                  </a:cubicBezTo>
                  <a:lnTo>
                    <a:pt x="333202" y="223786"/>
                  </a:lnTo>
                  <a:cubicBezTo>
                    <a:pt x="339410" y="216336"/>
                    <a:pt x="341618" y="206402"/>
                    <a:pt x="339410" y="197020"/>
                  </a:cubicBezTo>
                  <a:lnTo>
                    <a:pt x="311955" y="77677"/>
                  </a:lnTo>
                  <a:cubicBezTo>
                    <a:pt x="309747" y="68157"/>
                    <a:pt x="303539" y="60568"/>
                    <a:pt x="294847" y="56291"/>
                  </a:cubicBezTo>
                  <a:lnTo>
                    <a:pt x="184057" y="3035"/>
                  </a:lnTo>
                  <a:cubicBezTo>
                    <a:pt x="179504" y="1104"/>
                    <a:pt x="174951" y="0"/>
                    <a:pt x="170398" y="0"/>
                  </a:cubicBezTo>
                  <a:close/>
                </a:path>
              </a:pathLst>
            </a:custGeom>
            <a:solidFill>
              <a:srgbClr val="FFFFFF"/>
            </a:solidFill>
            <a:ln w="13792" cap="flat">
              <a:noFill/>
              <a:prstDash val="solid"/>
              <a:miter/>
            </a:ln>
          </p:spPr>
          <p:txBody>
            <a:bodyPr rtlCol="0" anchor="ctr"/>
            <a:lstStyle/>
            <a:p>
              <a:endParaRPr lang="en-GB"/>
            </a:p>
          </p:txBody>
        </p:sp>
        <p:sp>
          <p:nvSpPr>
            <p:cNvPr id="243" name="Freeform: Shape 242">
              <a:extLst>
                <a:ext uri="{FF2B5EF4-FFF2-40B4-BE49-F238E27FC236}">
                  <a16:creationId xmlns:a16="http://schemas.microsoft.com/office/drawing/2014/main" id="{162BA958-8B9F-4958-B937-D6A5F2067DAE}"/>
                </a:ext>
              </a:extLst>
            </p:cNvPr>
            <p:cNvSpPr/>
            <p:nvPr/>
          </p:nvSpPr>
          <p:spPr>
            <a:xfrm>
              <a:off x="8292132" y="2354861"/>
              <a:ext cx="234547" cy="220751"/>
            </a:xfrm>
            <a:custGeom>
              <a:avLst/>
              <a:gdLst>
                <a:gd name="connsiteX0" fmla="*/ 228459 w 234547"/>
                <a:gd name="connsiteY0" fmla="*/ 138797 h 220750"/>
                <a:gd name="connsiteX1" fmla="*/ 228459 w 234547"/>
                <a:gd name="connsiteY1" fmla="*/ 138797 h 220750"/>
                <a:gd name="connsiteX2" fmla="*/ 228183 w 234547"/>
                <a:gd name="connsiteY2" fmla="*/ 138797 h 220750"/>
                <a:gd name="connsiteX3" fmla="*/ 227769 w 234547"/>
                <a:gd name="connsiteY3" fmla="*/ 138521 h 220750"/>
                <a:gd name="connsiteX4" fmla="*/ 226389 w 234547"/>
                <a:gd name="connsiteY4" fmla="*/ 138245 h 220750"/>
                <a:gd name="connsiteX5" fmla="*/ 222250 w 234547"/>
                <a:gd name="connsiteY5" fmla="*/ 137831 h 220750"/>
                <a:gd name="connsiteX6" fmla="*/ 220042 w 234547"/>
                <a:gd name="connsiteY6" fmla="*/ 137555 h 220750"/>
                <a:gd name="connsiteX7" fmla="*/ 219766 w 234547"/>
                <a:gd name="connsiteY7" fmla="*/ 137555 h 220750"/>
                <a:gd name="connsiteX8" fmla="*/ 207901 w 234547"/>
                <a:gd name="connsiteY8" fmla="*/ 135624 h 220750"/>
                <a:gd name="connsiteX9" fmla="*/ 205418 w 234547"/>
                <a:gd name="connsiteY9" fmla="*/ 133140 h 220750"/>
                <a:gd name="connsiteX10" fmla="*/ 205142 w 234547"/>
                <a:gd name="connsiteY10" fmla="*/ 132726 h 220750"/>
                <a:gd name="connsiteX11" fmla="*/ 202245 w 234547"/>
                <a:gd name="connsiteY11" fmla="*/ 131898 h 220750"/>
                <a:gd name="connsiteX12" fmla="*/ 200727 w 234547"/>
                <a:gd name="connsiteY12" fmla="*/ 100855 h 220750"/>
                <a:gd name="connsiteX13" fmla="*/ 188448 w 234547"/>
                <a:gd name="connsiteY13" fmla="*/ 72020 h 220750"/>
                <a:gd name="connsiteX14" fmla="*/ 190655 w 234547"/>
                <a:gd name="connsiteY14" fmla="*/ 70088 h 220750"/>
                <a:gd name="connsiteX15" fmla="*/ 190655 w 234547"/>
                <a:gd name="connsiteY15" fmla="*/ 69674 h 220750"/>
                <a:gd name="connsiteX16" fmla="*/ 191759 w 234547"/>
                <a:gd name="connsiteY16" fmla="*/ 66363 h 220750"/>
                <a:gd name="connsiteX17" fmla="*/ 201693 w 234547"/>
                <a:gd name="connsiteY17" fmla="*/ 59603 h 220750"/>
                <a:gd name="connsiteX18" fmla="*/ 203624 w 234547"/>
                <a:gd name="connsiteY18" fmla="*/ 58499 h 220750"/>
                <a:gd name="connsiteX19" fmla="*/ 207349 w 234547"/>
                <a:gd name="connsiteY19" fmla="*/ 56291 h 220750"/>
                <a:gd name="connsiteX20" fmla="*/ 208453 w 234547"/>
                <a:gd name="connsiteY20" fmla="*/ 55464 h 220750"/>
                <a:gd name="connsiteX21" fmla="*/ 208867 w 234547"/>
                <a:gd name="connsiteY21" fmla="*/ 55050 h 220750"/>
                <a:gd name="connsiteX22" fmla="*/ 210385 w 234547"/>
                <a:gd name="connsiteY22" fmla="*/ 45116 h 220750"/>
                <a:gd name="connsiteX23" fmla="*/ 205280 w 234547"/>
                <a:gd name="connsiteY23" fmla="*/ 42632 h 220750"/>
                <a:gd name="connsiteX24" fmla="*/ 200451 w 234547"/>
                <a:gd name="connsiteY24" fmla="*/ 44426 h 220750"/>
                <a:gd name="connsiteX25" fmla="*/ 200037 w 234547"/>
                <a:gd name="connsiteY25" fmla="*/ 44840 h 220750"/>
                <a:gd name="connsiteX26" fmla="*/ 198933 w 234547"/>
                <a:gd name="connsiteY26" fmla="*/ 45668 h 220750"/>
                <a:gd name="connsiteX27" fmla="*/ 196036 w 234547"/>
                <a:gd name="connsiteY27" fmla="*/ 48703 h 220750"/>
                <a:gd name="connsiteX28" fmla="*/ 194518 w 234547"/>
                <a:gd name="connsiteY28" fmla="*/ 50221 h 220750"/>
                <a:gd name="connsiteX29" fmla="*/ 185688 w 234547"/>
                <a:gd name="connsiteY29" fmla="*/ 58085 h 220750"/>
                <a:gd name="connsiteX30" fmla="*/ 183757 w 234547"/>
                <a:gd name="connsiteY30" fmla="*/ 58775 h 220750"/>
                <a:gd name="connsiteX31" fmla="*/ 182377 w 234547"/>
                <a:gd name="connsiteY31" fmla="*/ 58499 h 220750"/>
                <a:gd name="connsiteX32" fmla="*/ 181963 w 234547"/>
                <a:gd name="connsiteY32" fmla="*/ 58499 h 220750"/>
                <a:gd name="connsiteX33" fmla="*/ 179342 w 234547"/>
                <a:gd name="connsiteY33" fmla="*/ 60292 h 220750"/>
                <a:gd name="connsiteX34" fmla="*/ 170374 w 234547"/>
                <a:gd name="connsiteY34" fmla="*/ 51876 h 220750"/>
                <a:gd name="connsiteX35" fmla="*/ 124430 w 234547"/>
                <a:gd name="connsiteY35" fmla="*/ 33664 h 220750"/>
                <a:gd name="connsiteX36" fmla="*/ 124154 w 234547"/>
                <a:gd name="connsiteY36" fmla="*/ 30767 h 220750"/>
                <a:gd name="connsiteX37" fmla="*/ 123740 w 234547"/>
                <a:gd name="connsiteY37" fmla="*/ 30353 h 220750"/>
                <a:gd name="connsiteX38" fmla="*/ 121946 w 234547"/>
                <a:gd name="connsiteY38" fmla="*/ 27456 h 220750"/>
                <a:gd name="connsiteX39" fmla="*/ 122636 w 234547"/>
                <a:gd name="connsiteY39" fmla="*/ 15591 h 220750"/>
                <a:gd name="connsiteX40" fmla="*/ 122636 w 234547"/>
                <a:gd name="connsiteY40" fmla="*/ 15728 h 220750"/>
                <a:gd name="connsiteX41" fmla="*/ 123050 w 234547"/>
                <a:gd name="connsiteY41" fmla="*/ 13521 h 220750"/>
                <a:gd name="connsiteX42" fmla="*/ 123740 w 234547"/>
                <a:gd name="connsiteY42" fmla="*/ 9382 h 220750"/>
                <a:gd name="connsiteX43" fmla="*/ 123740 w 234547"/>
                <a:gd name="connsiteY43" fmla="*/ 8002 h 220750"/>
                <a:gd name="connsiteX44" fmla="*/ 123740 w 234547"/>
                <a:gd name="connsiteY44" fmla="*/ 7312 h 220750"/>
                <a:gd name="connsiteX45" fmla="*/ 116980 w 234547"/>
                <a:gd name="connsiteY45" fmla="*/ 0 h 220750"/>
                <a:gd name="connsiteX46" fmla="*/ 112151 w 234547"/>
                <a:gd name="connsiteY46" fmla="*/ 2208 h 220750"/>
                <a:gd name="connsiteX47" fmla="*/ 110219 w 234547"/>
                <a:gd name="connsiteY47" fmla="*/ 7312 h 220750"/>
                <a:gd name="connsiteX48" fmla="*/ 110219 w 234547"/>
                <a:gd name="connsiteY48" fmla="*/ 9106 h 220750"/>
                <a:gd name="connsiteX49" fmla="*/ 110909 w 234547"/>
                <a:gd name="connsiteY49" fmla="*/ 13245 h 220750"/>
                <a:gd name="connsiteX50" fmla="*/ 111323 w 234547"/>
                <a:gd name="connsiteY50" fmla="*/ 15453 h 220750"/>
                <a:gd name="connsiteX51" fmla="*/ 111323 w 234547"/>
                <a:gd name="connsiteY51" fmla="*/ 15728 h 220750"/>
                <a:gd name="connsiteX52" fmla="*/ 112013 w 234547"/>
                <a:gd name="connsiteY52" fmla="*/ 27594 h 220750"/>
                <a:gd name="connsiteX53" fmla="*/ 110219 w 234547"/>
                <a:gd name="connsiteY53" fmla="*/ 30491 h 220750"/>
                <a:gd name="connsiteX54" fmla="*/ 109805 w 234547"/>
                <a:gd name="connsiteY54" fmla="*/ 30905 h 220750"/>
                <a:gd name="connsiteX55" fmla="*/ 109529 w 234547"/>
                <a:gd name="connsiteY55" fmla="*/ 33802 h 220750"/>
                <a:gd name="connsiteX56" fmla="*/ 97664 w 234547"/>
                <a:gd name="connsiteY56" fmla="*/ 35596 h 220750"/>
                <a:gd name="connsiteX57" fmla="*/ 54066 w 234547"/>
                <a:gd name="connsiteY57" fmla="*/ 60155 h 220750"/>
                <a:gd name="connsiteX58" fmla="*/ 51858 w 234547"/>
                <a:gd name="connsiteY58" fmla="*/ 58637 h 220750"/>
                <a:gd name="connsiteX59" fmla="*/ 51444 w 234547"/>
                <a:gd name="connsiteY59" fmla="*/ 58637 h 220750"/>
                <a:gd name="connsiteX60" fmla="*/ 50064 w 234547"/>
                <a:gd name="connsiteY60" fmla="*/ 58913 h 220750"/>
                <a:gd name="connsiteX61" fmla="*/ 48133 w 234547"/>
                <a:gd name="connsiteY61" fmla="*/ 58223 h 220750"/>
                <a:gd name="connsiteX62" fmla="*/ 39303 w 234547"/>
                <a:gd name="connsiteY62" fmla="*/ 50083 h 220750"/>
                <a:gd name="connsiteX63" fmla="*/ 37785 w 234547"/>
                <a:gd name="connsiteY63" fmla="*/ 48565 h 220750"/>
                <a:gd name="connsiteX64" fmla="*/ 34888 w 234547"/>
                <a:gd name="connsiteY64" fmla="*/ 45530 h 220750"/>
                <a:gd name="connsiteX65" fmla="*/ 33784 w 234547"/>
                <a:gd name="connsiteY65" fmla="*/ 44702 h 220750"/>
                <a:gd name="connsiteX66" fmla="*/ 33370 w 234547"/>
                <a:gd name="connsiteY66" fmla="*/ 44288 h 220750"/>
                <a:gd name="connsiteX67" fmla="*/ 28541 w 234547"/>
                <a:gd name="connsiteY67" fmla="*/ 42494 h 220750"/>
                <a:gd name="connsiteX68" fmla="*/ 23437 w 234547"/>
                <a:gd name="connsiteY68" fmla="*/ 44978 h 220750"/>
                <a:gd name="connsiteX69" fmla="*/ 24954 w 234547"/>
                <a:gd name="connsiteY69" fmla="*/ 54912 h 220750"/>
                <a:gd name="connsiteX70" fmla="*/ 25368 w 234547"/>
                <a:gd name="connsiteY70" fmla="*/ 55188 h 220750"/>
                <a:gd name="connsiteX71" fmla="*/ 26472 w 234547"/>
                <a:gd name="connsiteY71" fmla="*/ 56015 h 220750"/>
                <a:gd name="connsiteX72" fmla="*/ 30197 w 234547"/>
                <a:gd name="connsiteY72" fmla="*/ 58223 h 220750"/>
                <a:gd name="connsiteX73" fmla="*/ 32129 w 234547"/>
                <a:gd name="connsiteY73" fmla="*/ 59327 h 220750"/>
                <a:gd name="connsiteX74" fmla="*/ 42062 w 234547"/>
                <a:gd name="connsiteY74" fmla="*/ 66087 h 220750"/>
                <a:gd name="connsiteX75" fmla="*/ 43166 w 234547"/>
                <a:gd name="connsiteY75" fmla="*/ 69398 h 220750"/>
                <a:gd name="connsiteX76" fmla="*/ 43166 w 234547"/>
                <a:gd name="connsiteY76" fmla="*/ 69812 h 220750"/>
                <a:gd name="connsiteX77" fmla="*/ 45374 w 234547"/>
                <a:gd name="connsiteY77" fmla="*/ 71744 h 220750"/>
                <a:gd name="connsiteX78" fmla="*/ 44270 w 234547"/>
                <a:gd name="connsiteY78" fmla="*/ 73538 h 220750"/>
                <a:gd name="connsiteX79" fmla="*/ 31991 w 234547"/>
                <a:gd name="connsiteY79" fmla="*/ 131623 h 220750"/>
                <a:gd name="connsiteX80" fmla="*/ 29093 w 234547"/>
                <a:gd name="connsiteY80" fmla="*/ 132450 h 220750"/>
                <a:gd name="connsiteX81" fmla="*/ 28817 w 234547"/>
                <a:gd name="connsiteY81" fmla="*/ 132864 h 220750"/>
                <a:gd name="connsiteX82" fmla="*/ 26334 w 234547"/>
                <a:gd name="connsiteY82" fmla="*/ 135348 h 220750"/>
                <a:gd name="connsiteX83" fmla="*/ 14469 w 234547"/>
                <a:gd name="connsiteY83" fmla="*/ 137279 h 220750"/>
                <a:gd name="connsiteX84" fmla="*/ 14193 w 234547"/>
                <a:gd name="connsiteY84" fmla="*/ 137279 h 220750"/>
                <a:gd name="connsiteX85" fmla="*/ 11985 w 234547"/>
                <a:gd name="connsiteY85" fmla="*/ 137555 h 220750"/>
                <a:gd name="connsiteX86" fmla="*/ 7846 w 234547"/>
                <a:gd name="connsiteY86" fmla="*/ 137969 h 220750"/>
                <a:gd name="connsiteX87" fmla="*/ 6466 w 234547"/>
                <a:gd name="connsiteY87" fmla="*/ 138245 h 220750"/>
                <a:gd name="connsiteX88" fmla="*/ 5776 w 234547"/>
                <a:gd name="connsiteY88" fmla="*/ 138521 h 220750"/>
                <a:gd name="connsiteX89" fmla="*/ 120 w 234547"/>
                <a:gd name="connsiteY89" fmla="*/ 146661 h 220750"/>
                <a:gd name="connsiteX90" fmla="*/ 7156 w 234547"/>
                <a:gd name="connsiteY90" fmla="*/ 151766 h 220750"/>
                <a:gd name="connsiteX91" fmla="*/ 8950 w 234547"/>
                <a:gd name="connsiteY91" fmla="*/ 151490 h 220750"/>
                <a:gd name="connsiteX92" fmla="*/ 9364 w 234547"/>
                <a:gd name="connsiteY92" fmla="*/ 151214 h 220750"/>
                <a:gd name="connsiteX93" fmla="*/ 10743 w 234547"/>
                <a:gd name="connsiteY93" fmla="*/ 150938 h 220750"/>
                <a:gd name="connsiteX94" fmla="*/ 14744 w 234547"/>
                <a:gd name="connsiteY94" fmla="*/ 149421 h 220750"/>
                <a:gd name="connsiteX95" fmla="*/ 16676 w 234547"/>
                <a:gd name="connsiteY95" fmla="*/ 148593 h 220750"/>
                <a:gd name="connsiteX96" fmla="*/ 16952 w 234547"/>
                <a:gd name="connsiteY96" fmla="*/ 148593 h 220750"/>
                <a:gd name="connsiteX97" fmla="*/ 28403 w 234547"/>
                <a:gd name="connsiteY97" fmla="*/ 145281 h 220750"/>
                <a:gd name="connsiteX98" fmla="*/ 28817 w 234547"/>
                <a:gd name="connsiteY98" fmla="*/ 145281 h 220750"/>
                <a:gd name="connsiteX99" fmla="*/ 31715 w 234547"/>
                <a:gd name="connsiteY99" fmla="*/ 146385 h 220750"/>
                <a:gd name="connsiteX100" fmla="*/ 32129 w 234547"/>
                <a:gd name="connsiteY100" fmla="*/ 146661 h 220750"/>
                <a:gd name="connsiteX101" fmla="*/ 35164 w 234547"/>
                <a:gd name="connsiteY101" fmla="*/ 146247 h 220750"/>
                <a:gd name="connsiteX102" fmla="*/ 63999 w 234547"/>
                <a:gd name="connsiteY102" fmla="*/ 187638 h 220750"/>
                <a:gd name="connsiteX103" fmla="*/ 73519 w 234547"/>
                <a:gd name="connsiteY103" fmla="*/ 193985 h 220750"/>
                <a:gd name="connsiteX104" fmla="*/ 72140 w 234547"/>
                <a:gd name="connsiteY104" fmla="*/ 196882 h 220750"/>
                <a:gd name="connsiteX105" fmla="*/ 72416 w 234547"/>
                <a:gd name="connsiteY105" fmla="*/ 197296 h 220750"/>
                <a:gd name="connsiteX106" fmla="*/ 72829 w 234547"/>
                <a:gd name="connsiteY106" fmla="*/ 200745 h 220750"/>
                <a:gd name="connsiteX107" fmla="*/ 67173 w 234547"/>
                <a:gd name="connsiteY107" fmla="*/ 211093 h 220750"/>
                <a:gd name="connsiteX108" fmla="*/ 67173 w 234547"/>
                <a:gd name="connsiteY108" fmla="*/ 211369 h 220750"/>
                <a:gd name="connsiteX109" fmla="*/ 65793 w 234547"/>
                <a:gd name="connsiteY109" fmla="*/ 213162 h 220750"/>
                <a:gd name="connsiteX110" fmla="*/ 63310 w 234547"/>
                <a:gd name="connsiteY110" fmla="*/ 216611 h 220750"/>
                <a:gd name="connsiteX111" fmla="*/ 62620 w 234547"/>
                <a:gd name="connsiteY111" fmla="*/ 217715 h 220750"/>
                <a:gd name="connsiteX112" fmla="*/ 62344 w 234547"/>
                <a:gd name="connsiteY112" fmla="*/ 218129 h 220750"/>
                <a:gd name="connsiteX113" fmla="*/ 65241 w 234547"/>
                <a:gd name="connsiteY113" fmla="*/ 227649 h 220750"/>
                <a:gd name="connsiteX114" fmla="*/ 67863 w 234547"/>
                <a:gd name="connsiteY114" fmla="*/ 228339 h 220750"/>
                <a:gd name="connsiteX115" fmla="*/ 74485 w 234547"/>
                <a:gd name="connsiteY115" fmla="*/ 224200 h 220750"/>
                <a:gd name="connsiteX116" fmla="*/ 74761 w 234547"/>
                <a:gd name="connsiteY116" fmla="*/ 223786 h 220750"/>
                <a:gd name="connsiteX117" fmla="*/ 75451 w 234547"/>
                <a:gd name="connsiteY117" fmla="*/ 222682 h 220750"/>
                <a:gd name="connsiteX118" fmla="*/ 76830 w 234547"/>
                <a:gd name="connsiteY118" fmla="*/ 218681 h 220750"/>
                <a:gd name="connsiteX119" fmla="*/ 77520 w 234547"/>
                <a:gd name="connsiteY119" fmla="*/ 216749 h 220750"/>
                <a:gd name="connsiteX120" fmla="*/ 82073 w 234547"/>
                <a:gd name="connsiteY120" fmla="*/ 205712 h 220750"/>
                <a:gd name="connsiteX121" fmla="*/ 84971 w 234547"/>
                <a:gd name="connsiteY121" fmla="*/ 203780 h 220750"/>
                <a:gd name="connsiteX122" fmla="*/ 85385 w 234547"/>
                <a:gd name="connsiteY122" fmla="*/ 203504 h 220750"/>
                <a:gd name="connsiteX123" fmla="*/ 86902 w 234547"/>
                <a:gd name="connsiteY123" fmla="*/ 200607 h 220750"/>
                <a:gd name="connsiteX124" fmla="*/ 117669 w 234547"/>
                <a:gd name="connsiteY124" fmla="*/ 206264 h 220750"/>
                <a:gd name="connsiteX125" fmla="*/ 136847 w 234547"/>
                <a:gd name="connsiteY125" fmla="*/ 204056 h 220750"/>
                <a:gd name="connsiteX126" fmla="*/ 148299 w 234547"/>
                <a:gd name="connsiteY126" fmla="*/ 200745 h 220750"/>
                <a:gd name="connsiteX127" fmla="*/ 149678 w 234547"/>
                <a:gd name="connsiteY127" fmla="*/ 203228 h 220750"/>
                <a:gd name="connsiteX128" fmla="*/ 150092 w 234547"/>
                <a:gd name="connsiteY128" fmla="*/ 203504 h 220750"/>
                <a:gd name="connsiteX129" fmla="*/ 152989 w 234547"/>
                <a:gd name="connsiteY129" fmla="*/ 205436 h 220750"/>
                <a:gd name="connsiteX130" fmla="*/ 157542 w 234547"/>
                <a:gd name="connsiteY130" fmla="*/ 216473 h 220750"/>
                <a:gd name="connsiteX131" fmla="*/ 157542 w 234547"/>
                <a:gd name="connsiteY131" fmla="*/ 216749 h 220750"/>
                <a:gd name="connsiteX132" fmla="*/ 158232 w 234547"/>
                <a:gd name="connsiteY132" fmla="*/ 218681 h 220750"/>
                <a:gd name="connsiteX133" fmla="*/ 159612 w 234547"/>
                <a:gd name="connsiteY133" fmla="*/ 222682 h 220750"/>
                <a:gd name="connsiteX134" fmla="*/ 160302 w 234547"/>
                <a:gd name="connsiteY134" fmla="*/ 223786 h 220750"/>
                <a:gd name="connsiteX135" fmla="*/ 160578 w 234547"/>
                <a:gd name="connsiteY135" fmla="*/ 224200 h 220750"/>
                <a:gd name="connsiteX136" fmla="*/ 167200 w 234547"/>
                <a:gd name="connsiteY136" fmla="*/ 228339 h 220750"/>
                <a:gd name="connsiteX137" fmla="*/ 169822 w 234547"/>
                <a:gd name="connsiteY137" fmla="*/ 227649 h 220750"/>
                <a:gd name="connsiteX138" fmla="*/ 173133 w 234547"/>
                <a:gd name="connsiteY138" fmla="*/ 223648 h 220750"/>
                <a:gd name="connsiteX139" fmla="*/ 172719 w 234547"/>
                <a:gd name="connsiteY139" fmla="*/ 218129 h 220750"/>
                <a:gd name="connsiteX140" fmla="*/ 172443 w 234547"/>
                <a:gd name="connsiteY140" fmla="*/ 217715 h 220750"/>
                <a:gd name="connsiteX141" fmla="*/ 171753 w 234547"/>
                <a:gd name="connsiteY141" fmla="*/ 216611 h 220750"/>
                <a:gd name="connsiteX142" fmla="*/ 169270 w 234547"/>
                <a:gd name="connsiteY142" fmla="*/ 213162 h 220750"/>
                <a:gd name="connsiteX143" fmla="*/ 167890 w 234547"/>
                <a:gd name="connsiteY143" fmla="*/ 211369 h 220750"/>
                <a:gd name="connsiteX144" fmla="*/ 167890 w 234547"/>
                <a:gd name="connsiteY144" fmla="*/ 211093 h 220750"/>
                <a:gd name="connsiteX145" fmla="*/ 162233 w 234547"/>
                <a:gd name="connsiteY145" fmla="*/ 200745 h 220750"/>
                <a:gd name="connsiteX146" fmla="*/ 162509 w 234547"/>
                <a:gd name="connsiteY146" fmla="*/ 197296 h 220750"/>
                <a:gd name="connsiteX147" fmla="*/ 162785 w 234547"/>
                <a:gd name="connsiteY147" fmla="*/ 196882 h 220750"/>
                <a:gd name="connsiteX148" fmla="*/ 161682 w 234547"/>
                <a:gd name="connsiteY148" fmla="*/ 194260 h 220750"/>
                <a:gd name="connsiteX149" fmla="*/ 190655 w 234547"/>
                <a:gd name="connsiteY149" fmla="*/ 165839 h 220750"/>
                <a:gd name="connsiteX150" fmla="*/ 199899 w 234547"/>
                <a:gd name="connsiteY150" fmla="*/ 146109 h 220750"/>
                <a:gd name="connsiteX151" fmla="*/ 202520 w 234547"/>
                <a:gd name="connsiteY151" fmla="*/ 146523 h 220750"/>
                <a:gd name="connsiteX152" fmla="*/ 202934 w 234547"/>
                <a:gd name="connsiteY152" fmla="*/ 146247 h 220750"/>
                <a:gd name="connsiteX153" fmla="*/ 205832 w 234547"/>
                <a:gd name="connsiteY153" fmla="*/ 145144 h 220750"/>
                <a:gd name="connsiteX154" fmla="*/ 206246 w 234547"/>
                <a:gd name="connsiteY154" fmla="*/ 145144 h 220750"/>
                <a:gd name="connsiteX155" fmla="*/ 217697 w 234547"/>
                <a:gd name="connsiteY155" fmla="*/ 148455 h 220750"/>
                <a:gd name="connsiteX156" fmla="*/ 217973 w 234547"/>
                <a:gd name="connsiteY156" fmla="*/ 148455 h 220750"/>
                <a:gd name="connsiteX157" fmla="*/ 219905 w 234547"/>
                <a:gd name="connsiteY157" fmla="*/ 149283 h 220750"/>
                <a:gd name="connsiteX158" fmla="*/ 223906 w 234547"/>
                <a:gd name="connsiteY158" fmla="*/ 150800 h 220750"/>
                <a:gd name="connsiteX159" fmla="*/ 225285 w 234547"/>
                <a:gd name="connsiteY159" fmla="*/ 151076 h 220750"/>
                <a:gd name="connsiteX160" fmla="*/ 225975 w 234547"/>
                <a:gd name="connsiteY160" fmla="*/ 151352 h 220750"/>
                <a:gd name="connsiteX161" fmla="*/ 227769 w 234547"/>
                <a:gd name="connsiteY161" fmla="*/ 151628 h 220750"/>
                <a:gd name="connsiteX162" fmla="*/ 234805 w 234547"/>
                <a:gd name="connsiteY162" fmla="*/ 146523 h 220750"/>
                <a:gd name="connsiteX163" fmla="*/ 228459 w 234547"/>
                <a:gd name="connsiteY163" fmla="*/ 138797 h 220750"/>
                <a:gd name="connsiteX164" fmla="*/ 126775 w 234547"/>
                <a:gd name="connsiteY164" fmla="*/ 128035 h 220750"/>
                <a:gd name="connsiteX165" fmla="*/ 117117 w 234547"/>
                <a:gd name="connsiteY165" fmla="*/ 132588 h 220750"/>
                <a:gd name="connsiteX166" fmla="*/ 107460 w 234547"/>
                <a:gd name="connsiteY166" fmla="*/ 128035 h 220750"/>
                <a:gd name="connsiteX167" fmla="*/ 104976 w 234547"/>
                <a:gd name="connsiteY167" fmla="*/ 117688 h 220750"/>
                <a:gd name="connsiteX168" fmla="*/ 111599 w 234547"/>
                <a:gd name="connsiteY168" fmla="*/ 109272 h 220750"/>
                <a:gd name="connsiteX169" fmla="*/ 122360 w 234547"/>
                <a:gd name="connsiteY169" fmla="*/ 109272 h 220750"/>
                <a:gd name="connsiteX170" fmla="*/ 128983 w 234547"/>
                <a:gd name="connsiteY170" fmla="*/ 117688 h 220750"/>
                <a:gd name="connsiteX171" fmla="*/ 126775 w 234547"/>
                <a:gd name="connsiteY171" fmla="*/ 128035 h 220750"/>
                <a:gd name="connsiteX172" fmla="*/ 184170 w 234547"/>
                <a:gd name="connsiteY172" fmla="*/ 105270 h 220750"/>
                <a:gd name="connsiteX173" fmla="*/ 185688 w 234547"/>
                <a:gd name="connsiteY173" fmla="*/ 127483 h 220750"/>
                <a:gd name="connsiteX174" fmla="*/ 152024 w 234547"/>
                <a:gd name="connsiteY174" fmla="*/ 117826 h 220750"/>
                <a:gd name="connsiteX175" fmla="*/ 147885 w 234547"/>
                <a:gd name="connsiteY175" fmla="*/ 110789 h 220750"/>
                <a:gd name="connsiteX176" fmla="*/ 149264 w 234547"/>
                <a:gd name="connsiteY176" fmla="*/ 108306 h 220750"/>
                <a:gd name="connsiteX177" fmla="*/ 175892 w 234547"/>
                <a:gd name="connsiteY177" fmla="*/ 84299 h 220750"/>
                <a:gd name="connsiteX178" fmla="*/ 184170 w 234547"/>
                <a:gd name="connsiteY178" fmla="*/ 105270 h 220750"/>
                <a:gd name="connsiteX179" fmla="*/ 165269 w 234547"/>
                <a:gd name="connsiteY179" fmla="*/ 71192 h 220750"/>
                <a:gd name="connsiteX180" fmla="*/ 136433 w 234547"/>
                <a:gd name="connsiteY180" fmla="*/ 91611 h 220750"/>
                <a:gd name="connsiteX181" fmla="*/ 128707 w 234547"/>
                <a:gd name="connsiteY181" fmla="*/ 90232 h 220750"/>
                <a:gd name="connsiteX182" fmla="*/ 127603 w 234547"/>
                <a:gd name="connsiteY182" fmla="*/ 87748 h 220750"/>
                <a:gd name="connsiteX183" fmla="*/ 125672 w 234547"/>
                <a:gd name="connsiteY183" fmla="*/ 51876 h 220750"/>
                <a:gd name="connsiteX184" fmla="*/ 165269 w 234547"/>
                <a:gd name="connsiteY184" fmla="*/ 71192 h 220750"/>
                <a:gd name="connsiteX185" fmla="*/ 101389 w 234547"/>
                <a:gd name="connsiteY185" fmla="*/ 53118 h 220750"/>
                <a:gd name="connsiteX186" fmla="*/ 108426 w 234547"/>
                <a:gd name="connsiteY186" fmla="*/ 51738 h 220750"/>
                <a:gd name="connsiteX187" fmla="*/ 106494 w 234547"/>
                <a:gd name="connsiteY187" fmla="*/ 86921 h 220750"/>
                <a:gd name="connsiteX188" fmla="*/ 100561 w 234547"/>
                <a:gd name="connsiteY188" fmla="*/ 92577 h 220750"/>
                <a:gd name="connsiteX189" fmla="*/ 97940 w 234547"/>
                <a:gd name="connsiteY189" fmla="*/ 91887 h 220750"/>
                <a:gd name="connsiteX190" fmla="*/ 68690 w 234547"/>
                <a:gd name="connsiteY190" fmla="*/ 71054 h 220750"/>
                <a:gd name="connsiteX191" fmla="*/ 101389 w 234547"/>
                <a:gd name="connsiteY191" fmla="*/ 53118 h 220750"/>
                <a:gd name="connsiteX192" fmla="*/ 58067 w 234547"/>
                <a:gd name="connsiteY192" fmla="*/ 84299 h 220750"/>
                <a:gd name="connsiteX193" fmla="*/ 84281 w 234547"/>
                <a:gd name="connsiteY193" fmla="*/ 107616 h 220750"/>
                <a:gd name="connsiteX194" fmla="*/ 84971 w 234547"/>
                <a:gd name="connsiteY194" fmla="*/ 115756 h 220750"/>
                <a:gd name="connsiteX195" fmla="*/ 82349 w 234547"/>
                <a:gd name="connsiteY195" fmla="*/ 117550 h 220750"/>
                <a:gd name="connsiteX196" fmla="*/ 48271 w 234547"/>
                <a:gd name="connsiteY196" fmla="*/ 127483 h 220750"/>
                <a:gd name="connsiteX197" fmla="*/ 58067 w 234547"/>
                <a:gd name="connsiteY197" fmla="*/ 84299 h 220750"/>
                <a:gd name="connsiteX198" fmla="*/ 52134 w 234547"/>
                <a:gd name="connsiteY198" fmla="*/ 143902 h 220750"/>
                <a:gd name="connsiteX199" fmla="*/ 87040 w 234547"/>
                <a:gd name="connsiteY199" fmla="*/ 137969 h 220750"/>
                <a:gd name="connsiteX200" fmla="*/ 93249 w 234547"/>
                <a:gd name="connsiteY200" fmla="*/ 142522 h 220750"/>
                <a:gd name="connsiteX201" fmla="*/ 92973 w 234547"/>
                <a:gd name="connsiteY201" fmla="*/ 145971 h 220750"/>
                <a:gd name="connsiteX202" fmla="*/ 79590 w 234547"/>
                <a:gd name="connsiteY202" fmla="*/ 178256 h 220750"/>
                <a:gd name="connsiteX203" fmla="*/ 52134 w 234547"/>
                <a:gd name="connsiteY203" fmla="*/ 143902 h 220750"/>
                <a:gd name="connsiteX204" fmla="*/ 132432 w 234547"/>
                <a:gd name="connsiteY204" fmla="*/ 187638 h 220750"/>
                <a:gd name="connsiteX205" fmla="*/ 116980 w 234547"/>
                <a:gd name="connsiteY205" fmla="*/ 189432 h 220750"/>
                <a:gd name="connsiteX206" fmla="*/ 94767 w 234547"/>
                <a:gd name="connsiteY206" fmla="*/ 185982 h 220750"/>
                <a:gd name="connsiteX207" fmla="*/ 112151 w 234547"/>
                <a:gd name="connsiteY207" fmla="*/ 154525 h 220750"/>
                <a:gd name="connsiteX208" fmla="*/ 119187 w 234547"/>
                <a:gd name="connsiteY208" fmla="*/ 153008 h 220750"/>
                <a:gd name="connsiteX209" fmla="*/ 121809 w 234547"/>
                <a:gd name="connsiteY209" fmla="*/ 155491 h 220750"/>
                <a:gd name="connsiteX210" fmla="*/ 138779 w 234547"/>
                <a:gd name="connsiteY210" fmla="*/ 186120 h 220750"/>
                <a:gd name="connsiteX211" fmla="*/ 132432 w 234547"/>
                <a:gd name="connsiteY211" fmla="*/ 187638 h 220750"/>
                <a:gd name="connsiteX212" fmla="*/ 175340 w 234547"/>
                <a:gd name="connsiteY212" fmla="*/ 157147 h 220750"/>
                <a:gd name="connsiteX213" fmla="*/ 154231 w 234547"/>
                <a:gd name="connsiteY213" fmla="*/ 178532 h 220750"/>
                <a:gd name="connsiteX214" fmla="*/ 140434 w 234547"/>
                <a:gd name="connsiteY214" fmla="*/ 145281 h 220750"/>
                <a:gd name="connsiteX215" fmla="*/ 143470 w 234547"/>
                <a:gd name="connsiteY215" fmla="*/ 138521 h 220750"/>
                <a:gd name="connsiteX216" fmla="*/ 146505 w 234547"/>
                <a:gd name="connsiteY216" fmla="*/ 137831 h 220750"/>
                <a:gd name="connsiteX217" fmla="*/ 181687 w 234547"/>
                <a:gd name="connsiteY217" fmla="*/ 143764 h 220750"/>
                <a:gd name="connsiteX218" fmla="*/ 175340 w 234547"/>
                <a:gd name="connsiteY218" fmla="*/ 157147 h 22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234547" h="220750">
                  <a:moveTo>
                    <a:pt x="228459" y="138797"/>
                  </a:moveTo>
                  <a:cubicBezTo>
                    <a:pt x="228321" y="138797"/>
                    <a:pt x="228321" y="138797"/>
                    <a:pt x="228459" y="138797"/>
                  </a:cubicBezTo>
                  <a:lnTo>
                    <a:pt x="228183" y="138797"/>
                  </a:lnTo>
                  <a:cubicBezTo>
                    <a:pt x="227907" y="138797"/>
                    <a:pt x="227769" y="138797"/>
                    <a:pt x="227769" y="138521"/>
                  </a:cubicBezTo>
                  <a:cubicBezTo>
                    <a:pt x="227355" y="138521"/>
                    <a:pt x="226941" y="138245"/>
                    <a:pt x="226389" y="138245"/>
                  </a:cubicBezTo>
                  <a:cubicBezTo>
                    <a:pt x="224871" y="137969"/>
                    <a:pt x="223492" y="137831"/>
                    <a:pt x="222250" y="137831"/>
                  </a:cubicBezTo>
                  <a:cubicBezTo>
                    <a:pt x="221560" y="137831"/>
                    <a:pt x="220870" y="137831"/>
                    <a:pt x="220042" y="137555"/>
                  </a:cubicBezTo>
                  <a:lnTo>
                    <a:pt x="219766" y="137555"/>
                  </a:lnTo>
                  <a:cubicBezTo>
                    <a:pt x="215213" y="137141"/>
                    <a:pt x="211350" y="136727"/>
                    <a:pt x="207901" y="135624"/>
                  </a:cubicBezTo>
                  <a:cubicBezTo>
                    <a:pt x="206383" y="134934"/>
                    <a:pt x="205970" y="134106"/>
                    <a:pt x="205418" y="133140"/>
                  </a:cubicBezTo>
                  <a:cubicBezTo>
                    <a:pt x="205418" y="132864"/>
                    <a:pt x="205142" y="132864"/>
                    <a:pt x="205142" y="132726"/>
                  </a:cubicBezTo>
                  <a:lnTo>
                    <a:pt x="202245" y="131898"/>
                  </a:lnTo>
                  <a:cubicBezTo>
                    <a:pt x="203624" y="121827"/>
                    <a:pt x="203072" y="111203"/>
                    <a:pt x="200727" y="100855"/>
                  </a:cubicBezTo>
                  <a:cubicBezTo>
                    <a:pt x="198243" y="90508"/>
                    <a:pt x="194104" y="80850"/>
                    <a:pt x="188448" y="72020"/>
                  </a:cubicBezTo>
                  <a:lnTo>
                    <a:pt x="190655" y="70088"/>
                  </a:lnTo>
                  <a:lnTo>
                    <a:pt x="190655" y="69674"/>
                  </a:lnTo>
                  <a:cubicBezTo>
                    <a:pt x="190655" y="68571"/>
                    <a:pt x="190931" y="67467"/>
                    <a:pt x="191759" y="66363"/>
                  </a:cubicBezTo>
                  <a:cubicBezTo>
                    <a:pt x="194380" y="63880"/>
                    <a:pt x="197692" y="61948"/>
                    <a:pt x="201693" y="59603"/>
                  </a:cubicBezTo>
                  <a:cubicBezTo>
                    <a:pt x="202382" y="59189"/>
                    <a:pt x="203072" y="58913"/>
                    <a:pt x="203624" y="58499"/>
                  </a:cubicBezTo>
                  <a:cubicBezTo>
                    <a:pt x="205004" y="57809"/>
                    <a:pt x="206108" y="57119"/>
                    <a:pt x="207349" y="56291"/>
                  </a:cubicBezTo>
                  <a:cubicBezTo>
                    <a:pt x="207625" y="56015"/>
                    <a:pt x="208039" y="55877"/>
                    <a:pt x="208453" y="55464"/>
                  </a:cubicBezTo>
                  <a:cubicBezTo>
                    <a:pt x="208729" y="55188"/>
                    <a:pt x="208867" y="55188"/>
                    <a:pt x="208867" y="55050"/>
                  </a:cubicBezTo>
                  <a:cubicBezTo>
                    <a:pt x="211902" y="52428"/>
                    <a:pt x="212592" y="48013"/>
                    <a:pt x="210385" y="45116"/>
                  </a:cubicBezTo>
                  <a:cubicBezTo>
                    <a:pt x="209281" y="43598"/>
                    <a:pt x="207349" y="42632"/>
                    <a:pt x="205280" y="42632"/>
                  </a:cubicBezTo>
                  <a:cubicBezTo>
                    <a:pt x="203486" y="42632"/>
                    <a:pt x="201969" y="43322"/>
                    <a:pt x="200451" y="44426"/>
                  </a:cubicBezTo>
                  <a:cubicBezTo>
                    <a:pt x="200175" y="44702"/>
                    <a:pt x="200175" y="44702"/>
                    <a:pt x="200037" y="44840"/>
                  </a:cubicBezTo>
                  <a:cubicBezTo>
                    <a:pt x="199623" y="45116"/>
                    <a:pt x="199347" y="45530"/>
                    <a:pt x="198933" y="45668"/>
                  </a:cubicBezTo>
                  <a:cubicBezTo>
                    <a:pt x="197829" y="46772"/>
                    <a:pt x="197002" y="47599"/>
                    <a:pt x="196036" y="48703"/>
                  </a:cubicBezTo>
                  <a:cubicBezTo>
                    <a:pt x="195622" y="49117"/>
                    <a:pt x="195208" y="49807"/>
                    <a:pt x="194518" y="50221"/>
                  </a:cubicBezTo>
                  <a:cubicBezTo>
                    <a:pt x="191483" y="53532"/>
                    <a:pt x="188586" y="56153"/>
                    <a:pt x="185688" y="58085"/>
                  </a:cubicBezTo>
                  <a:cubicBezTo>
                    <a:pt x="184998" y="58499"/>
                    <a:pt x="184309" y="58775"/>
                    <a:pt x="183757" y="58775"/>
                  </a:cubicBezTo>
                  <a:cubicBezTo>
                    <a:pt x="183343" y="58775"/>
                    <a:pt x="182929" y="58775"/>
                    <a:pt x="182377" y="58499"/>
                  </a:cubicBezTo>
                  <a:lnTo>
                    <a:pt x="181963" y="58499"/>
                  </a:lnTo>
                  <a:lnTo>
                    <a:pt x="179342" y="60292"/>
                  </a:lnTo>
                  <a:cubicBezTo>
                    <a:pt x="176444" y="57257"/>
                    <a:pt x="173409" y="54636"/>
                    <a:pt x="170374" y="51876"/>
                  </a:cubicBezTo>
                  <a:cubicBezTo>
                    <a:pt x="157129" y="41529"/>
                    <a:pt x="141124" y="35182"/>
                    <a:pt x="124430" y="33664"/>
                  </a:cubicBezTo>
                  <a:lnTo>
                    <a:pt x="124154" y="30767"/>
                  </a:lnTo>
                  <a:cubicBezTo>
                    <a:pt x="123878" y="30491"/>
                    <a:pt x="123878" y="30491"/>
                    <a:pt x="123740" y="30353"/>
                  </a:cubicBezTo>
                  <a:cubicBezTo>
                    <a:pt x="123050" y="29663"/>
                    <a:pt x="122222" y="28974"/>
                    <a:pt x="121946" y="27456"/>
                  </a:cubicBezTo>
                  <a:cubicBezTo>
                    <a:pt x="121670" y="24007"/>
                    <a:pt x="122222" y="20006"/>
                    <a:pt x="122636" y="15591"/>
                  </a:cubicBezTo>
                  <a:lnTo>
                    <a:pt x="122636" y="15728"/>
                  </a:lnTo>
                  <a:cubicBezTo>
                    <a:pt x="122636" y="15039"/>
                    <a:pt x="122912" y="14211"/>
                    <a:pt x="123050" y="13521"/>
                  </a:cubicBezTo>
                  <a:cubicBezTo>
                    <a:pt x="123326" y="12141"/>
                    <a:pt x="123464" y="10900"/>
                    <a:pt x="123740" y="9382"/>
                  </a:cubicBezTo>
                  <a:lnTo>
                    <a:pt x="123740" y="8002"/>
                  </a:lnTo>
                  <a:lnTo>
                    <a:pt x="123740" y="7312"/>
                  </a:lnTo>
                  <a:cubicBezTo>
                    <a:pt x="123740" y="3311"/>
                    <a:pt x="120705" y="0"/>
                    <a:pt x="116980" y="0"/>
                  </a:cubicBezTo>
                  <a:cubicBezTo>
                    <a:pt x="115186" y="0"/>
                    <a:pt x="113530" y="828"/>
                    <a:pt x="112151" y="2208"/>
                  </a:cubicBezTo>
                  <a:cubicBezTo>
                    <a:pt x="110771" y="3587"/>
                    <a:pt x="110219" y="5243"/>
                    <a:pt x="110219" y="7312"/>
                  </a:cubicBezTo>
                  <a:lnTo>
                    <a:pt x="110219" y="9106"/>
                  </a:lnTo>
                  <a:cubicBezTo>
                    <a:pt x="110219" y="10624"/>
                    <a:pt x="110495" y="12003"/>
                    <a:pt x="110909" y="13245"/>
                  </a:cubicBezTo>
                  <a:cubicBezTo>
                    <a:pt x="111185" y="13935"/>
                    <a:pt x="111185" y="14625"/>
                    <a:pt x="111323" y="15453"/>
                  </a:cubicBezTo>
                  <a:lnTo>
                    <a:pt x="111323" y="15728"/>
                  </a:lnTo>
                  <a:cubicBezTo>
                    <a:pt x="111737" y="20143"/>
                    <a:pt x="112427" y="24145"/>
                    <a:pt x="112013" y="27594"/>
                  </a:cubicBezTo>
                  <a:cubicBezTo>
                    <a:pt x="111737" y="29111"/>
                    <a:pt x="110909" y="29801"/>
                    <a:pt x="110219" y="30491"/>
                  </a:cubicBezTo>
                  <a:cubicBezTo>
                    <a:pt x="109943" y="30767"/>
                    <a:pt x="109943" y="30767"/>
                    <a:pt x="109805" y="30905"/>
                  </a:cubicBezTo>
                  <a:lnTo>
                    <a:pt x="109529" y="33802"/>
                  </a:lnTo>
                  <a:cubicBezTo>
                    <a:pt x="105528" y="34216"/>
                    <a:pt x="101665" y="34630"/>
                    <a:pt x="97664" y="35596"/>
                  </a:cubicBezTo>
                  <a:cubicBezTo>
                    <a:pt x="80694" y="39321"/>
                    <a:pt x="65793" y="47875"/>
                    <a:pt x="54066" y="60155"/>
                  </a:cubicBezTo>
                  <a:lnTo>
                    <a:pt x="51858" y="58637"/>
                  </a:lnTo>
                  <a:lnTo>
                    <a:pt x="51444" y="58637"/>
                  </a:lnTo>
                  <a:cubicBezTo>
                    <a:pt x="51030" y="58637"/>
                    <a:pt x="50616" y="58913"/>
                    <a:pt x="50064" y="58913"/>
                  </a:cubicBezTo>
                  <a:cubicBezTo>
                    <a:pt x="49375" y="58913"/>
                    <a:pt x="48685" y="58637"/>
                    <a:pt x="48133" y="58223"/>
                  </a:cubicBezTo>
                  <a:cubicBezTo>
                    <a:pt x="45236" y="56291"/>
                    <a:pt x="42476" y="53394"/>
                    <a:pt x="39303" y="50083"/>
                  </a:cubicBezTo>
                  <a:cubicBezTo>
                    <a:pt x="38889" y="49669"/>
                    <a:pt x="38475" y="48979"/>
                    <a:pt x="37785" y="48565"/>
                  </a:cubicBezTo>
                  <a:cubicBezTo>
                    <a:pt x="36957" y="47461"/>
                    <a:pt x="35992" y="46634"/>
                    <a:pt x="34888" y="45530"/>
                  </a:cubicBezTo>
                  <a:cubicBezTo>
                    <a:pt x="34612" y="45254"/>
                    <a:pt x="34198" y="45116"/>
                    <a:pt x="33784" y="44702"/>
                  </a:cubicBezTo>
                  <a:cubicBezTo>
                    <a:pt x="33508" y="44426"/>
                    <a:pt x="33370" y="44426"/>
                    <a:pt x="33370" y="44288"/>
                  </a:cubicBezTo>
                  <a:cubicBezTo>
                    <a:pt x="31991" y="43184"/>
                    <a:pt x="30335" y="42494"/>
                    <a:pt x="28541" y="42494"/>
                  </a:cubicBezTo>
                  <a:cubicBezTo>
                    <a:pt x="26610" y="42494"/>
                    <a:pt x="24540" y="43322"/>
                    <a:pt x="23437" y="44978"/>
                  </a:cubicBezTo>
                  <a:cubicBezTo>
                    <a:pt x="21229" y="47875"/>
                    <a:pt x="21919" y="52290"/>
                    <a:pt x="24954" y="54912"/>
                  </a:cubicBezTo>
                  <a:cubicBezTo>
                    <a:pt x="25230" y="54912"/>
                    <a:pt x="25230" y="55188"/>
                    <a:pt x="25368" y="55188"/>
                  </a:cubicBezTo>
                  <a:cubicBezTo>
                    <a:pt x="25782" y="55464"/>
                    <a:pt x="26058" y="55877"/>
                    <a:pt x="26472" y="56015"/>
                  </a:cubicBezTo>
                  <a:cubicBezTo>
                    <a:pt x="27852" y="56843"/>
                    <a:pt x="28955" y="57533"/>
                    <a:pt x="30197" y="58223"/>
                  </a:cubicBezTo>
                  <a:cubicBezTo>
                    <a:pt x="30887" y="58499"/>
                    <a:pt x="31577" y="58913"/>
                    <a:pt x="32129" y="59327"/>
                  </a:cubicBezTo>
                  <a:cubicBezTo>
                    <a:pt x="36130" y="61810"/>
                    <a:pt x="39441" y="63742"/>
                    <a:pt x="42062" y="66087"/>
                  </a:cubicBezTo>
                  <a:cubicBezTo>
                    <a:pt x="43166" y="67191"/>
                    <a:pt x="43166" y="68295"/>
                    <a:pt x="43166" y="69398"/>
                  </a:cubicBezTo>
                  <a:lnTo>
                    <a:pt x="43166" y="69812"/>
                  </a:lnTo>
                  <a:lnTo>
                    <a:pt x="45374" y="71744"/>
                  </a:lnTo>
                  <a:cubicBezTo>
                    <a:pt x="44960" y="72434"/>
                    <a:pt x="44546" y="72848"/>
                    <a:pt x="44270" y="73538"/>
                  </a:cubicBezTo>
                  <a:cubicBezTo>
                    <a:pt x="33232" y="90922"/>
                    <a:pt x="29093" y="111341"/>
                    <a:pt x="31991" y="131623"/>
                  </a:cubicBezTo>
                  <a:lnTo>
                    <a:pt x="29093" y="132450"/>
                  </a:lnTo>
                  <a:cubicBezTo>
                    <a:pt x="29093" y="132726"/>
                    <a:pt x="28817" y="132726"/>
                    <a:pt x="28817" y="132864"/>
                  </a:cubicBezTo>
                  <a:cubicBezTo>
                    <a:pt x="28403" y="133692"/>
                    <a:pt x="27714" y="134658"/>
                    <a:pt x="26334" y="135348"/>
                  </a:cubicBezTo>
                  <a:cubicBezTo>
                    <a:pt x="23023" y="136451"/>
                    <a:pt x="19021" y="136865"/>
                    <a:pt x="14469" y="137279"/>
                  </a:cubicBezTo>
                  <a:lnTo>
                    <a:pt x="14193" y="137279"/>
                  </a:lnTo>
                  <a:cubicBezTo>
                    <a:pt x="13503" y="137279"/>
                    <a:pt x="12675" y="137279"/>
                    <a:pt x="11985" y="137555"/>
                  </a:cubicBezTo>
                  <a:cubicBezTo>
                    <a:pt x="10605" y="137555"/>
                    <a:pt x="9364" y="137831"/>
                    <a:pt x="7846" y="137969"/>
                  </a:cubicBezTo>
                  <a:cubicBezTo>
                    <a:pt x="7432" y="137969"/>
                    <a:pt x="7018" y="138245"/>
                    <a:pt x="6466" y="138245"/>
                  </a:cubicBezTo>
                  <a:cubicBezTo>
                    <a:pt x="6190" y="138245"/>
                    <a:pt x="6052" y="138245"/>
                    <a:pt x="5776" y="138521"/>
                  </a:cubicBezTo>
                  <a:cubicBezTo>
                    <a:pt x="1775" y="139349"/>
                    <a:pt x="-570" y="143074"/>
                    <a:pt x="120" y="146661"/>
                  </a:cubicBezTo>
                  <a:cubicBezTo>
                    <a:pt x="810" y="149696"/>
                    <a:pt x="3569" y="151766"/>
                    <a:pt x="7156" y="151766"/>
                  </a:cubicBezTo>
                  <a:cubicBezTo>
                    <a:pt x="7846" y="151766"/>
                    <a:pt x="8260" y="151766"/>
                    <a:pt x="8950" y="151490"/>
                  </a:cubicBezTo>
                  <a:cubicBezTo>
                    <a:pt x="9226" y="151490"/>
                    <a:pt x="9364" y="151490"/>
                    <a:pt x="9364" y="151214"/>
                  </a:cubicBezTo>
                  <a:cubicBezTo>
                    <a:pt x="9778" y="151214"/>
                    <a:pt x="10191" y="150938"/>
                    <a:pt x="10743" y="150938"/>
                  </a:cubicBezTo>
                  <a:cubicBezTo>
                    <a:pt x="12261" y="150524"/>
                    <a:pt x="13365" y="150110"/>
                    <a:pt x="14744" y="149421"/>
                  </a:cubicBezTo>
                  <a:cubicBezTo>
                    <a:pt x="15434" y="149145"/>
                    <a:pt x="16124" y="148731"/>
                    <a:pt x="16676" y="148593"/>
                  </a:cubicBezTo>
                  <a:lnTo>
                    <a:pt x="16952" y="148593"/>
                  </a:lnTo>
                  <a:cubicBezTo>
                    <a:pt x="21091" y="147075"/>
                    <a:pt x="24816" y="145695"/>
                    <a:pt x="28403" y="145281"/>
                  </a:cubicBezTo>
                  <a:lnTo>
                    <a:pt x="28817" y="145281"/>
                  </a:lnTo>
                  <a:cubicBezTo>
                    <a:pt x="30197" y="145281"/>
                    <a:pt x="31025" y="145971"/>
                    <a:pt x="31715" y="146385"/>
                  </a:cubicBezTo>
                  <a:cubicBezTo>
                    <a:pt x="31991" y="146385"/>
                    <a:pt x="31991" y="146661"/>
                    <a:pt x="32129" y="146661"/>
                  </a:cubicBezTo>
                  <a:lnTo>
                    <a:pt x="35164" y="146247"/>
                  </a:lnTo>
                  <a:cubicBezTo>
                    <a:pt x="40407" y="162528"/>
                    <a:pt x="50616" y="177014"/>
                    <a:pt x="63999" y="187638"/>
                  </a:cubicBezTo>
                  <a:cubicBezTo>
                    <a:pt x="67035" y="190121"/>
                    <a:pt x="70208" y="192053"/>
                    <a:pt x="73519" y="193985"/>
                  </a:cubicBezTo>
                  <a:lnTo>
                    <a:pt x="72140" y="196882"/>
                  </a:lnTo>
                  <a:cubicBezTo>
                    <a:pt x="72140" y="197158"/>
                    <a:pt x="72416" y="197158"/>
                    <a:pt x="72416" y="197296"/>
                  </a:cubicBezTo>
                  <a:cubicBezTo>
                    <a:pt x="72829" y="198124"/>
                    <a:pt x="73243" y="199227"/>
                    <a:pt x="72829" y="200745"/>
                  </a:cubicBezTo>
                  <a:cubicBezTo>
                    <a:pt x="71450" y="204056"/>
                    <a:pt x="69518" y="207368"/>
                    <a:pt x="67173" y="211093"/>
                  </a:cubicBezTo>
                  <a:lnTo>
                    <a:pt x="67173" y="211369"/>
                  </a:lnTo>
                  <a:cubicBezTo>
                    <a:pt x="66759" y="212058"/>
                    <a:pt x="66345" y="212472"/>
                    <a:pt x="65793" y="213162"/>
                  </a:cubicBezTo>
                  <a:cubicBezTo>
                    <a:pt x="64965" y="214266"/>
                    <a:pt x="64275" y="215370"/>
                    <a:pt x="63310" y="216611"/>
                  </a:cubicBezTo>
                  <a:cubicBezTo>
                    <a:pt x="63034" y="216887"/>
                    <a:pt x="62896" y="217301"/>
                    <a:pt x="62620" y="217715"/>
                  </a:cubicBezTo>
                  <a:cubicBezTo>
                    <a:pt x="62620" y="217991"/>
                    <a:pt x="62344" y="218129"/>
                    <a:pt x="62344" y="218129"/>
                  </a:cubicBezTo>
                  <a:cubicBezTo>
                    <a:pt x="60550" y="221854"/>
                    <a:pt x="61930" y="225993"/>
                    <a:pt x="65241" y="227649"/>
                  </a:cubicBezTo>
                  <a:cubicBezTo>
                    <a:pt x="66069" y="228063"/>
                    <a:pt x="67035" y="228339"/>
                    <a:pt x="67863" y="228339"/>
                  </a:cubicBezTo>
                  <a:cubicBezTo>
                    <a:pt x="70484" y="228339"/>
                    <a:pt x="73105" y="226545"/>
                    <a:pt x="74485" y="224200"/>
                  </a:cubicBezTo>
                  <a:cubicBezTo>
                    <a:pt x="74485" y="223924"/>
                    <a:pt x="74761" y="223786"/>
                    <a:pt x="74761" y="223786"/>
                  </a:cubicBezTo>
                  <a:cubicBezTo>
                    <a:pt x="75037" y="223372"/>
                    <a:pt x="75175" y="222958"/>
                    <a:pt x="75451" y="222682"/>
                  </a:cubicBezTo>
                  <a:cubicBezTo>
                    <a:pt x="76141" y="221164"/>
                    <a:pt x="76279" y="220061"/>
                    <a:pt x="76830" y="218681"/>
                  </a:cubicBezTo>
                  <a:cubicBezTo>
                    <a:pt x="77106" y="217991"/>
                    <a:pt x="77244" y="217301"/>
                    <a:pt x="77520" y="216749"/>
                  </a:cubicBezTo>
                  <a:cubicBezTo>
                    <a:pt x="79038" y="212334"/>
                    <a:pt x="80142" y="208885"/>
                    <a:pt x="82073" y="205712"/>
                  </a:cubicBezTo>
                  <a:cubicBezTo>
                    <a:pt x="82901" y="204332"/>
                    <a:pt x="84005" y="204194"/>
                    <a:pt x="84971" y="203780"/>
                  </a:cubicBezTo>
                  <a:cubicBezTo>
                    <a:pt x="85247" y="203780"/>
                    <a:pt x="85247" y="203780"/>
                    <a:pt x="85385" y="203504"/>
                  </a:cubicBezTo>
                  <a:lnTo>
                    <a:pt x="86902" y="200607"/>
                  </a:lnTo>
                  <a:cubicBezTo>
                    <a:pt x="96560" y="204332"/>
                    <a:pt x="107184" y="206264"/>
                    <a:pt x="117669" y="206264"/>
                  </a:cubicBezTo>
                  <a:cubicBezTo>
                    <a:pt x="124016" y="206264"/>
                    <a:pt x="130639" y="205574"/>
                    <a:pt x="136847" y="204056"/>
                  </a:cubicBezTo>
                  <a:cubicBezTo>
                    <a:pt x="140848" y="203228"/>
                    <a:pt x="144573" y="202125"/>
                    <a:pt x="148299" y="200745"/>
                  </a:cubicBezTo>
                  <a:lnTo>
                    <a:pt x="149678" y="203228"/>
                  </a:lnTo>
                  <a:cubicBezTo>
                    <a:pt x="149954" y="203228"/>
                    <a:pt x="149954" y="203228"/>
                    <a:pt x="150092" y="203504"/>
                  </a:cubicBezTo>
                  <a:cubicBezTo>
                    <a:pt x="151196" y="203780"/>
                    <a:pt x="152024" y="204194"/>
                    <a:pt x="152989" y="205436"/>
                  </a:cubicBezTo>
                  <a:cubicBezTo>
                    <a:pt x="154783" y="208471"/>
                    <a:pt x="156025" y="212196"/>
                    <a:pt x="157542" y="216473"/>
                  </a:cubicBezTo>
                  <a:lnTo>
                    <a:pt x="157542" y="216749"/>
                  </a:lnTo>
                  <a:cubicBezTo>
                    <a:pt x="157818" y="217439"/>
                    <a:pt x="157956" y="218129"/>
                    <a:pt x="158232" y="218681"/>
                  </a:cubicBezTo>
                  <a:cubicBezTo>
                    <a:pt x="158646" y="220061"/>
                    <a:pt x="158922" y="221302"/>
                    <a:pt x="159612" y="222682"/>
                  </a:cubicBezTo>
                  <a:cubicBezTo>
                    <a:pt x="159888" y="223096"/>
                    <a:pt x="160026" y="223372"/>
                    <a:pt x="160302" y="223786"/>
                  </a:cubicBezTo>
                  <a:cubicBezTo>
                    <a:pt x="160302" y="224062"/>
                    <a:pt x="160578" y="224200"/>
                    <a:pt x="160578" y="224200"/>
                  </a:cubicBezTo>
                  <a:cubicBezTo>
                    <a:pt x="161957" y="226821"/>
                    <a:pt x="164579" y="228339"/>
                    <a:pt x="167200" y="228339"/>
                  </a:cubicBezTo>
                  <a:cubicBezTo>
                    <a:pt x="168028" y="228339"/>
                    <a:pt x="168994" y="228063"/>
                    <a:pt x="169822" y="227649"/>
                  </a:cubicBezTo>
                  <a:cubicBezTo>
                    <a:pt x="171339" y="226821"/>
                    <a:pt x="172719" y="225441"/>
                    <a:pt x="173133" y="223648"/>
                  </a:cubicBezTo>
                  <a:cubicBezTo>
                    <a:pt x="173547" y="221854"/>
                    <a:pt x="173547" y="219923"/>
                    <a:pt x="172719" y="218129"/>
                  </a:cubicBezTo>
                  <a:cubicBezTo>
                    <a:pt x="172719" y="217853"/>
                    <a:pt x="172443" y="217853"/>
                    <a:pt x="172443" y="217715"/>
                  </a:cubicBezTo>
                  <a:cubicBezTo>
                    <a:pt x="172167" y="217301"/>
                    <a:pt x="172029" y="216887"/>
                    <a:pt x="171753" y="216611"/>
                  </a:cubicBezTo>
                  <a:cubicBezTo>
                    <a:pt x="171063" y="215232"/>
                    <a:pt x="170236" y="214128"/>
                    <a:pt x="169270" y="213162"/>
                  </a:cubicBezTo>
                  <a:cubicBezTo>
                    <a:pt x="168856" y="212472"/>
                    <a:pt x="168442" y="212058"/>
                    <a:pt x="167890" y="211369"/>
                  </a:cubicBezTo>
                  <a:lnTo>
                    <a:pt x="167890" y="211093"/>
                  </a:lnTo>
                  <a:cubicBezTo>
                    <a:pt x="165407" y="207368"/>
                    <a:pt x="163337" y="204056"/>
                    <a:pt x="162233" y="200745"/>
                  </a:cubicBezTo>
                  <a:cubicBezTo>
                    <a:pt x="161819" y="199227"/>
                    <a:pt x="162233" y="198262"/>
                    <a:pt x="162509" y="197296"/>
                  </a:cubicBezTo>
                  <a:cubicBezTo>
                    <a:pt x="162509" y="197020"/>
                    <a:pt x="162785" y="197020"/>
                    <a:pt x="162785" y="196882"/>
                  </a:cubicBezTo>
                  <a:lnTo>
                    <a:pt x="161682" y="194260"/>
                  </a:lnTo>
                  <a:cubicBezTo>
                    <a:pt x="173271" y="187500"/>
                    <a:pt x="183205" y="177704"/>
                    <a:pt x="190655" y="165839"/>
                  </a:cubicBezTo>
                  <a:cubicBezTo>
                    <a:pt x="194656" y="159630"/>
                    <a:pt x="197692" y="152870"/>
                    <a:pt x="199899" y="146109"/>
                  </a:cubicBezTo>
                  <a:lnTo>
                    <a:pt x="202520" y="146523"/>
                  </a:lnTo>
                  <a:cubicBezTo>
                    <a:pt x="202796" y="146523"/>
                    <a:pt x="202796" y="146247"/>
                    <a:pt x="202934" y="146247"/>
                  </a:cubicBezTo>
                  <a:cubicBezTo>
                    <a:pt x="203762" y="145833"/>
                    <a:pt x="204452" y="145144"/>
                    <a:pt x="205832" y="145144"/>
                  </a:cubicBezTo>
                  <a:lnTo>
                    <a:pt x="206246" y="145144"/>
                  </a:lnTo>
                  <a:cubicBezTo>
                    <a:pt x="209695" y="145557"/>
                    <a:pt x="213558" y="146937"/>
                    <a:pt x="217697" y="148455"/>
                  </a:cubicBezTo>
                  <a:lnTo>
                    <a:pt x="217973" y="148455"/>
                  </a:lnTo>
                  <a:cubicBezTo>
                    <a:pt x="218663" y="148731"/>
                    <a:pt x="219353" y="149145"/>
                    <a:pt x="219905" y="149283"/>
                  </a:cubicBezTo>
                  <a:cubicBezTo>
                    <a:pt x="221284" y="149972"/>
                    <a:pt x="222388" y="150386"/>
                    <a:pt x="223906" y="150800"/>
                  </a:cubicBezTo>
                  <a:cubicBezTo>
                    <a:pt x="224319" y="150800"/>
                    <a:pt x="224733" y="151076"/>
                    <a:pt x="225285" y="151076"/>
                  </a:cubicBezTo>
                  <a:cubicBezTo>
                    <a:pt x="225561" y="151076"/>
                    <a:pt x="225699" y="151076"/>
                    <a:pt x="225975" y="151352"/>
                  </a:cubicBezTo>
                  <a:cubicBezTo>
                    <a:pt x="226665" y="151628"/>
                    <a:pt x="227079" y="151628"/>
                    <a:pt x="227769" y="151628"/>
                  </a:cubicBezTo>
                  <a:cubicBezTo>
                    <a:pt x="231080" y="151628"/>
                    <a:pt x="233977" y="149421"/>
                    <a:pt x="234805" y="146523"/>
                  </a:cubicBezTo>
                  <a:cubicBezTo>
                    <a:pt x="234943" y="143488"/>
                    <a:pt x="232460" y="139901"/>
                    <a:pt x="228459" y="138797"/>
                  </a:cubicBezTo>
                  <a:close/>
                  <a:moveTo>
                    <a:pt x="126775" y="128035"/>
                  </a:moveTo>
                  <a:lnTo>
                    <a:pt x="117117" y="132588"/>
                  </a:lnTo>
                  <a:lnTo>
                    <a:pt x="107460" y="128035"/>
                  </a:lnTo>
                  <a:lnTo>
                    <a:pt x="104976" y="117688"/>
                  </a:lnTo>
                  <a:lnTo>
                    <a:pt x="111599" y="109272"/>
                  </a:lnTo>
                  <a:lnTo>
                    <a:pt x="122360" y="109272"/>
                  </a:lnTo>
                  <a:lnTo>
                    <a:pt x="128983" y="117688"/>
                  </a:lnTo>
                  <a:lnTo>
                    <a:pt x="126775" y="128035"/>
                  </a:lnTo>
                  <a:close/>
                  <a:moveTo>
                    <a:pt x="184170" y="105270"/>
                  </a:moveTo>
                  <a:cubicBezTo>
                    <a:pt x="185964" y="112721"/>
                    <a:pt x="186378" y="120171"/>
                    <a:pt x="185688" y="127483"/>
                  </a:cubicBezTo>
                  <a:lnTo>
                    <a:pt x="152024" y="117826"/>
                  </a:lnTo>
                  <a:cubicBezTo>
                    <a:pt x="148988" y="116998"/>
                    <a:pt x="147195" y="113824"/>
                    <a:pt x="147885" y="110789"/>
                  </a:cubicBezTo>
                  <a:cubicBezTo>
                    <a:pt x="148160" y="109961"/>
                    <a:pt x="148575" y="108996"/>
                    <a:pt x="149264" y="108306"/>
                  </a:cubicBezTo>
                  <a:lnTo>
                    <a:pt x="175892" y="84299"/>
                  </a:lnTo>
                  <a:cubicBezTo>
                    <a:pt x="179480" y="90508"/>
                    <a:pt x="182377" y="97544"/>
                    <a:pt x="184170" y="105270"/>
                  </a:cubicBezTo>
                  <a:close/>
                  <a:moveTo>
                    <a:pt x="165269" y="71192"/>
                  </a:moveTo>
                  <a:lnTo>
                    <a:pt x="136433" y="91611"/>
                  </a:lnTo>
                  <a:cubicBezTo>
                    <a:pt x="133950" y="93129"/>
                    <a:pt x="130776" y="92715"/>
                    <a:pt x="128707" y="90232"/>
                  </a:cubicBezTo>
                  <a:cubicBezTo>
                    <a:pt x="128017" y="89542"/>
                    <a:pt x="127879" y="88714"/>
                    <a:pt x="127603" y="87748"/>
                  </a:cubicBezTo>
                  <a:lnTo>
                    <a:pt x="125672" y="51876"/>
                  </a:lnTo>
                  <a:cubicBezTo>
                    <a:pt x="140848" y="53808"/>
                    <a:pt x="154645" y="60568"/>
                    <a:pt x="165269" y="71192"/>
                  </a:cubicBezTo>
                  <a:close/>
                  <a:moveTo>
                    <a:pt x="101389" y="53118"/>
                  </a:moveTo>
                  <a:cubicBezTo>
                    <a:pt x="103873" y="52704"/>
                    <a:pt x="105942" y="52290"/>
                    <a:pt x="108426" y="51738"/>
                  </a:cubicBezTo>
                  <a:lnTo>
                    <a:pt x="106494" y="86921"/>
                  </a:lnTo>
                  <a:cubicBezTo>
                    <a:pt x="106218" y="89956"/>
                    <a:pt x="103873" y="92577"/>
                    <a:pt x="100561" y="92577"/>
                  </a:cubicBezTo>
                  <a:cubicBezTo>
                    <a:pt x="99733" y="92577"/>
                    <a:pt x="98630" y="92301"/>
                    <a:pt x="97940" y="91887"/>
                  </a:cubicBezTo>
                  <a:lnTo>
                    <a:pt x="68690" y="71054"/>
                  </a:lnTo>
                  <a:cubicBezTo>
                    <a:pt x="77658" y="62086"/>
                    <a:pt x="88972" y="56015"/>
                    <a:pt x="101389" y="53118"/>
                  </a:cubicBezTo>
                  <a:close/>
                  <a:moveTo>
                    <a:pt x="58067" y="84299"/>
                  </a:moveTo>
                  <a:lnTo>
                    <a:pt x="84281" y="107616"/>
                  </a:lnTo>
                  <a:cubicBezTo>
                    <a:pt x="86764" y="109547"/>
                    <a:pt x="86902" y="113273"/>
                    <a:pt x="84971" y="115756"/>
                  </a:cubicBezTo>
                  <a:cubicBezTo>
                    <a:pt x="84281" y="116584"/>
                    <a:pt x="83453" y="117274"/>
                    <a:pt x="82349" y="117550"/>
                  </a:cubicBezTo>
                  <a:lnTo>
                    <a:pt x="48271" y="127483"/>
                  </a:lnTo>
                  <a:cubicBezTo>
                    <a:pt x="46891" y="112445"/>
                    <a:pt x="50203" y="97268"/>
                    <a:pt x="58067" y="84299"/>
                  </a:cubicBezTo>
                  <a:close/>
                  <a:moveTo>
                    <a:pt x="52134" y="143902"/>
                  </a:moveTo>
                  <a:lnTo>
                    <a:pt x="87040" y="137969"/>
                  </a:lnTo>
                  <a:cubicBezTo>
                    <a:pt x="89938" y="137693"/>
                    <a:pt x="92559" y="139763"/>
                    <a:pt x="93249" y="142522"/>
                  </a:cubicBezTo>
                  <a:cubicBezTo>
                    <a:pt x="93525" y="143902"/>
                    <a:pt x="93525" y="145006"/>
                    <a:pt x="92973" y="145971"/>
                  </a:cubicBezTo>
                  <a:lnTo>
                    <a:pt x="79590" y="178256"/>
                  </a:lnTo>
                  <a:cubicBezTo>
                    <a:pt x="67311" y="170530"/>
                    <a:pt x="57515" y="158389"/>
                    <a:pt x="52134" y="143902"/>
                  </a:cubicBezTo>
                  <a:close/>
                  <a:moveTo>
                    <a:pt x="132432" y="187638"/>
                  </a:moveTo>
                  <a:cubicBezTo>
                    <a:pt x="127327" y="188742"/>
                    <a:pt x="122360" y="189432"/>
                    <a:pt x="116980" y="189432"/>
                  </a:cubicBezTo>
                  <a:cubicBezTo>
                    <a:pt x="109253" y="189432"/>
                    <a:pt x="101803" y="188052"/>
                    <a:pt x="94767" y="185982"/>
                  </a:cubicBezTo>
                  <a:lnTo>
                    <a:pt x="112151" y="154525"/>
                  </a:lnTo>
                  <a:cubicBezTo>
                    <a:pt x="113944" y="152594"/>
                    <a:pt x="116704" y="151628"/>
                    <a:pt x="119187" y="153008"/>
                  </a:cubicBezTo>
                  <a:cubicBezTo>
                    <a:pt x="120291" y="153698"/>
                    <a:pt x="121119" y="154525"/>
                    <a:pt x="121809" y="155491"/>
                  </a:cubicBezTo>
                  <a:lnTo>
                    <a:pt x="138779" y="186120"/>
                  </a:lnTo>
                  <a:cubicBezTo>
                    <a:pt x="136847" y="186534"/>
                    <a:pt x="134640" y="186948"/>
                    <a:pt x="132432" y="187638"/>
                  </a:cubicBezTo>
                  <a:close/>
                  <a:moveTo>
                    <a:pt x="175340" y="157147"/>
                  </a:moveTo>
                  <a:cubicBezTo>
                    <a:pt x="169822" y="165977"/>
                    <a:pt x="162647" y="173013"/>
                    <a:pt x="154231" y="178532"/>
                  </a:cubicBezTo>
                  <a:lnTo>
                    <a:pt x="140434" y="145281"/>
                  </a:lnTo>
                  <a:cubicBezTo>
                    <a:pt x="139744" y="142660"/>
                    <a:pt x="140848" y="139763"/>
                    <a:pt x="143470" y="138521"/>
                  </a:cubicBezTo>
                  <a:cubicBezTo>
                    <a:pt x="144297" y="138107"/>
                    <a:pt x="145401" y="137831"/>
                    <a:pt x="146505" y="137831"/>
                  </a:cubicBezTo>
                  <a:lnTo>
                    <a:pt x="181687" y="143764"/>
                  </a:lnTo>
                  <a:cubicBezTo>
                    <a:pt x="180307" y="148455"/>
                    <a:pt x="178238" y="152870"/>
                    <a:pt x="175340" y="157147"/>
                  </a:cubicBezTo>
                  <a:close/>
                </a:path>
              </a:pathLst>
            </a:custGeom>
            <a:solidFill>
              <a:srgbClr val="FFFFFF"/>
            </a:solidFill>
            <a:ln w="13792" cap="flat">
              <a:noFill/>
              <a:prstDash val="solid"/>
              <a:miter/>
            </a:ln>
          </p:spPr>
          <p:txBody>
            <a:bodyPr rtlCol="0" anchor="ctr"/>
            <a:lstStyle/>
            <a:p>
              <a:endParaRPr lang="en-GB"/>
            </a:p>
          </p:txBody>
        </p:sp>
        <p:sp>
          <p:nvSpPr>
            <p:cNvPr id="244" name="Freeform: Shape 243">
              <a:extLst>
                <a:ext uri="{FF2B5EF4-FFF2-40B4-BE49-F238E27FC236}">
                  <a16:creationId xmlns:a16="http://schemas.microsoft.com/office/drawing/2014/main" id="{C6A665AA-2E4A-47D4-88B0-A4C039A1CD31}"/>
                </a:ext>
              </a:extLst>
            </p:cNvPr>
            <p:cNvSpPr/>
            <p:nvPr/>
          </p:nvSpPr>
          <p:spPr>
            <a:xfrm>
              <a:off x="7878483" y="3594513"/>
              <a:ext cx="441501" cy="13797"/>
            </a:xfrm>
            <a:custGeom>
              <a:avLst/>
              <a:gdLst>
                <a:gd name="connsiteX0" fmla="*/ 0 w 441501"/>
                <a:gd name="connsiteY0" fmla="*/ 0 h 0"/>
                <a:gd name="connsiteX1" fmla="*/ 450883 w 441501"/>
                <a:gd name="connsiteY1" fmla="*/ 0 h 0"/>
              </a:gdLst>
              <a:ahLst/>
              <a:cxnLst>
                <a:cxn ang="0">
                  <a:pos x="connsiteX0" y="connsiteY0"/>
                </a:cxn>
                <a:cxn ang="0">
                  <a:pos x="connsiteX1" y="connsiteY1"/>
                </a:cxn>
              </a:cxnLst>
              <a:rect l="l" t="t" r="r" b="b"/>
              <a:pathLst>
                <a:path w="441501">
                  <a:moveTo>
                    <a:pt x="0" y="0"/>
                  </a:moveTo>
                  <a:lnTo>
                    <a:pt x="450883" y="0"/>
                  </a:lnTo>
                </a:path>
              </a:pathLst>
            </a:custGeom>
            <a:noFill/>
            <a:ln w="13792" cap="flat">
              <a:solidFill>
                <a:srgbClr val="000000"/>
              </a:solidFill>
              <a:prstDash val="solid"/>
              <a:miter/>
            </a:ln>
          </p:spPr>
          <p:txBody>
            <a:bodyPr rtlCol="0" anchor="ctr"/>
            <a:lstStyle/>
            <a:p>
              <a:endParaRPr lang="en-GB"/>
            </a:p>
          </p:txBody>
        </p:sp>
        <p:sp>
          <p:nvSpPr>
            <p:cNvPr id="245" name="Freeform: Shape 244">
              <a:extLst>
                <a:ext uri="{FF2B5EF4-FFF2-40B4-BE49-F238E27FC236}">
                  <a16:creationId xmlns:a16="http://schemas.microsoft.com/office/drawing/2014/main" id="{A8E24C41-B322-4E59-87F7-CB0736D022EF}"/>
                </a:ext>
              </a:extLst>
            </p:cNvPr>
            <p:cNvSpPr/>
            <p:nvPr/>
          </p:nvSpPr>
          <p:spPr>
            <a:xfrm>
              <a:off x="8314327" y="3542913"/>
              <a:ext cx="82781" cy="96578"/>
            </a:xfrm>
            <a:custGeom>
              <a:avLst/>
              <a:gdLst>
                <a:gd name="connsiteX0" fmla="*/ 0 w 82781"/>
                <a:gd name="connsiteY0" fmla="*/ 103201 h 96578"/>
                <a:gd name="connsiteX1" fmla="*/ 89266 w 82781"/>
                <a:gd name="connsiteY1" fmla="*/ 51601 h 96578"/>
                <a:gd name="connsiteX2" fmla="*/ 0 w 82781"/>
                <a:gd name="connsiteY2" fmla="*/ 0 h 96578"/>
                <a:gd name="connsiteX3" fmla="*/ 0 w 82781"/>
                <a:gd name="connsiteY3" fmla="*/ 103201 h 96578"/>
              </a:gdLst>
              <a:ahLst/>
              <a:cxnLst>
                <a:cxn ang="0">
                  <a:pos x="connsiteX0" y="connsiteY0"/>
                </a:cxn>
                <a:cxn ang="0">
                  <a:pos x="connsiteX1" y="connsiteY1"/>
                </a:cxn>
                <a:cxn ang="0">
                  <a:pos x="connsiteX2" y="connsiteY2"/>
                </a:cxn>
                <a:cxn ang="0">
                  <a:pos x="connsiteX3" y="connsiteY3"/>
                </a:cxn>
              </a:cxnLst>
              <a:rect l="l" t="t" r="r" b="b"/>
              <a:pathLst>
                <a:path w="82781" h="96578">
                  <a:moveTo>
                    <a:pt x="0" y="103201"/>
                  </a:moveTo>
                  <a:lnTo>
                    <a:pt x="89266" y="51601"/>
                  </a:lnTo>
                  <a:lnTo>
                    <a:pt x="0" y="0"/>
                  </a:lnTo>
                  <a:lnTo>
                    <a:pt x="0" y="103201"/>
                  </a:lnTo>
                  <a:close/>
                </a:path>
              </a:pathLst>
            </a:custGeom>
            <a:solidFill>
              <a:srgbClr val="000000"/>
            </a:solidFill>
            <a:ln w="13792" cap="flat">
              <a:noFill/>
              <a:prstDash val="solid"/>
              <a:miter/>
            </a:ln>
          </p:spPr>
          <p:txBody>
            <a:bodyPr rtlCol="0" anchor="ctr"/>
            <a:lstStyle/>
            <a:p>
              <a:endParaRPr lang="en-GB"/>
            </a:p>
          </p:txBody>
        </p:sp>
        <p:sp>
          <p:nvSpPr>
            <p:cNvPr id="246" name="Freeform: Shape 245">
              <a:extLst>
                <a:ext uri="{FF2B5EF4-FFF2-40B4-BE49-F238E27FC236}">
                  <a16:creationId xmlns:a16="http://schemas.microsoft.com/office/drawing/2014/main" id="{D28224DE-8B7B-46A6-A778-601AB7202755}"/>
                </a:ext>
              </a:extLst>
            </p:cNvPr>
            <p:cNvSpPr/>
            <p:nvPr/>
          </p:nvSpPr>
          <p:spPr>
            <a:xfrm>
              <a:off x="6323709" y="3594513"/>
              <a:ext cx="441501" cy="13797"/>
            </a:xfrm>
            <a:custGeom>
              <a:avLst/>
              <a:gdLst>
                <a:gd name="connsiteX0" fmla="*/ 0 w 441501"/>
                <a:gd name="connsiteY0" fmla="*/ 0 h 0"/>
                <a:gd name="connsiteX1" fmla="*/ 454746 w 441501"/>
                <a:gd name="connsiteY1" fmla="*/ 0 h 0"/>
              </a:gdLst>
              <a:ahLst/>
              <a:cxnLst>
                <a:cxn ang="0">
                  <a:pos x="connsiteX0" y="connsiteY0"/>
                </a:cxn>
                <a:cxn ang="0">
                  <a:pos x="connsiteX1" y="connsiteY1"/>
                </a:cxn>
              </a:cxnLst>
              <a:rect l="l" t="t" r="r" b="b"/>
              <a:pathLst>
                <a:path w="441501">
                  <a:moveTo>
                    <a:pt x="0" y="0"/>
                  </a:moveTo>
                  <a:lnTo>
                    <a:pt x="454746" y="0"/>
                  </a:lnTo>
                </a:path>
              </a:pathLst>
            </a:custGeom>
            <a:noFill/>
            <a:ln w="13792" cap="flat">
              <a:solidFill>
                <a:srgbClr val="000000"/>
              </a:solidFill>
              <a:prstDash val="solid"/>
              <a:miter/>
            </a:ln>
          </p:spPr>
          <p:txBody>
            <a:bodyPr rtlCol="0" anchor="ctr"/>
            <a:lstStyle/>
            <a:p>
              <a:endParaRPr lang="en-GB"/>
            </a:p>
          </p:txBody>
        </p:sp>
        <p:sp>
          <p:nvSpPr>
            <p:cNvPr id="247" name="Freeform: Shape 246">
              <a:extLst>
                <a:ext uri="{FF2B5EF4-FFF2-40B4-BE49-F238E27FC236}">
                  <a16:creationId xmlns:a16="http://schemas.microsoft.com/office/drawing/2014/main" id="{A6FCD744-FB06-4FAC-A3DA-BDA57FC3E8CE}"/>
                </a:ext>
              </a:extLst>
            </p:cNvPr>
            <p:cNvSpPr/>
            <p:nvPr/>
          </p:nvSpPr>
          <p:spPr>
            <a:xfrm>
              <a:off x="6249482" y="3542913"/>
              <a:ext cx="82781" cy="96578"/>
            </a:xfrm>
            <a:custGeom>
              <a:avLst/>
              <a:gdLst>
                <a:gd name="connsiteX0" fmla="*/ 89404 w 82781"/>
                <a:gd name="connsiteY0" fmla="*/ 103201 h 96578"/>
                <a:gd name="connsiteX1" fmla="*/ 0 w 82781"/>
                <a:gd name="connsiteY1" fmla="*/ 51601 h 96578"/>
                <a:gd name="connsiteX2" fmla="*/ 89404 w 82781"/>
                <a:gd name="connsiteY2" fmla="*/ 0 h 96578"/>
                <a:gd name="connsiteX3" fmla="*/ 89404 w 82781"/>
                <a:gd name="connsiteY3" fmla="*/ 103201 h 96578"/>
              </a:gdLst>
              <a:ahLst/>
              <a:cxnLst>
                <a:cxn ang="0">
                  <a:pos x="connsiteX0" y="connsiteY0"/>
                </a:cxn>
                <a:cxn ang="0">
                  <a:pos x="connsiteX1" y="connsiteY1"/>
                </a:cxn>
                <a:cxn ang="0">
                  <a:pos x="connsiteX2" y="connsiteY2"/>
                </a:cxn>
                <a:cxn ang="0">
                  <a:pos x="connsiteX3" y="connsiteY3"/>
                </a:cxn>
              </a:cxnLst>
              <a:rect l="l" t="t" r="r" b="b"/>
              <a:pathLst>
                <a:path w="82781" h="96578">
                  <a:moveTo>
                    <a:pt x="89404" y="103201"/>
                  </a:moveTo>
                  <a:lnTo>
                    <a:pt x="0" y="51601"/>
                  </a:lnTo>
                  <a:lnTo>
                    <a:pt x="89404" y="0"/>
                  </a:lnTo>
                  <a:lnTo>
                    <a:pt x="89404" y="103201"/>
                  </a:lnTo>
                  <a:close/>
                </a:path>
              </a:pathLst>
            </a:custGeom>
            <a:solidFill>
              <a:srgbClr val="000000"/>
            </a:solidFill>
            <a:ln w="13792" cap="flat">
              <a:noFill/>
              <a:prstDash val="solid"/>
              <a:miter/>
            </a:ln>
          </p:spPr>
          <p:txBody>
            <a:bodyPr rtlCol="0" anchor="ctr"/>
            <a:lstStyle/>
            <a:p>
              <a:endParaRPr lang="en-GB"/>
            </a:p>
          </p:txBody>
        </p:sp>
        <p:sp>
          <p:nvSpPr>
            <p:cNvPr id="248" name="Freeform: Shape 247">
              <a:extLst>
                <a:ext uri="{FF2B5EF4-FFF2-40B4-BE49-F238E27FC236}">
                  <a16:creationId xmlns:a16="http://schemas.microsoft.com/office/drawing/2014/main" id="{D0ABE4BE-D0C5-42EC-BB03-7D4650E2AFBE}"/>
                </a:ext>
              </a:extLst>
            </p:cNvPr>
            <p:cNvSpPr/>
            <p:nvPr/>
          </p:nvSpPr>
          <p:spPr>
            <a:xfrm>
              <a:off x="6763279" y="3542913"/>
              <a:ext cx="82781" cy="96578"/>
            </a:xfrm>
            <a:custGeom>
              <a:avLst/>
              <a:gdLst>
                <a:gd name="connsiteX0" fmla="*/ 0 w 82781"/>
                <a:gd name="connsiteY0" fmla="*/ 103201 h 96578"/>
                <a:gd name="connsiteX1" fmla="*/ 89404 w 82781"/>
                <a:gd name="connsiteY1" fmla="*/ 51601 h 96578"/>
                <a:gd name="connsiteX2" fmla="*/ 0 w 82781"/>
                <a:gd name="connsiteY2" fmla="*/ 0 h 96578"/>
                <a:gd name="connsiteX3" fmla="*/ 0 w 82781"/>
                <a:gd name="connsiteY3" fmla="*/ 103201 h 96578"/>
              </a:gdLst>
              <a:ahLst/>
              <a:cxnLst>
                <a:cxn ang="0">
                  <a:pos x="connsiteX0" y="connsiteY0"/>
                </a:cxn>
                <a:cxn ang="0">
                  <a:pos x="connsiteX1" y="connsiteY1"/>
                </a:cxn>
                <a:cxn ang="0">
                  <a:pos x="connsiteX2" y="connsiteY2"/>
                </a:cxn>
                <a:cxn ang="0">
                  <a:pos x="connsiteX3" y="connsiteY3"/>
                </a:cxn>
              </a:cxnLst>
              <a:rect l="l" t="t" r="r" b="b"/>
              <a:pathLst>
                <a:path w="82781" h="96578">
                  <a:moveTo>
                    <a:pt x="0" y="103201"/>
                  </a:moveTo>
                  <a:lnTo>
                    <a:pt x="89404" y="51601"/>
                  </a:lnTo>
                  <a:lnTo>
                    <a:pt x="0" y="0"/>
                  </a:lnTo>
                  <a:lnTo>
                    <a:pt x="0" y="103201"/>
                  </a:lnTo>
                  <a:close/>
                </a:path>
              </a:pathLst>
            </a:custGeom>
            <a:solidFill>
              <a:srgbClr val="000000"/>
            </a:solidFill>
            <a:ln w="13792" cap="flat">
              <a:noFill/>
              <a:prstDash val="solid"/>
              <a:miter/>
            </a:ln>
          </p:spPr>
          <p:txBody>
            <a:bodyPr rtlCol="0" anchor="ctr"/>
            <a:lstStyle/>
            <a:p>
              <a:endParaRPr lang="en-GB"/>
            </a:p>
          </p:txBody>
        </p:sp>
        <p:sp>
          <p:nvSpPr>
            <p:cNvPr id="249" name="Freeform: Shape 248">
              <a:extLst>
                <a:ext uri="{FF2B5EF4-FFF2-40B4-BE49-F238E27FC236}">
                  <a16:creationId xmlns:a16="http://schemas.microsoft.com/office/drawing/2014/main" id="{A32590BE-90F0-4001-BBB5-893BB3F5CD83}"/>
                </a:ext>
              </a:extLst>
            </p:cNvPr>
            <p:cNvSpPr/>
            <p:nvPr/>
          </p:nvSpPr>
          <p:spPr>
            <a:xfrm>
              <a:off x="7727545" y="3740347"/>
              <a:ext cx="593267" cy="758830"/>
            </a:xfrm>
            <a:custGeom>
              <a:avLst/>
              <a:gdLst>
                <a:gd name="connsiteX0" fmla="*/ 0 w 593267"/>
                <a:gd name="connsiteY0" fmla="*/ 0 h 758829"/>
                <a:gd name="connsiteX1" fmla="*/ 0 w 593267"/>
                <a:gd name="connsiteY1" fmla="*/ 634106 h 758829"/>
                <a:gd name="connsiteX2" fmla="*/ 137969 w 593267"/>
                <a:gd name="connsiteY2" fmla="*/ 772075 h 758829"/>
                <a:gd name="connsiteX3" fmla="*/ 601821 w 593267"/>
                <a:gd name="connsiteY3" fmla="*/ 772075 h 758829"/>
              </a:gdLst>
              <a:ahLst/>
              <a:cxnLst>
                <a:cxn ang="0">
                  <a:pos x="connsiteX0" y="connsiteY0"/>
                </a:cxn>
                <a:cxn ang="0">
                  <a:pos x="connsiteX1" y="connsiteY1"/>
                </a:cxn>
                <a:cxn ang="0">
                  <a:pos x="connsiteX2" y="connsiteY2"/>
                </a:cxn>
                <a:cxn ang="0">
                  <a:pos x="connsiteX3" y="connsiteY3"/>
                </a:cxn>
              </a:cxnLst>
              <a:rect l="l" t="t" r="r" b="b"/>
              <a:pathLst>
                <a:path w="593267" h="758829">
                  <a:moveTo>
                    <a:pt x="0" y="0"/>
                  </a:moveTo>
                  <a:lnTo>
                    <a:pt x="0" y="634106"/>
                  </a:lnTo>
                  <a:cubicBezTo>
                    <a:pt x="0" y="709989"/>
                    <a:pt x="62086" y="772075"/>
                    <a:pt x="137969" y="772075"/>
                  </a:cubicBezTo>
                  <a:lnTo>
                    <a:pt x="601821" y="772075"/>
                  </a:lnTo>
                </a:path>
              </a:pathLst>
            </a:custGeom>
            <a:noFill/>
            <a:ln w="13792" cap="flat">
              <a:solidFill>
                <a:srgbClr val="000000"/>
              </a:solidFill>
              <a:prstDash val="solid"/>
              <a:miter/>
            </a:ln>
          </p:spPr>
          <p:txBody>
            <a:bodyPr rtlCol="0" anchor="ctr"/>
            <a:lstStyle/>
            <a:p>
              <a:endParaRPr lang="en-GB"/>
            </a:p>
          </p:txBody>
        </p:sp>
        <p:sp>
          <p:nvSpPr>
            <p:cNvPr id="250" name="Freeform: Shape 249">
              <a:extLst>
                <a:ext uri="{FF2B5EF4-FFF2-40B4-BE49-F238E27FC236}">
                  <a16:creationId xmlns:a16="http://schemas.microsoft.com/office/drawing/2014/main" id="{1F2639B9-0621-4E40-B55D-B3AFD03BC9DE}"/>
                </a:ext>
              </a:extLst>
            </p:cNvPr>
            <p:cNvSpPr/>
            <p:nvPr/>
          </p:nvSpPr>
          <p:spPr>
            <a:xfrm>
              <a:off x="8314327" y="4460959"/>
              <a:ext cx="82781" cy="96578"/>
            </a:xfrm>
            <a:custGeom>
              <a:avLst/>
              <a:gdLst>
                <a:gd name="connsiteX0" fmla="*/ 0 w 82781"/>
                <a:gd name="connsiteY0" fmla="*/ 103201 h 96578"/>
                <a:gd name="connsiteX1" fmla="*/ 89266 w 82781"/>
                <a:gd name="connsiteY1" fmla="*/ 51600 h 96578"/>
                <a:gd name="connsiteX2" fmla="*/ 0 w 82781"/>
                <a:gd name="connsiteY2" fmla="*/ 0 h 96578"/>
                <a:gd name="connsiteX3" fmla="*/ 0 w 82781"/>
                <a:gd name="connsiteY3" fmla="*/ 103201 h 96578"/>
              </a:gdLst>
              <a:ahLst/>
              <a:cxnLst>
                <a:cxn ang="0">
                  <a:pos x="connsiteX0" y="connsiteY0"/>
                </a:cxn>
                <a:cxn ang="0">
                  <a:pos x="connsiteX1" y="connsiteY1"/>
                </a:cxn>
                <a:cxn ang="0">
                  <a:pos x="connsiteX2" y="connsiteY2"/>
                </a:cxn>
                <a:cxn ang="0">
                  <a:pos x="connsiteX3" y="connsiteY3"/>
                </a:cxn>
              </a:cxnLst>
              <a:rect l="l" t="t" r="r" b="b"/>
              <a:pathLst>
                <a:path w="82781" h="96578">
                  <a:moveTo>
                    <a:pt x="0" y="103201"/>
                  </a:moveTo>
                  <a:lnTo>
                    <a:pt x="89266" y="51600"/>
                  </a:lnTo>
                  <a:lnTo>
                    <a:pt x="0" y="0"/>
                  </a:lnTo>
                  <a:lnTo>
                    <a:pt x="0" y="103201"/>
                  </a:lnTo>
                  <a:close/>
                </a:path>
              </a:pathLst>
            </a:custGeom>
            <a:solidFill>
              <a:srgbClr val="000000"/>
            </a:solidFill>
            <a:ln w="13792" cap="flat">
              <a:noFill/>
              <a:prstDash val="solid"/>
              <a:miter/>
            </a:ln>
          </p:spPr>
          <p:txBody>
            <a:bodyPr rtlCol="0" anchor="ctr"/>
            <a:lstStyle/>
            <a:p>
              <a:endParaRPr lang="en-GB"/>
            </a:p>
          </p:txBody>
        </p:sp>
        <p:sp>
          <p:nvSpPr>
            <p:cNvPr id="251" name="Freeform: Shape 250">
              <a:extLst>
                <a:ext uri="{FF2B5EF4-FFF2-40B4-BE49-F238E27FC236}">
                  <a16:creationId xmlns:a16="http://schemas.microsoft.com/office/drawing/2014/main" id="{6B6A2037-F00F-4A1E-A363-BC5075220B3F}"/>
                </a:ext>
              </a:extLst>
            </p:cNvPr>
            <p:cNvSpPr/>
            <p:nvPr/>
          </p:nvSpPr>
          <p:spPr>
            <a:xfrm>
              <a:off x="7557843" y="3740347"/>
              <a:ext cx="758830" cy="1683223"/>
            </a:xfrm>
            <a:custGeom>
              <a:avLst/>
              <a:gdLst>
                <a:gd name="connsiteX0" fmla="*/ 0 w 758829"/>
                <a:gd name="connsiteY0" fmla="*/ 0 h 1683222"/>
                <a:gd name="connsiteX1" fmla="*/ 0 w 758829"/>
                <a:gd name="connsiteY1" fmla="*/ 1552152 h 1683222"/>
                <a:gd name="connsiteX2" fmla="*/ 137969 w 758829"/>
                <a:gd name="connsiteY2" fmla="*/ 1690121 h 1683222"/>
                <a:gd name="connsiteX3" fmla="*/ 771661 w 758829"/>
                <a:gd name="connsiteY3" fmla="*/ 1690121 h 1683222"/>
              </a:gdLst>
              <a:ahLst/>
              <a:cxnLst>
                <a:cxn ang="0">
                  <a:pos x="connsiteX0" y="connsiteY0"/>
                </a:cxn>
                <a:cxn ang="0">
                  <a:pos x="connsiteX1" y="connsiteY1"/>
                </a:cxn>
                <a:cxn ang="0">
                  <a:pos x="connsiteX2" y="connsiteY2"/>
                </a:cxn>
                <a:cxn ang="0">
                  <a:pos x="connsiteX3" y="connsiteY3"/>
                </a:cxn>
              </a:cxnLst>
              <a:rect l="l" t="t" r="r" b="b"/>
              <a:pathLst>
                <a:path w="758829" h="1683222">
                  <a:moveTo>
                    <a:pt x="0" y="0"/>
                  </a:moveTo>
                  <a:lnTo>
                    <a:pt x="0" y="1552152"/>
                  </a:lnTo>
                  <a:cubicBezTo>
                    <a:pt x="0" y="1628035"/>
                    <a:pt x="62086" y="1690121"/>
                    <a:pt x="137969" y="1690121"/>
                  </a:cubicBezTo>
                  <a:lnTo>
                    <a:pt x="771661" y="1690121"/>
                  </a:lnTo>
                </a:path>
              </a:pathLst>
            </a:custGeom>
            <a:noFill/>
            <a:ln w="13792" cap="flat">
              <a:solidFill>
                <a:srgbClr val="000000"/>
              </a:solidFill>
              <a:prstDash val="solid"/>
              <a:miter/>
            </a:ln>
          </p:spPr>
          <p:txBody>
            <a:bodyPr rtlCol="0" anchor="ctr"/>
            <a:lstStyle/>
            <a:p>
              <a:endParaRPr lang="en-GB"/>
            </a:p>
          </p:txBody>
        </p:sp>
        <p:sp>
          <p:nvSpPr>
            <p:cNvPr id="252" name="Freeform: Shape 251">
              <a:extLst>
                <a:ext uri="{FF2B5EF4-FFF2-40B4-BE49-F238E27FC236}">
                  <a16:creationId xmlns:a16="http://schemas.microsoft.com/office/drawing/2014/main" id="{B83F4695-3EE4-4989-B54B-105E71B23522}"/>
                </a:ext>
              </a:extLst>
            </p:cNvPr>
            <p:cNvSpPr/>
            <p:nvPr/>
          </p:nvSpPr>
          <p:spPr>
            <a:xfrm>
              <a:off x="8314327" y="5378867"/>
              <a:ext cx="82781" cy="96578"/>
            </a:xfrm>
            <a:custGeom>
              <a:avLst/>
              <a:gdLst>
                <a:gd name="connsiteX0" fmla="*/ 0 w 82781"/>
                <a:gd name="connsiteY0" fmla="*/ 103201 h 96578"/>
                <a:gd name="connsiteX1" fmla="*/ 89266 w 82781"/>
                <a:gd name="connsiteY1" fmla="*/ 51600 h 96578"/>
                <a:gd name="connsiteX2" fmla="*/ 0 w 82781"/>
                <a:gd name="connsiteY2" fmla="*/ 0 h 96578"/>
                <a:gd name="connsiteX3" fmla="*/ 0 w 82781"/>
                <a:gd name="connsiteY3" fmla="*/ 103201 h 96578"/>
              </a:gdLst>
              <a:ahLst/>
              <a:cxnLst>
                <a:cxn ang="0">
                  <a:pos x="connsiteX0" y="connsiteY0"/>
                </a:cxn>
                <a:cxn ang="0">
                  <a:pos x="connsiteX1" y="connsiteY1"/>
                </a:cxn>
                <a:cxn ang="0">
                  <a:pos x="connsiteX2" y="connsiteY2"/>
                </a:cxn>
                <a:cxn ang="0">
                  <a:pos x="connsiteX3" y="connsiteY3"/>
                </a:cxn>
              </a:cxnLst>
              <a:rect l="l" t="t" r="r" b="b"/>
              <a:pathLst>
                <a:path w="82781" h="96578">
                  <a:moveTo>
                    <a:pt x="0" y="103201"/>
                  </a:moveTo>
                  <a:lnTo>
                    <a:pt x="89266" y="51600"/>
                  </a:lnTo>
                  <a:lnTo>
                    <a:pt x="0" y="0"/>
                  </a:lnTo>
                  <a:lnTo>
                    <a:pt x="0" y="103201"/>
                  </a:lnTo>
                  <a:close/>
                </a:path>
              </a:pathLst>
            </a:custGeom>
            <a:solidFill>
              <a:srgbClr val="000000"/>
            </a:solidFill>
            <a:ln w="13792" cap="flat">
              <a:noFill/>
              <a:prstDash val="solid"/>
              <a:miter/>
            </a:ln>
          </p:spPr>
          <p:txBody>
            <a:bodyPr rtlCol="0" anchor="ctr"/>
            <a:lstStyle/>
            <a:p>
              <a:endParaRPr lang="en-GB"/>
            </a:p>
          </p:txBody>
        </p:sp>
        <p:sp>
          <p:nvSpPr>
            <p:cNvPr id="253" name="Freeform: Shape 252">
              <a:extLst>
                <a:ext uri="{FF2B5EF4-FFF2-40B4-BE49-F238E27FC236}">
                  <a16:creationId xmlns:a16="http://schemas.microsoft.com/office/drawing/2014/main" id="{3C914441-6AE9-431A-85F0-E9B1856B2273}"/>
                </a:ext>
              </a:extLst>
            </p:cNvPr>
            <p:cNvSpPr/>
            <p:nvPr/>
          </p:nvSpPr>
          <p:spPr>
            <a:xfrm>
              <a:off x="8642004" y="3633697"/>
              <a:ext cx="869205" cy="193157"/>
            </a:xfrm>
            <a:custGeom>
              <a:avLst/>
              <a:gdLst>
                <a:gd name="connsiteX0" fmla="*/ 0 w 869205"/>
                <a:gd name="connsiteY0" fmla="*/ 0 h 193156"/>
                <a:gd name="connsiteX1" fmla="*/ 880795 w 869205"/>
                <a:gd name="connsiteY1" fmla="*/ 0 h 193156"/>
                <a:gd name="connsiteX2" fmla="*/ 880795 w 869205"/>
                <a:gd name="connsiteY2" fmla="*/ 202677 h 193156"/>
                <a:gd name="connsiteX3" fmla="*/ 0 w 869205"/>
                <a:gd name="connsiteY3" fmla="*/ 202677 h 193156"/>
              </a:gdLst>
              <a:ahLst/>
              <a:cxnLst>
                <a:cxn ang="0">
                  <a:pos x="connsiteX0" y="connsiteY0"/>
                </a:cxn>
                <a:cxn ang="0">
                  <a:pos x="connsiteX1" y="connsiteY1"/>
                </a:cxn>
                <a:cxn ang="0">
                  <a:pos x="connsiteX2" y="connsiteY2"/>
                </a:cxn>
                <a:cxn ang="0">
                  <a:pos x="connsiteX3" y="connsiteY3"/>
                </a:cxn>
              </a:cxnLst>
              <a:rect l="l" t="t" r="r" b="b"/>
              <a:pathLst>
                <a:path w="869205" h="193156">
                  <a:moveTo>
                    <a:pt x="0" y="0"/>
                  </a:moveTo>
                  <a:lnTo>
                    <a:pt x="880795" y="0"/>
                  </a:lnTo>
                  <a:lnTo>
                    <a:pt x="880795" y="202677"/>
                  </a:lnTo>
                  <a:lnTo>
                    <a:pt x="0" y="202677"/>
                  </a:lnTo>
                  <a:close/>
                </a:path>
              </a:pathLst>
            </a:custGeom>
            <a:noFill/>
            <a:ln w="13792" cap="flat">
              <a:noFill/>
              <a:prstDash val="solid"/>
              <a:miter/>
            </a:ln>
          </p:spPr>
          <p:txBody>
            <a:bodyPr rtlCol="0" anchor="ctr"/>
            <a:lstStyle/>
            <a:p>
              <a:endParaRPr lang="en-GB"/>
            </a:p>
          </p:txBody>
        </p:sp>
        <p:sp>
          <p:nvSpPr>
            <p:cNvPr id="254" name="Freeform: Shape 253">
              <a:extLst>
                <a:ext uri="{FF2B5EF4-FFF2-40B4-BE49-F238E27FC236}">
                  <a16:creationId xmlns:a16="http://schemas.microsoft.com/office/drawing/2014/main" id="{0640E0E7-5F00-4303-9514-49D776F10545}"/>
                </a:ext>
              </a:extLst>
            </p:cNvPr>
            <p:cNvSpPr/>
            <p:nvPr/>
          </p:nvSpPr>
          <p:spPr>
            <a:xfrm>
              <a:off x="8957125" y="3640457"/>
              <a:ext cx="68985" cy="110375"/>
            </a:xfrm>
            <a:custGeom>
              <a:avLst/>
              <a:gdLst>
                <a:gd name="connsiteX0" fmla="*/ 13521 w 68984"/>
                <a:gd name="connsiteY0" fmla="*/ 72020 h 110375"/>
                <a:gd name="connsiteX1" fmla="*/ 13521 w 68984"/>
                <a:gd name="connsiteY1" fmla="*/ 115894 h 110375"/>
                <a:gd name="connsiteX2" fmla="*/ 0 w 68984"/>
                <a:gd name="connsiteY2" fmla="*/ 115894 h 110375"/>
                <a:gd name="connsiteX3" fmla="*/ 0 w 68984"/>
                <a:gd name="connsiteY3" fmla="*/ 0 h 110375"/>
                <a:gd name="connsiteX4" fmla="*/ 31871 w 68984"/>
                <a:gd name="connsiteY4" fmla="*/ 0 h 110375"/>
                <a:gd name="connsiteX5" fmla="*/ 60706 w 68984"/>
                <a:gd name="connsiteY5" fmla="*/ 9106 h 110375"/>
                <a:gd name="connsiteX6" fmla="*/ 70916 w 68984"/>
                <a:gd name="connsiteY6" fmla="*/ 34630 h 110375"/>
                <a:gd name="connsiteX7" fmla="*/ 59603 w 68984"/>
                <a:gd name="connsiteY7" fmla="*/ 61672 h 110375"/>
                <a:gd name="connsiteX8" fmla="*/ 28974 w 68984"/>
                <a:gd name="connsiteY8" fmla="*/ 72158 h 110375"/>
                <a:gd name="connsiteX9" fmla="*/ 13521 w 68984"/>
                <a:gd name="connsiteY9" fmla="*/ 72158 h 110375"/>
                <a:gd name="connsiteX10" fmla="*/ 13521 w 68984"/>
                <a:gd name="connsiteY10" fmla="*/ 72020 h 110375"/>
                <a:gd name="connsiteX11" fmla="*/ 13521 w 68984"/>
                <a:gd name="connsiteY11" fmla="*/ 12141 h 110375"/>
                <a:gd name="connsiteX12" fmla="*/ 13521 w 68984"/>
                <a:gd name="connsiteY12" fmla="*/ 59741 h 110375"/>
                <a:gd name="connsiteX13" fmla="*/ 27732 w 68984"/>
                <a:gd name="connsiteY13" fmla="*/ 59741 h 110375"/>
                <a:gd name="connsiteX14" fmla="*/ 49255 w 68984"/>
                <a:gd name="connsiteY14" fmla="*/ 53256 h 110375"/>
                <a:gd name="connsiteX15" fmla="*/ 56705 w 68984"/>
                <a:gd name="connsiteY15" fmla="*/ 35044 h 110375"/>
                <a:gd name="connsiteX16" fmla="*/ 29526 w 68984"/>
                <a:gd name="connsiteY16" fmla="*/ 12141 h 110375"/>
                <a:gd name="connsiteX17" fmla="*/ 13521 w 68984"/>
                <a:gd name="connsiteY17" fmla="*/ 12141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110375">
                  <a:moveTo>
                    <a:pt x="13521" y="72020"/>
                  </a:moveTo>
                  <a:lnTo>
                    <a:pt x="13521" y="115894"/>
                  </a:lnTo>
                  <a:lnTo>
                    <a:pt x="0" y="115894"/>
                  </a:lnTo>
                  <a:lnTo>
                    <a:pt x="0" y="0"/>
                  </a:lnTo>
                  <a:lnTo>
                    <a:pt x="31871" y="0"/>
                  </a:lnTo>
                  <a:cubicBezTo>
                    <a:pt x="44288" y="0"/>
                    <a:pt x="53808" y="3035"/>
                    <a:pt x="60706" y="9106"/>
                  </a:cubicBezTo>
                  <a:cubicBezTo>
                    <a:pt x="67605" y="15177"/>
                    <a:pt x="70916" y="23593"/>
                    <a:pt x="70916" y="34630"/>
                  </a:cubicBezTo>
                  <a:cubicBezTo>
                    <a:pt x="70916" y="45668"/>
                    <a:pt x="67191" y="54636"/>
                    <a:pt x="59603" y="61672"/>
                  </a:cubicBezTo>
                  <a:cubicBezTo>
                    <a:pt x="52014" y="68709"/>
                    <a:pt x="41805" y="72158"/>
                    <a:pt x="28974" y="72158"/>
                  </a:cubicBezTo>
                  <a:lnTo>
                    <a:pt x="13521" y="72158"/>
                  </a:lnTo>
                  <a:lnTo>
                    <a:pt x="13521" y="72020"/>
                  </a:lnTo>
                  <a:close/>
                  <a:moveTo>
                    <a:pt x="13521" y="12141"/>
                  </a:moveTo>
                  <a:lnTo>
                    <a:pt x="13521" y="59741"/>
                  </a:lnTo>
                  <a:lnTo>
                    <a:pt x="27732" y="59741"/>
                  </a:lnTo>
                  <a:cubicBezTo>
                    <a:pt x="37114" y="59741"/>
                    <a:pt x="44288" y="57533"/>
                    <a:pt x="49255" y="53256"/>
                  </a:cubicBezTo>
                  <a:cubicBezTo>
                    <a:pt x="54222" y="48979"/>
                    <a:pt x="56705" y="42908"/>
                    <a:pt x="56705" y="35044"/>
                  </a:cubicBezTo>
                  <a:cubicBezTo>
                    <a:pt x="56705" y="19730"/>
                    <a:pt x="47600" y="12141"/>
                    <a:pt x="29526" y="12141"/>
                  </a:cubicBezTo>
                  <a:lnTo>
                    <a:pt x="13521" y="12141"/>
                  </a:lnTo>
                  <a:close/>
                </a:path>
              </a:pathLst>
            </a:custGeom>
            <a:solidFill>
              <a:srgbClr val="FFFFFF"/>
            </a:solidFill>
            <a:ln w="13792" cap="flat">
              <a:noFill/>
              <a:prstDash val="solid"/>
              <a:miter/>
            </a:ln>
          </p:spPr>
          <p:txBody>
            <a:bodyPr rtlCol="0" anchor="ctr"/>
            <a:lstStyle/>
            <a:p>
              <a:endParaRPr lang="en-GB"/>
            </a:p>
          </p:txBody>
        </p:sp>
        <p:sp>
          <p:nvSpPr>
            <p:cNvPr id="255" name="Freeform: Shape 254">
              <a:extLst>
                <a:ext uri="{FF2B5EF4-FFF2-40B4-BE49-F238E27FC236}">
                  <a16:creationId xmlns:a16="http://schemas.microsoft.com/office/drawing/2014/main" id="{D19AC758-3A1D-4A6F-9E64-C7DFD64A3F06}"/>
                </a:ext>
              </a:extLst>
            </p:cNvPr>
            <p:cNvSpPr/>
            <p:nvPr/>
          </p:nvSpPr>
          <p:spPr>
            <a:xfrm>
              <a:off x="9036319" y="3671638"/>
              <a:ext cx="68985" cy="82781"/>
            </a:xfrm>
            <a:custGeom>
              <a:avLst/>
              <a:gdLst>
                <a:gd name="connsiteX0" fmla="*/ 40149 w 68984"/>
                <a:gd name="connsiteY0" fmla="*/ 86645 h 82781"/>
                <a:gd name="connsiteX1" fmla="*/ 10900 w 68984"/>
                <a:gd name="connsiteY1" fmla="*/ 75055 h 82781"/>
                <a:gd name="connsiteX2" fmla="*/ 0 w 68984"/>
                <a:gd name="connsiteY2" fmla="*/ 44288 h 82781"/>
                <a:gd name="connsiteX3" fmla="*/ 11452 w 68984"/>
                <a:gd name="connsiteY3" fmla="*/ 11727 h 82781"/>
                <a:gd name="connsiteX4" fmla="*/ 42219 w 68984"/>
                <a:gd name="connsiteY4" fmla="*/ 0 h 82781"/>
                <a:gd name="connsiteX5" fmla="*/ 71054 w 68984"/>
                <a:gd name="connsiteY5" fmla="*/ 11451 h 82781"/>
                <a:gd name="connsiteX6" fmla="*/ 81402 w 68984"/>
                <a:gd name="connsiteY6" fmla="*/ 43046 h 82781"/>
                <a:gd name="connsiteX7" fmla="*/ 70226 w 68984"/>
                <a:gd name="connsiteY7" fmla="*/ 74779 h 82781"/>
                <a:gd name="connsiteX8" fmla="*/ 40149 w 68984"/>
                <a:gd name="connsiteY8" fmla="*/ 86645 h 82781"/>
                <a:gd name="connsiteX9" fmla="*/ 41115 w 68984"/>
                <a:gd name="connsiteY9" fmla="*/ 11038 h 82781"/>
                <a:gd name="connsiteX10" fmla="*/ 20972 w 68984"/>
                <a:gd name="connsiteY10" fmla="*/ 19730 h 82781"/>
                <a:gd name="connsiteX11" fmla="*/ 13521 w 68984"/>
                <a:gd name="connsiteY11" fmla="*/ 43736 h 82781"/>
                <a:gd name="connsiteX12" fmla="*/ 20972 w 68984"/>
                <a:gd name="connsiteY12" fmla="*/ 66915 h 82781"/>
                <a:gd name="connsiteX13" fmla="*/ 41115 w 68984"/>
                <a:gd name="connsiteY13" fmla="*/ 75469 h 82781"/>
                <a:gd name="connsiteX14" fmla="*/ 60844 w 68984"/>
                <a:gd name="connsiteY14" fmla="*/ 67191 h 82781"/>
                <a:gd name="connsiteX15" fmla="*/ 67743 w 68984"/>
                <a:gd name="connsiteY15" fmla="*/ 43460 h 82781"/>
                <a:gd name="connsiteX16" fmla="*/ 60844 w 68984"/>
                <a:gd name="connsiteY16" fmla="*/ 19592 h 82781"/>
                <a:gd name="connsiteX17" fmla="*/ 41115 w 68984"/>
                <a:gd name="connsiteY17" fmla="*/ 11038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82781">
                  <a:moveTo>
                    <a:pt x="40149" y="86645"/>
                  </a:moveTo>
                  <a:cubicBezTo>
                    <a:pt x="27870" y="86645"/>
                    <a:pt x="18212" y="82781"/>
                    <a:pt x="10900" y="75055"/>
                  </a:cubicBezTo>
                  <a:cubicBezTo>
                    <a:pt x="3587" y="67329"/>
                    <a:pt x="0" y="57119"/>
                    <a:pt x="0" y="44288"/>
                  </a:cubicBezTo>
                  <a:cubicBezTo>
                    <a:pt x="0" y="30353"/>
                    <a:pt x="3863" y="19592"/>
                    <a:pt x="11452" y="11727"/>
                  </a:cubicBezTo>
                  <a:cubicBezTo>
                    <a:pt x="19040" y="3863"/>
                    <a:pt x="29249" y="0"/>
                    <a:pt x="42219" y="0"/>
                  </a:cubicBezTo>
                  <a:cubicBezTo>
                    <a:pt x="54498" y="0"/>
                    <a:pt x="64156" y="3863"/>
                    <a:pt x="71054" y="11451"/>
                  </a:cubicBezTo>
                  <a:cubicBezTo>
                    <a:pt x="77953" y="19040"/>
                    <a:pt x="81402" y="29525"/>
                    <a:pt x="81402" y="43046"/>
                  </a:cubicBezTo>
                  <a:cubicBezTo>
                    <a:pt x="81402" y="56291"/>
                    <a:pt x="77677" y="66777"/>
                    <a:pt x="70226" y="74779"/>
                  </a:cubicBezTo>
                  <a:cubicBezTo>
                    <a:pt x="62776" y="82781"/>
                    <a:pt x="52704" y="86645"/>
                    <a:pt x="40149" y="86645"/>
                  </a:cubicBezTo>
                  <a:close/>
                  <a:moveTo>
                    <a:pt x="41115" y="11038"/>
                  </a:moveTo>
                  <a:cubicBezTo>
                    <a:pt x="32561" y="11038"/>
                    <a:pt x="25800" y="13935"/>
                    <a:pt x="20972" y="19730"/>
                  </a:cubicBezTo>
                  <a:cubicBezTo>
                    <a:pt x="16143" y="25524"/>
                    <a:pt x="13521" y="33526"/>
                    <a:pt x="13521" y="43736"/>
                  </a:cubicBezTo>
                  <a:cubicBezTo>
                    <a:pt x="13521" y="53532"/>
                    <a:pt x="16004" y="61258"/>
                    <a:pt x="20972" y="66915"/>
                  </a:cubicBezTo>
                  <a:cubicBezTo>
                    <a:pt x="25938" y="72572"/>
                    <a:pt x="32699" y="75469"/>
                    <a:pt x="41115" y="75469"/>
                  </a:cubicBezTo>
                  <a:cubicBezTo>
                    <a:pt x="49669" y="75469"/>
                    <a:pt x="56292" y="72710"/>
                    <a:pt x="60844" y="67191"/>
                  </a:cubicBezTo>
                  <a:cubicBezTo>
                    <a:pt x="65398" y="61672"/>
                    <a:pt x="67743" y="53808"/>
                    <a:pt x="67743" y="43460"/>
                  </a:cubicBezTo>
                  <a:cubicBezTo>
                    <a:pt x="67743" y="33113"/>
                    <a:pt x="65398" y="25110"/>
                    <a:pt x="60844" y="19592"/>
                  </a:cubicBezTo>
                  <a:cubicBezTo>
                    <a:pt x="56292" y="14073"/>
                    <a:pt x="49669" y="11038"/>
                    <a:pt x="41115" y="11038"/>
                  </a:cubicBezTo>
                  <a:close/>
                </a:path>
              </a:pathLst>
            </a:custGeom>
            <a:solidFill>
              <a:srgbClr val="FFFFFF"/>
            </a:solidFill>
            <a:ln w="13792" cap="flat">
              <a:noFill/>
              <a:prstDash val="solid"/>
              <a:miter/>
            </a:ln>
          </p:spPr>
          <p:txBody>
            <a:bodyPr rtlCol="0" anchor="ctr"/>
            <a:lstStyle/>
            <a:p>
              <a:endParaRPr lang="en-GB"/>
            </a:p>
          </p:txBody>
        </p:sp>
        <p:sp>
          <p:nvSpPr>
            <p:cNvPr id="256" name="Freeform: Shape 255">
              <a:extLst>
                <a:ext uri="{FF2B5EF4-FFF2-40B4-BE49-F238E27FC236}">
                  <a16:creationId xmlns:a16="http://schemas.microsoft.com/office/drawing/2014/main" id="{FAE76FFF-2E0F-42AF-BCA3-6ECA75F7AAB5}"/>
                </a:ext>
              </a:extLst>
            </p:cNvPr>
            <p:cNvSpPr/>
            <p:nvPr/>
          </p:nvSpPr>
          <p:spPr>
            <a:xfrm>
              <a:off x="9133174" y="3633697"/>
              <a:ext cx="68985" cy="124172"/>
            </a:xfrm>
            <a:custGeom>
              <a:avLst/>
              <a:gdLst>
                <a:gd name="connsiteX0" fmla="*/ 76297 w 68984"/>
                <a:gd name="connsiteY0" fmla="*/ 122516 h 124172"/>
                <a:gd name="connsiteX1" fmla="*/ 63052 w 68984"/>
                <a:gd name="connsiteY1" fmla="*/ 122516 h 124172"/>
                <a:gd name="connsiteX2" fmla="*/ 63052 w 68984"/>
                <a:gd name="connsiteY2" fmla="*/ 108444 h 124172"/>
                <a:gd name="connsiteX3" fmla="*/ 62776 w 68984"/>
                <a:gd name="connsiteY3" fmla="*/ 108444 h 124172"/>
                <a:gd name="connsiteX4" fmla="*/ 34354 w 68984"/>
                <a:gd name="connsiteY4" fmla="*/ 124448 h 124172"/>
                <a:gd name="connsiteX5" fmla="*/ 9382 w 68984"/>
                <a:gd name="connsiteY5" fmla="*/ 113273 h 124172"/>
                <a:gd name="connsiteX6" fmla="*/ 0 w 68984"/>
                <a:gd name="connsiteY6" fmla="*/ 83057 h 124172"/>
                <a:gd name="connsiteX7" fmla="*/ 10348 w 68984"/>
                <a:gd name="connsiteY7" fmla="*/ 50221 h 124172"/>
                <a:gd name="connsiteX8" fmla="*/ 37941 w 68984"/>
                <a:gd name="connsiteY8" fmla="*/ 37803 h 124172"/>
                <a:gd name="connsiteX9" fmla="*/ 62776 w 68984"/>
                <a:gd name="connsiteY9" fmla="*/ 51187 h 124172"/>
                <a:gd name="connsiteX10" fmla="*/ 63052 w 68984"/>
                <a:gd name="connsiteY10" fmla="*/ 51187 h 124172"/>
                <a:gd name="connsiteX11" fmla="*/ 63052 w 68984"/>
                <a:gd name="connsiteY11" fmla="*/ 0 h 124172"/>
                <a:gd name="connsiteX12" fmla="*/ 76297 w 68984"/>
                <a:gd name="connsiteY12" fmla="*/ 0 h 124172"/>
                <a:gd name="connsiteX13" fmla="*/ 76297 w 68984"/>
                <a:gd name="connsiteY13" fmla="*/ 122516 h 124172"/>
                <a:gd name="connsiteX14" fmla="*/ 63052 w 68984"/>
                <a:gd name="connsiteY14" fmla="*/ 85127 h 124172"/>
                <a:gd name="connsiteX15" fmla="*/ 63052 w 68984"/>
                <a:gd name="connsiteY15" fmla="*/ 72986 h 124172"/>
                <a:gd name="connsiteX16" fmla="*/ 56429 w 68984"/>
                <a:gd name="connsiteY16" fmla="*/ 56015 h 124172"/>
                <a:gd name="connsiteX17" fmla="*/ 39597 w 68984"/>
                <a:gd name="connsiteY17" fmla="*/ 49117 h 124172"/>
                <a:gd name="connsiteX18" fmla="*/ 20557 w 68984"/>
                <a:gd name="connsiteY18" fmla="*/ 57947 h 124172"/>
                <a:gd name="connsiteX19" fmla="*/ 13659 w 68984"/>
                <a:gd name="connsiteY19" fmla="*/ 82506 h 124172"/>
                <a:gd name="connsiteX20" fmla="*/ 20281 w 68984"/>
                <a:gd name="connsiteY20" fmla="*/ 105132 h 124172"/>
                <a:gd name="connsiteX21" fmla="*/ 38217 w 68984"/>
                <a:gd name="connsiteY21" fmla="*/ 113411 h 124172"/>
                <a:gd name="connsiteX22" fmla="*/ 56153 w 68984"/>
                <a:gd name="connsiteY22" fmla="*/ 105408 h 124172"/>
                <a:gd name="connsiteX23" fmla="*/ 63052 w 68984"/>
                <a:gd name="connsiteY23" fmla="*/ 85127 h 12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984" h="124172">
                  <a:moveTo>
                    <a:pt x="76297" y="122516"/>
                  </a:moveTo>
                  <a:lnTo>
                    <a:pt x="63052" y="122516"/>
                  </a:lnTo>
                  <a:lnTo>
                    <a:pt x="63052" y="108444"/>
                  </a:lnTo>
                  <a:lnTo>
                    <a:pt x="62776" y="108444"/>
                  </a:lnTo>
                  <a:cubicBezTo>
                    <a:pt x="56567" y="119067"/>
                    <a:pt x="47185" y="124448"/>
                    <a:pt x="34354" y="124448"/>
                  </a:cubicBezTo>
                  <a:cubicBezTo>
                    <a:pt x="24006" y="124448"/>
                    <a:pt x="15591" y="120723"/>
                    <a:pt x="9382" y="113273"/>
                  </a:cubicBezTo>
                  <a:cubicBezTo>
                    <a:pt x="3173" y="105822"/>
                    <a:pt x="0" y="95751"/>
                    <a:pt x="0" y="83057"/>
                  </a:cubicBezTo>
                  <a:cubicBezTo>
                    <a:pt x="0" y="69398"/>
                    <a:pt x="3449" y="58361"/>
                    <a:pt x="10348" y="50221"/>
                  </a:cubicBezTo>
                  <a:cubicBezTo>
                    <a:pt x="17246" y="42081"/>
                    <a:pt x="26490" y="37803"/>
                    <a:pt x="37941" y="37803"/>
                  </a:cubicBezTo>
                  <a:cubicBezTo>
                    <a:pt x="49255" y="37803"/>
                    <a:pt x="57533" y="42219"/>
                    <a:pt x="62776" y="51187"/>
                  </a:cubicBezTo>
                  <a:lnTo>
                    <a:pt x="63052" y="51187"/>
                  </a:lnTo>
                  <a:lnTo>
                    <a:pt x="63052" y="0"/>
                  </a:lnTo>
                  <a:lnTo>
                    <a:pt x="76297" y="0"/>
                  </a:lnTo>
                  <a:lnTo>
                    <a:pt x="76297" y="122516"/>
                  </a:lnTo>
                  <a:close/>
                  <a:moveTo>
                    <a:pt x="63052" y="85127"/>
                  </a:moveTo>
                  <a:lnTo>
                    <a:pt x="63052" y="72986"/>
                  </a:lnTo>
                  <a:cubicBezTo>
                    <a:pt x="63052" y="66363"/>
                    <a:pt x="60844" y="60706"/>
                    <a:pt x="56429" y="56015"/>
                  </a:cubicBezTo>
                  <a:cubicBezTo>
                    <a:pt x="52014" y="51325"/>
                    <a:pt x="46357" y="49117"/>
                    <a:pt x="39597" y="49117"/>
                  </a:cubicBezTo>
                  <a:cubicBezTo>
                    <a:pt x="31457" y="49117"/>
                    <a:pt x="25110" y="52014"/>
                    <a:pt x="20557" y="57947"/>
                  </a:cubicBezTo>
                  <a:cubicBezTo>
                    <a:pt x="16004" y="63880"/>
                    <a:pt x="13659" y="72020"/>
                    <a:pt x="13659" y="82506"/>
                  </a:cubicBezTo>
                  <a:cubicBezTo>
                    <a:pt x="13659" y="92025"/>
                    <a:pt x="15866" y="99614"/>
                    <a:pt x="20281" y="105132"/>
                  </a:cubicBezTo>
                  <a:cubicBezTo>
                    <a:pt x="24696" y="110651"/>
                    <a:pt x="30629" y="113411"/>
                    <a:pt x="38217" y="113411"/>
                  </a:cubicBezTo>
                  <a:cubicBezTo>
                    <a:pt x="45668" y="113411"/>
                    <a:pt x="51600" y="110789"/>
                    <a:pt x="56153" y="105408"/>
                  </a:cubicBezTo>
                  <a:cubicBezTo>
                    <a:pt x="60706" y="100028"/>
                    <a:pt x="63052" y="93267"/>
                    <a:pt x="63052" y="85127"/>
                  </a:cubicBezTo>
                  <a:close/>
                </a:path>
              </a:pathLst>
            </a:custGeom>
            <a:solidFill>
              <a:srgbClr val="FFFFFF"/>
            </a:solidFill>
            <a:ln w="13792" cap="flat">
              <a:noFill/>
              <a:prstDash val="solid"/>
              <a:miter/>
            </a:ln>
          </p:spPr>
          <p:txBody>
            <a:bodyPr rtlCol="0" anchor="ctr"/>
            <a:lstStyle/>
            <a:p>
              <a:endParaRPr lang="en-GB"/>
            </a:p>
          </p:txBody>
        </p:sp>
        <p:sp>
          <p:nvSpPr>
            <p:cNvPr id="257" name="Freeform: Shape 256">
              <a:extLst>
                <a:ext uri="{FF2B5EF4-FFF2-40B4-BE49-F238E27FC236}">
                  <a16:creationId xmlns:a16="http://schemas.microsoft.com/office/drawing/2014/main" id="{18B5EC1E-11C9-4E55-AB43-5BC0EA39441F}"/>
                </a:ext>
              </a:extLst>
            </p:cNvPr>
            <p:cNvSpPr/>
            <p:nvPr/>
          </p:nvSpPr>
          <p:spPr>
            <a:xfrm>
              <a:off x="9676772" y="3633697"/>
              <a:ext cx="869205" cy="193157"/>
            </a:xfrm>
            <a:custGeom>
              <a:avLst/>
              <a:gdLst>
                <a:gd name="connsiteX0" fmla="*/ 0 w 869205"/>
                <a:gd name="connsiteY0" fmla="*/ 0 h 193156"/>
                <a:gd name="connsiteX1" fmla="*/ 880795 w 869205"/>
                <a:gd name="connsiteY1" fmla="*/ 0 h 193156"/>
                <a:gd name="connsiteX2" fmla="*/ 880795 w 869205"/>
                <a:gd name="connsiteY2" fmla="*/ 202677 h 193156"/>
                <a:gd name="connsiteX3" fmla="*/ 0 w 869205"/>
                <a:gd name="connsiteY3" fmla="*/ 202677 h 193156"/>
              </a:gdLst>
              <a:ahLst/>
              <a:cxnLst>
                <a:cxn ang="0">
                  <a:pos x="connsiteX0" y="connsiteY0"/>
                </a:cxn>
                <a:cxn ang="0">
                  <a:pos x="connsiteX1" y="connsiteY1"/>
                </a:cxn>
                <a:cxn ang="0">
                  <a:pos x="connsiteX2" y="connsiteY2"/>
                </a:cxn>
                <a:cxn ang="0">
                  <a:pos x="connsiteX3" y="connsiteY3"/>
                </a:cxn>
              </a:cxnLst>
              <a:rect l="l" t="t" r="r" b="b"/>
              <a:pathLst>
                <a:path w="869205" h="193156">
                  <a:moveTo>
                    <a:pt x="0" y="0"/>
                  </a:moveTo>
                  <a:lnTo>
                    <a:pt x="880795" y="0"/>
                  </a:lnTo>
                  <a:lnTo>
                    <a:pt x="880795" y="202677"/>
                  </a:lnTo>
                  <a:lnTo>
                    <a:pt x="0" y="202677"/>
                  </a:lnTo>
                  <a:close/>
                </a:path>
              </a:pathLst>
            </a:custGeom>
            <a:noFill/>
            <a:ln w="13792" cap="flat">
              <a:noFill/>
              <a:prstDash val="solid"/>
              <a:miter/>
            </a:ln>
          </p:spPr>
          <p:txBody>
            <a:bodyPr rtlCol="0" anchor="ctr"/>
            <a:lstStyle/>
            <a:p>
              <a:endParaRPr lang="en-GB"/>
            </a:p>
          </p:txBody>
        </p:sp>
        <p:sp>
          <p:nvSpPr>
            <p:cNvPr id="258" name="Freeform: Shape 257">
              <a:extLst>
                <a:ext uri="{FF2B5EF4-FFF2-40B4-BE49-F238E27FC236}">
                  <a16:creationId xmlns:a16="http://schemas.microsoft.com/office/drawing/2014/main" id="{5B351858-AADB-4DBA-A138-4D5AF11EC1C1}"/>
                </a:ext>
              </a:extLst>
            </p:cNvPr>
            <p:cNvSpPr/>
            <p:nvPr/>
          </p:nvSpPr>
          <p:spPr>
            <a:xfrm>
              <a:off x="9991893" y="3640457"/>
              <a:ext cx="68985" cy="110375"/>
            </a:xfrm>
            <a:custGeom>
              <a:avLst/>
              <a:gdLst>
                <a:gd name="connsiteX0" fmla="*/ 13521 w 68984"/>
                <a:gd name="connsiteY0" fmla="*/ 72020 h 110375"/>
                <a:gd name="connsiteX1" fmla="*/ 13521 w 68984"/>
                <a:gd name="connsiteY1" fmla="*/ 115894 h 110375"/>
                <a:gd name="connsiteX2" fmla="*/ 0 w 68984"/>
                <a:gd name="connsiteY2" fmla="*/ 115894 h 110375"/>
                <a:gd name="connsiteX3" fmla="*/ 0 w 68984"/>
                <a:gd name="connsiteY3" fmla="*/ 0 h 110375"/>
                <a:gd name="connsiteX4" fmla="*/ 31871 w 68984"/>
                <a:gd name="connsiteY4" fmla="*/ 0 h 110375"/>
                <a:gd name="connsiteX5" fmla="*/ 60706 w 68984"/>
                <a:gd name="connsiteY5" fmla="*/ 9106 h 110375"/>
                <a:gd name="connsiteX6" fmla="*/ 70916 w 68984"/>
                <a:gd name="connsiteY6" fmla="*/ 34630 h 110375"/>
                <a:gd name="connsiteX7" fmla="*/ 59603 w 68984"/>
                <a:gd name="connsiteY7" fmla="*/ 61672 h 110375"/>
                <a:gd name="connsiteX8" fmla="*/ 28974 w 68984"/>
                <a:gd name="connsiteY8" fmla="*/ 72158 h 110375"/>
                <a:gd name="connsiteX9" fmla="*/ 13521 w 68984"/>
                <a:gd name="connsiteY9" fmla="*/ 72158 h 110375"/>
                <a:gd name="connsiteX10" fmla="*/ 13521 w 68984"/>
                <a:gd name="connsiteY10" fmla="*/ 72020 h 110375"/>
                <a:gd name="connsiteX11" fmla="*/ 13521 w 68984"/>
                <a:gd name="connsiteY11" fmla="*/ 12141 h 110375"/>
                <a:gd name="connsiteX12" fmla="*/ 13521 w 68984"/>
                <a:gd name="connsiteY12" fmla="*/ 59741 h 110375"/>
                <a:gd name="connsiteX13" fmla="*/ 27732 w 68984"/>
                <a:gd name="connsiteY13" fmla="*/ 59741 h 110375"/>
                <a:gd name="connsiteX14" fmla="*/ 49255 w 68984"/>
                <a:gd name="connsiteY14" fmla="*/ 53256 h 110375"/>
                <a:gd name="connsiteX15" fmla="*/ 56705 w 68984"/>
                <a:gd name="connsiteY15" fmla="*/ 35044 h 110375"/>
                <a:gd name="connsiteX16" fmla="*/ 29526 w 68984"/>
                <a:gd name="connsiteY16" fmla="*/ 12141 h 110375"/>
                <a:gd name="connsiteX17" fmla="*/ 13521 w 68984"/>
                <a:gd name="connsiteY17" fmla="*/ 12141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110375">
                  <a:moveTo>
                    <a:pt x="13521" y="72020"/>
                  </a:moveTo>
                  <a:lnTo>
                    <a:pt x="13521" y="115894"/>
                  </a:lnTo>
                  <a:lnTo>
                    <a:pt x="0" y="115894"/>
                  </a:lnTo>
                  <a:lnTo>
                    <a:pt x="0" y="0"/>
                  </a:lnTo>
                  <a:lnTo>
                    <a:pt x="31871" y="0"/>
                  </a:lnTo>
                  <a:cubicBezTo>
                    <a:pt x="44288" y="0"/>
                    <a:pt x="53808" y="3035"/>
                    <a:pt x="60706" y="9106"/>
                  </a:cubicBezTo>
                  <a:cubicBezTo>
                    <a:pt x="67605" y="15177"/>
                    <a:pt x="70916" y="23593"/>
                    <a:pt x="70916" y="34630"/>
                  </a:cubicBezTo>
                  <a:cubicBezTo>
                    <a:pt x="70916" y="45668"/>
                    <a:pt x="67191" y="54636"/>
                    <a:pt x="59603" y="61672"/>
                  </a:cubicBezTo>
                  <a:cubicBezTo>
                    <a:pt x="52014" y="68709"/>
                    <a:pt x="41805" y="72158"/>
                    <a:pt x="28974" y="72158"/>
                  </a:cubicBezTo>
                  <a:lnTo>
                    <a:pt x="13521" y="72158"/>
                  </a:lnTo>
                  <a:lnTo>
                    <a:pt x="13521" y="72020"/>
                  </a:lnTo>
                  <a:close/>
                  <a:moveTo>
                    <a:pt x="13521" y="12141"/>
                  </a:moveTo>
                  <a:lnTo>
                    <a:pt x="13521" y="59741"/>
                  </a:lnTo>
                  <a:lnTo>
                    <a:pt x="27732" y="59741"/>
                  </a:lnTo>
                  <a:cubicBezTo>
                    <a:pt x="37114" y="59741"/>
                    <a:pt x="44288" y="57533"/>
                    <a:pt x="49255" y="53256"/>
                  </a:cubicBezTo>
                  <a:cubicBezTo>
                    <a:pt x="54222" y="48979"/>
                    <a:pt x="56705" y="42908"/>
                    <a:pt x="56705" y="35044"/>
                  </a:cubicBezTo>
                  <a:cubicBezTo>
                    <a:pt x="56705" y="19730"/>
                    <a:pt x="47600" y="12141"/>
                    <a:pt x="29526" y="12141"/>
                  </a:cubicBezTo>
                  <a:lnTo>
                    <a:pt x="13521" y="12141"/>
                  </a:lnTo>
                  <a:close/>
                </a:path>
              </a:pathLst>
            </a:custGeom>
            <a:solidFill>
              <a:srgbClr val="FFFFFF"/>
            </a:solidFill>
            <a:ln w="13792" cap="flat">
              <a:noFill/>
              <a:prstDash val="solid"/>
              <a:miter/>
            </a:ln>
          </p:spPr>
          <p:txBody>
            <a:bodyPr rtlCol="0" anchor="ctr"/>
            <a:lstStyle/>
            <a:p>
              <a:endParaRPr lang="en-GB"/>
            </a:p>
          </p:txBody>
        </p:sp>
        <p:sp>
          <p:nvSpPr>
            <p:cNvPr id="259" name="Freeform: Shape 258">
              <a:extLst>
                <a:ext uri="{FF2B5EF4-FFF2-40B4-BE49-F238E27FC236}">
                  <a16:creationId xmlns:a16="http://schemas.microsoft.com/office/drawing/2014/main" id="{7E553AAD-2596-4CD2-B3CC-B877A56768A0}"/>
                </a:ext>
              </a:extLst>
            </p:cNvPr>
            <p:cNvSpPr/>
            <p:nvPr/>
          </p:nvSpPr>
          <p:spPr>
            <a:xfrm>
              <a:off x="10071087" y="3671638"/>
              <a:ext cx="68985" cy="82781"/>
            </a:xfrm>
            <a:custGeom>
              <a:avLst/>
              <a:gdLst>
                <a:gd name="connsiteX0" fmla="*/ 40149 w 68984"/>
                <a:gd name="connsiteY0" fmla="*/ 86645 h 82781"/>
                <a:gd name="connsiteX1" fmla="*/ 10900 w 68984"/>
                <a:gd name="connsiteY1" fmla="*/ 75055 h 82781"/>
                <a:gd name="connsiteX2" fmla="*/ 0 w 68984"/>
                <a:gd name="connsiteY2" fmla="*/ 44288 h 82781"/>
                <a:gd name="connsiteX3" fmla="*/ 11452 w 68984"/>
                <a:gd name="connsiteY3" fmla="*/ 11727 h 82781"/>
                <a:gd name="connsiteX4" fmla="*/ 42219 w 68984"/>
                <a:gd name="connsiteY4" fmla="*/ 0 h 82781"/>
                <a:gd name="connsiteX5" fmla="*/ 71054 w 68984"/>
                <a:gd name="connsiteY5" fmla="*/ 11451 h 82781"/>
                <a:gd name="connsiteX6" fmla="*/ 81402 w 68984"/>
                <a:gd name="connsiteY6" fmla="*/ 43046 h 82781"/>
                <a:gd name="connsiteX7" fmla="*/ 70226 w 68984"/>
                <a:gd name="connsiteY7" fmla="*/ 74779 h 82781"/>
                <a:gd name="connsiteX8" fmla="*/ 40149 w 68984"/>
                <a:gd name="connsiteY8" fmla="*/ 86645 h 82781"/>
                <a:gd name="connsiteX9" fmla="*/ 41115 w 68984"/>
                <a:gd name="connsiteY9" fmla="*/ 11038 h 82781"/>
                <a:gd name="connsiteX10" fmla="*/ 20972 w 68984"/>
                <a:gd name="connsiteY10" fmla="*/ 19730 h 82781"/>
                <a:gd name="connsiteX11" fmla="*/ 13521 w 68984"/>
                <a:gd name="connsiteY11" fmla="*/ 43736 h 82781"/>
                <a:gd name="connsiteX12" fmla="*/ 20972 w 68984"/>
                <a:gd name="connsiteY12" fmla="*/ 66915 h 82781"/>
                <a:gd name="connsiteX13" fmla="*/ 41115 w 68984"/>
                <a:gd name="connsiteY13" fmla="*/ 75469 h 82781"/>
                <a:gd name="connsiteX14" fmla="*/ 60844 w 68984"/>
                <a:gd name="connsiteY14" fmla="*/ 67191 h 82781"/>
                <a:gd name="connsiteX15" fmla="*/ 67743 w 68984"/>
                <a:gd name="connsiteY15" fmla="*/ 43460 h 82781"/>
                <a:gd name="connsiteX16" fmla="*/ 60844 w 68984"/>
                <a:gd name="connsiteY16" fmla="*/ 19592 h 82781"/>
                <a:gd name="connsiteX17" fmla="*/ 41115 w 68984"/>
                <a:gd name="connsiteY17" fmla="*/ 11038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82781">
                  <a:moveTo>
                    <a:pt x="40149" y="86645"/>
                  </a:moveTo>
                  <a:cubicBezTo>
                    <a:pt x="27870" y="86645"/>
                    <a:pt x="18212" y="82781"/>
                    <a:pt x="10900" y="75055"/>
                  </a:cubicBezTo>
                  <a:cubicBezTo>
                    <a:pt x="3587" y="67329"/>
                    <a:pt x="0" y="57119"/>
                    <a:pt x="0" y="44288"/>
                  </a:cubicBezTo>
                  <a:cubicBezTo>
                    <a:pt x="0" y="30353"/>
                    <a:pt x="3863" y="19592"/>
                    <a:pt x="11452" y="11727"/>
                  </a:cubicBezTo>
                  <a:cubicBezTo>
                    <a:pt x="19040" y="3863"/>
                    <a:pt x="29249" y="0"/>
                    <a:pt x="42219" y="0"/>
                  </a:cubicBezTo>
                  <a:cubicBezTo>
                    <a:pt x="54498" y="0"/>
                    <a:pt x="64156" y="3863"/>
                    <a:pt x="71054" y="11451"/>
                  </a:cubicBezTo>
                  <a:cubicBezTo>
                    <a:pt x="77953" y="19040"/>
                    <a:pt x="81402" y="29525"/>
                    <a:pt x="81402" y="43046"/>
                  </a:cubicBezTo>
                  <a:cubicBezTo>
                    <a:pt x="81402" y="56291"/>
                    <a:pt x="77677" y="66777"/>
                    <a:pt x="70226" y="74779"/>
                  </a:cubicBezTo>
                  <a:cubicBezTo>
                    <a:pt x="62776" y="82781"/>
                    <a:pt x="52704" y="86645"/>
                    <a:pt x="40149" y="86645"/>
                  </a:cubicBezTo>
                  <a:close/>
                  <a:moveTo>
                    <a:pt x="41115" y="11038"/>
                  </a:moveTo>
                  <a:cubicBezTo>
                    <a:pt x="32561" y="11038"/>
                    <a:pt x="25800" y="13935"/>
                    <a:pt x="20972" y="19730"/>
                  </a:cubicBezTo>
                  <a:cubicBezTo>
                    <a:pt x="16143" y="25524"/>
                    <a:pt x="13521" y="33526"/>
                    <a:pt x="13521" y="43736"/>
                  </a:cubicBezTo>
                  <a:cubicBezTo>
                    <a:pt x="13521" y="53532"/>
                    <a:pt x="16004" y="61258"/>
                    <a:pt x="20972" y="66915"/>
                  </a:cubicBezTo>
                  <a:cubicBezTo>
                    <a:pt x="25938" y="72572"/>
                    <a:pt x="32699" y="75469"/>
                    <a:pt x="41115" y="75469"/>
                  </a:cubicBezTo>
                  <a:cubicBezTo>
                    <a:pt x="49669" y="75469"/>
                    <a:pt x="56292" y="72710"/>
                    <a:pt x="60844" y="67191"/>
                  </a:cubicBezTo>
                  <a:cubicBezTo>
                    <a:pt x="65398" y="61672"/>
                    <a:pt x="67743" y="53808"/>
                    <a:pt x="67743" y="43460"/>
                  </a:cubicBezTo>
                  <a:cubicBezTo>
                    <a:pt x="67743" y="33113"/>
                    <a:pt x="65398" y="25110"/>
                    <a:pt x="60844" y="19592"/>
                  </a:cubicBezTo>
                  <a:cubicBezTo>
                    <a:pt x="56292" y="14073"/>
                    <a:pt x="49669" y="11038"/>
                    <a:pt x="41115" y="11038"/>
                  </a:cubicBezTo>
                  <a:close/>
                </a:path>
              </a:pathLst>
            </a:custGeom>
            <a:solidFill>
              <a:srgbClr val="FFFFFF"/>
            </a:solidFill>
            <a:ln w="13792" cap="flat">
              <a:noFill/>
              <a:prstDash val="solid"/>
              <a:miter/>
            </a:ln>
          </p:spPr>
          <p:txBody>
            <a:bodyPr rtlCol="0" anchor="ctr"/>
            <a:lstStyle/>
            <a:p>
              <a:endParaRPr lang="en-GB"/>
            </a:p>
          </p:txBody>
        </p:sp>
        <p:sp>
          <p:nvSpPr>
            <p:cNvPr id="260" name="Freeform: Shape 259">
              <a:extLst>
                <a:ext uri="{FF2B5EF4-FFF2-40B4-BE49-F238E27FC236}">
                  <a16:creationId xmlns:a16="http://schemas.microsoft.com/office/drawing/2014/main" id="{2F931BF0-A2CF-493A-9816-B56A9316AD5E}"/>
                </a:ext>
              </a:extLst>
            </p:cNvPr>
            <p:cNvSpPr/>
            <p:nvPr/>
          </p:nvSpPr>
          <p:spPr>
            <a:xfrm>
              <a:off x="10167942" y="3633697"/>
              <a:ext cx="68985" cy="124172"/>
            </a:xfrm>
            <a:custGeom>
              <a:avLst/>
              <a:gdLst>
                <a:gd name="connsiteX0" fmla="*/ 76297 w 68984"/>
                <a:gd name="connsiteY0" fmla="*/ 122516 h 124172"/>
                <a:gd name="connsiteX1" fmla="*/ 63052 w 68984"/>
                <a:gd name="connsiteY1" fmla="*/ 122516 h 124172"/>
                <a:gd name="connsiteX2" fmla="*/ 63052 w 68984"/>
                <a:gd name="connsiteY2" fmla="*/ 108444 h 124172"/>
                <a:gd name="connsiteX3" fmla="*/ 62776 w 68984"/>
                <a:gd name="connsiteY3" fmla="*/ 108444 h 124172"/>
                <a:gd name="connsiteX4" fmla="*/ 34354 w 68984"/>
                <a:gd name="connsiteY4" fmla="*/ 124448 h 124172"/>
                <a:gd name="connsiteX5" fmla="*/ 9382 w 68984"/>
                <a:gd name="connsiteY5" fmla="*/ 113273 h 124172"/>
                <a:gd name="connsiteX6" fmla="*/ 0 w 68984"/>
                <a:gd name="connsiteY6" fmla="*/ 83057 h 124172"/>
                <a:gd name="connsiteX7" fmla="*/ 10348 w 68984"/>
                <a:gd name="connsiteY7" fmla="*/ 50221 h 124172"/>
                <a:gd name="connsiteX8" fmla="*/ 37941 w 68984"/>
                <a:gd name="connsiteY8" fmla="*/ 37803 h 124172"/>
                <a:gd name="connsiteX9" fmla="*/ 62776 w 68984"/>
                <a:gd name="connsiteY9" fmla="*/ 51187 h 124172"/>
                <a:gd name="connsiteX10" fmla="*/ 63052 w 68984"/>
                <a:gd name="connsiteY10" fmla="*/ 51187 h 124172"/>
                <a:gd name="connsiteX11" fmla="*/ 63052 w 68984"/>
                <a:gd name="connsiteY11" fmla="*/ 0 h 124172"/>
                <a:gd name="connsiteX12" fmla="*/ 76297 w 68984"/>
                <a:gd name="connsiteY12" fmla="*/ 0 h 124172"/>
                <a:gd name="connsiteX13" fmla="*/ 76297 w 68984"/>
                <a:gd name="connsiteY13" fmla="*/ 122516 h 124172"/>
                <a:gd name="connsiteX14" fmla="*/ 63052 w 68984"/>
                <a:gd name="connsiteY14" fmla="*/ 85127 h 124172"/>
                <a:gd name="connsiteX15" fmla="*/ 63052 w 68984"/>
                <a:gd name="connsiteY15" fmla="*/ 72986 h 124172"/>
                <a:gd name="connsiteX16" fmla="*/ 56429 w 68984"/>
                <a:gd name="connsiteY16" fmla="*/ 56015 h 124172"/>
                <a:gd name="connsiteX17" fmla="*/ 39597 w 68984"/>
                <a:gd name="connsiteY17" fmla="*/ 49117 h 124172"/>
                <a:gd name="connsiteX18" fmla="*/ 20557 w 68984"/>
                <a:gd name="connsiteY18" fmla="*/ 57947 h 124172"/>
                <a:gd name="connsiteX19" fmla="*/ 13659 w 68984"/>
                <a:gd name="connsiteY19" fmla="*/ 82506 h 124172"/>
                <a:gd name="connsiteX20" fmla="*/ 20281 w 68984"/>
                <a:gd name="connsiteY20" fmla="*/ 105132 h 124172"/>
                <a:gd name="connsiteX21" fmla="*/ 38217 w 68984"/>
                <a:gd name="connsiteY21" fmla="*/ 113411 h 124172"/>
                <a:gd name="connsiteX22" fmla="*/ 56153 w 68984"/>
                <a:gd name="connsiteY22" fmla="*/ 105408 h 124172"/>
                <a:gd name="connsiteX23" fmla="*/ 63052 w 68984"/>
                <a:gd name="connsiteY23" fmla="*/ 85127 h 12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984" h="124172">
                  <a:moveTo>
                    <a:pt x="76297" y="122516"/>
                  </a:moveTo>
                  <a:lnTo>
                    <a:pt x="63052" y="122516"/>
                  </a:lnTo>
                  <a:lnTo>
                    <a:pt x="63052" y="108444"/>
                  </a:lnTo>
                  <a:lnTo>
                    <a:pt x="62776" y="108444"/>
                  </a:lnTo>
                  <a:cubicBezTo>
                    <a:pt x="56567" y="119067"/>
                    <a:pt x="47185" y="124448"/>
                    <a:pt x="34354" y="124448"/>
                  </a:cubicBezTo>
                  <a:cubicBezTo>
                    <a:pt x="24006" y="124448"/>
                    <a:pt x="15591" y="120723"/>
                    <a:pt x="9382" y="113273"/>
                  </a:cubicBezTo>
                  <a:cubicBezTo>
                    <a:pt x="3173" y="105822"/>
                    <a:pt x="0" y="95751"/>
                    <a:pt x="0" y="83057"/>
                  </a:cubicBezTo>
                  <a:cubicBezTo>
                    <a:pt x="0" y="69398"/>
                    <a:pt x="3449" y="58361"/>
                    <a:pt x="10348" y="50221"/>
                  </a:cubicBezTo>
                  <a:cubicBezTo>
                    <a:pt x="17246" y="42081"/>
                    <a:pt x="26490" y="37803"/>
                    <a:pt x="37941" y="37803"/>
                  </a:cubicBezTo>
                  <a:cubicBezTo>
                    <a:pt x="49255" y="37803"/>
                    <a:pt x="57533" y="42219"/>
                    <a:pt x="62776" y="51187"/>
                  </a:cubicBezTo>
                  <a:lnTo>
                    <a:pt x="63052" y="51187"/>
                  </a:lnTo>
                  <a:lnTo>
                    <a:pt x="63052" y="0"/>
                  </a:lnTo>
                  <a:lnTo>
                    <a:pt x="76297" y="0"/>
                  </a:lnTo>
                  <a:lnTo>
                    <a:pt x="76297" y="122516"/>
                  </a:lnTo>
                  <a:close/>
                  <a:moveTo>
                    <a:pt x="63052" y="85127"/>
                  </a:moveTo>
                  <a:lnTo>
                    <a:pt x="63052" y="72986"/>
                  </a:lnTo>
                  <a:cubicBezTo>
                    <a:pt x="63052" y="66363"/>
                    <a:pt x="60844" y="60706"/>
                    <a:pt x="56429" y="56015"/>
                  </a:cubicBezTo>
                  <a:cubicBezTo>
                    <a:pt x="52014" y="51325"/>
                    <a:pt x="46357" y="49117"/>
                    <a:pt x="39597" y="49117"/>
                  </a:cubicBezTo>
                  <a:cubicBezTo>
                    <a:pt x="31457" y="49117"/>
                    <a:pt x="25110" y="52014"/>
                    <a:pt x="20557" y="57947"/>
                  </a:cubicBezTo>
                  <a:cubicBezTo>
                    <a:pt x="16004" y="63880"/>
                    <a:pt x="13659" y="72020"/>
                    <a:pt x="13659" y="82506"/>
                  </a:cubicBezTo>
                  <a:cubicBezTo>
                    <a:pt x="13659" y="92025"/>
                    <a:pt x="15866" y="99614"/>
                    <a:pt x="20281" y="105132"/>
                  </a:cubicBezTo>
                  <a:cubicBezTo>
                    <a:pt x="24696" y="110651"/>
                    <a:pt x="30629" y="113411"/>
                    <a:pt x="38217" y="113411"/>
                  </a:cubicBezTo>
                  <a:cubicBezTo>
                    <a:pt x="45668" y="113411"/>
                    <a:pt x="51600" y="110789"/>
                    <a:pt x="56153" y="105408"/>
                  </a:cubicBezTo>
                  <a:cubicBezTo>
                    <a:pt x="60706" y="100028"/>
                    <a:pt x="63052" y="93267"/>
                    <a:pt x="63052" y="85127"/>
                  </a:cubicBezTo>
                  <a:close/>
                </a:path>
              </a:pathLst>
            </a:custGeom>
            <a:solidFill>
              <a:srgbClr val="FFFFFF"/>
            </a:solidFill>
            <a:ln w="13792" cap="flat">
              <a:noFill/>
              <a:prstDash val="solid"/>
              <a:miter/>
            </a:ln>
          </p:spPr>
          <p:txBody>
            <a:bodyPr rtlCol="0" anchor="ctr"/>
            <a:lstStyle/>
            <a:p>
              <a:endParaRPr lang="en-GB"/>
            </a:p>
          </p:txBody>
        </p:sp>
        <p:sp>
          <p:nvSpPr>
            <p:cNvPr id="261" name="Freeform: Shape 260">
              <a:extLst>
                <a:ext uri="{FF2B5EF4-FFF2-40B4-BE49-F238E27FC236}">
                  <a16:creationId xmlns:a16="http://schemas.microsoft.com/office/drawing/2014/main" id="{B282F34F-5D5C-47F1-877E-507C14357C30}"/>
                </a:ext>
              </a:extLst>
            </p:cNvPr>
            <p:cNvSpPr/>
            <p:nvPr/>
          </p:nvSpPr>
          <p:spPr>
            <a:xfrm>
              <a:off x="10711540" y="3633697"/>
              <a:ext cx="869205" cy="193157"/>
            </a:xfrm>
            <a:custGeom>
              <a:avLst/>
              <a:gdLst>
                <a:gd name="connsiteX0" fmla="*/ 0 w 869205"/>
                <a:gd name="connsiteY0" fmla="*/ 0 h 193156"/>
                <a:gd name="connsiteX1" fmla="*/ 880795 w 869205"/>
                <a:gd name="connsiteY1" fmla="*/ 0 h 193156"/>
                <a:gd name="connsiteX2" fmla="*/ 880795 w 869205"/>
                <a:gd name="connsiteY2" fmla="*/ 202677 h 193156"/>
                <a:gd name="connsiteX3" fmla="*/ 0 w 869205"/>
                <a:gd name="connsiteY3" fmla="*/ 202677 h 193156"/>
              </a:gdLst>
              <a:ahLst/>
              <a:cxnLst>
                <a:cxn ang="0">
                  <a:pos x="connsiteX0" y="connsiteY0"/>
                </a:cxn>
                <a:cxn ang="0">
                  <a:pos x="connsiteX1" y="connsiteY1"/>
                </a:cxn>
                <a:cxn ang="0">
                  <a:pos x="connsiteX2" y="connsiteY2"/>
                </a:cxn>
                <a:cxn ang="0">
                  <a:pos x="connsiteX3" y="connsiteY3"/>
                </a:cxn>
              </a:cxnLst>
              <a:rect l="l" t="t" r="r" b="b"/>
              <a:pathLst>
                <a:path w="869205" h="193156">
                  <a:moveTo>
                    <a:pt x="0" y="0"/>
                  </a:moveTo>
                  <a:lnTo>
                    <a:pt x="880795" y="0"/>
                  </a:lnTo>
                  <a:lnTo>
                    <a:pt x="880795" y="202677"/>
                  </a:lnTo>
                  <a:lnTo>
                    <a:pt x="0" y="202677"/>
                  </a:lnTo>
                  <a:close/>
                </a:path>
              </a:pathLst>
            </a:custGeom>
            <a:noFill/>
            <a:ln w="13792" cap="flat">
              <a:noFill/>
              <a:prstDash val="solid"/>
              <a:miter/>
            </a:ln>
          </p:spPr>
          <p:txBody>
            <a:bodyPr rtlCol="0" anchor="ctr"/>
            <a:lstStyle/>
            <a:p>
              <a:endParaRPr lang="en-GB"/>
            </a:p>
          </p:txBody>
        </p:sp>
        <p:sp>
          <p:nvSpPr>
            <p:cNvPr id="262" name="Freeform: Shape 261">
              <a:extLst>
                <a:ext uri="{FF2B5EF4-FFF2-40B4-BE49-F238E27FC236}">
                  <a16:creationId xmlns:a16="http://schemas.microsoft.com/office/drawing/2014/main" id="{6DDA7CEE-6B9B-4FEF-BAE4-C1C4DB10765E}"/>
                </a:ext>
              </a:extLst>
            </p:cNvPr>
            <p:cNvSpPr/>
            <p:nvPr/>
          </p:nvSpPr>
          <p:spPr>
            <a:xfrm>
              <a:off x="11026661" y="3640457"/>
              <a:ext cx="68985" cy="110375"/>
            </a:xfrm>
            <a:custGeom>
              <a:avLst/>
              <a:gdLst>
                <a:gd name="connsiteX0" fmla="*/ 13521 w 68984"/>
                <a:gd name="connsiteY0" fmla="*/ 72020 h 110375"/>
                <a:gd name="connsiteX1" fmla="*/ 13521 w 68984"/>
                <a:gd name="connsiteY1" fmla="*/ 115894 h 110375"/>
                <a:gd name="connsiteX2" fmla="*/ 0 w 68984"/>
                <a:gd name="connsiteY2" fmla="*/ 115894 h 110375"/>
                <a:gd name="connsiteX3" fmla="*/ 0 w 68984"/>
                <a:gd name="connsiteY3" fmla="*/ 0 h 110375"/>
                <a:gd name="connsiteX4" fmla="*/ 31871 w 68984"/>
                <a:gd name="connsiteY4" fmla="*/ 0 h 110375"/>
                <a:gd name="connsiteX5" fmla="*/ 60706 w 68984"/>
                <a:gd name="connsiteY5" fmla="*/ 9106 h 110375"/>
                <a:gd name="connsiteX6" fmla="*/ 70916 w 68984"/>
                <a:gd name="connsiteY6" fmla="*/ 34630 h 110375"/>
                <a:gd name="connsiteX7" fmla="*/ 59603 w 68984"/>
                <a:gd name="connsiteY7" fmla="*/ 61672 h 110375"/>
                <a:gd name="connsiteX8" fmla="*/ 28974 w 68984"/>
                <a:gd name="connsiteY8" fmla="*/ 72158 h 110375"/>
                <a:gd name="connsiteX9" fmla="*/ 13521 w 68984"/>
                <a:gd name="connsiteY9" fmla="*/ 72158 h 110375"/>
                <a:gd name="connsiteX10" fmla="*/ 13521 w 68984"/>
                <a:gd name="connsiteY10" fmla="*/ 72020 h 110375"/>
                <a:gd name="connsiteX11" fmla="*/ 13521 w 68984"/>
                <a:gd name="connsiteY11" fmla="*/ 12141 h 110375"/>
                <a:gd name="connsiteX12" fmla="*/ 13521 w 68984"/>
                <a:gd name="connsiteY12" fmla="*/ 59741 h 110375"/>
                <a:gd name="connsiteX13" fmla="*/ 27732 w 68984"/>
                <a:gd name="connsiteY13" fmla="*/ 59741 h 110375"/>
                <a:gd name="connsiteX14" fmla="*/ 49255 w 68984"/>
                <a:gd name="connsiteY14" fmla="*/ 53256 h 110375"/>
                <a:gd name="connsiteX15" fmla="*/ 56705 w 68984"/>
                <a:gd name="connsiteY15" fmla="*/ 35044 h 110375"/>
                <a:gd name="connsiteX16" fmla="*/ 29526 w 68984"/>
                <a:gd name="connsiteY16" fmla="*/ 12141 h 110375"/>
                <a:gd name="connsiteX17" fmla="*/ 13521 w 68984"/>
                <a:gd name="connsiteY17" fmla="*/ 12141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110375">
                  <a:moveTo>
                    <a:pt x="13521" y="72020"/>
                  </a:moveTo>
                  <a:lnTo>
                    <a:pt x="13521" y="115894"/>
                  </a:lnTo>
                  <a:lnTo>
                    <a:pt x="0" y="115894"/>
                  </a:lnTo>
                  <a:lnTo>
                    <a:pt x="0" y="0"/>
                  </a:lnTo>
                  <a:lnTo>
                    <a:pt x="31871" y="0"/>
                  </a:lnTo>
                  <a:cubicBezTo>
                    <a:pt x="44288" y="0"/>
                    <a:pt x="53808" y="3035"/>
                    <a:pt x="60706" y="9106"/>
                  </a:cubicBezTo>
                  <a:cubicBezTo>
                    <a:pt x="67605" y="15177"/>
                    <a:pt x="70916" y="23593"/>
                    <a:pt x="70916" y="34630"/>
                  </a:cubicBezTo>
                  <a:cubicBezTo>
                    <a:pt x="70916" y="45668"/>
                    <a:pt x="67191" y="54636"/>
                    <a:pt x="59603" y="61672"/>
                  </a:cubicBezTo>
                  <a:cubicBezTo>
                    <a:pt x="52014" y="68709"/>
                    <a:pt x="41805" y="72158"/>
                    <a:pt x="28974" y="72158"/>
                  </a:cubicBezTo>
                  <a:lnTo>
                    <a:pt x="13521" y="72158"/>
                  </a:lnTo>
                  <a:lnTo>
                    <a:pt x="13521" y="72020"/>
                  </a:lnTo>
                  <a:close/>
                  <a:moveTo>
                    <a:pt x="13521" y="12141"/>
                  </a:moveTo>
                  <a:lnTo>
                    <a:pt x="13521" y="59741"/>
                  </a:lnTo>
                  <a:lnTo>
                    <a:pt x="27732" y="59741"/>
                  </a:lnTo>
                  <a:cubicBezTo>
                    <a:pt x="37114" y="59741"/>
                    <a:pt x="44288" y="57533"/>
                    <a:pt x="49255" y="53256"/>
                  </a:cubicBezTo>
                  <a:cubicBezTo>
                    <a:pt x="54222" y="48979"/>
                    <a:pt x="56705" y="42908"/>
                    <a:pt x="56705" y="35044"/>
                  </a:cubicBezTo>
                  <a:cubicBezTo>
                    <a:pt x="56705" y="19730"/>
                    <a:pt x="47600" y="12141"/>
                    <a:pt x="29526" y="12141"/>
                  </a:cubicBezTo>
                  <a:lnTo>
                    <a:pt x="13521" y="12141"/>
                  </a:lnTo>
                  <a:close/>
                </a:path>
              </a:pathLst>
            </a:custGeom>
            <a:solidFill>
              <a:srgbClr val="FFFFFF"/>
            </a:solidFill>
            <a:ln w="13792" cap="flat">
              <a:noFill/>
              <a:prstDash val="solid"/>
              <a:miter/>
            </a:ln>
          </p:spPr>
          <p:txBody>
            <a:bodyPr rtlCol="0" anchor="ctr"/>
            <a:lstStyle/>
            <a:p>
              <a:endParaRPr lang="en-GB"/>
            </a:p>
          </p:txBody>
        </p:sp>
        <p:sp>
          <p:nvSpPr>
            <p:cNvPr id="263" name="Freeform: Shape 262">
              <a:extLst>
                <a:ext uri="{FF2B5EF4-FFF2-40B4-BE49-F238E27FC236}">
                  <a16:creationId xmlns:a16="http://schemas.microsoft.com/office/drawing/2014/main" id="{7F769358-00F1-4BFA-A885-0ABB737BD0E8}"/>
                </a:ext>
              </a:extLst>
            </p:cNvPr>
            <p:cNvSpPr/>
            <p:nvPr/>
          </p:nvSpPr>
          <p:spPr>
            <a:xfrm>
              <a:off x="11105855" y="3671638"/>
              <a:ext cx="68985" cy="82781"/>
            </a:xfrm>
            <a:custGeom>
              <a:avLst/>
              <a:gdLst>
                <a:gd name="connsiteX0" fmla="*/ 40149 w 68984"/>
                <a:gd name="connsiteY0" fmla="*/ 86645 h 82781"/>
                <a:gd name="connsiteX1" fmla="*/ 10900 w 68984"/>
                <a:gd name="connsiteY1" fmla="*/ 75055 h 82781"/>
                <a:gd name="connsiteX2" fmla="*/ 0 w 68984"/>
                <a:gd name="connsiteY2" fmla="*/ 44288 h 82781"/>
                <a:gd name="connsiteX3" fmla="*/ 11452 w 68984"/>
                <a:gd name="connsiteY3" fmla="*/ 11727 h 82781"/>
                <a:gd name="connsiteX4" fmla="*/ 42219 w 68984"/>
                <a:gd name="connsiteY4" fmla="*/ 0 h 82781"/>
                <a:gd name="connsiteX5" fmla="*/ 71054 w 68984"/>
                <a:gd name="connsiteY5" fmla="*/ 11451 h 82781"/>
                <a:gd name="connsiteX6" fmla="*/ 81402 w 68984"/>
                <a:gd name="connsiteY6" fmla="*/ 43046 h 82781"/>
                <a:gd name="connsiteX7" fmla="*/ 70226 w 68984"/>
                <a:gd name="connsiteY7" fmla="*/ 74779 h 82781"/>
                <a:gd name="connsiteX8" fmla="*/ 40149 w 68984"/>
                <a:gd name="connsiteY8" fmla="*/ 86645 h 82781"/>
                <a:gd name="connsiteX9" fmla="*/ 41115 w 68984"/>
                <a:gd name="connsiteY9" fmla="*/ 11038 h 82781"/>
                <a:gd name="connsiteX10" fmla="*/ 20972 w 68984"/>
                <a:gd name="connsiteY10" fmla="*/ 19730 h 82781"/>
                <a:gd name="connsiteX11" fmla="*/ 13521 w 68984"/>
                <a:gd name="connsiteY11" fmla="*/ 43736 h 82781"/>
                <a:gd name="connsiteX12" fmla="*/ 20972 w 68984"/>
                <a:gd name="connsiteY12" fmla="*/ 66915 h 82781"/>
                <a:gd name="connsiteX13" fmla="*/ 41115 w 68984"/>
                <a:gd name="connsiteY13" fmla="*/ 75469 h 82781"/>
                <a:gd name="connsiteX14" fmla="*/ 60844 w 68984"/>
                <a:gd name="connsiteY14" fmla="*/ 67191 h 82781"/>
                <a:gd name="connsiteX15" fmla="*/ 67743 w 68984"/>
                <a:gd name="connsiteY15" fmla="*/ 43460 h 82781"/>
                <a:gd name="connsiteX16" fmla="*/ 60844 w 68984"/>
                <a:gd name="connsiteY16" fmla="*/ 19592 h 82781"/>
                <a:gd name="connsiteX17" fmla="*/ 41115 w 68984"/>
                <a:gd name="connsiteY17" fmla="*/ 11038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82781">
                  <a:moveTo>
                    <a:pt x="40149" y="86645"/>
                  </a:moveTo>
                  <a:cubicBezTo>
                    <a:pt x="27870" y="86645"/>
                    <a:pt x="18212" y="82781"/>
                    <a:pt x="10900" y="75055"/>
                  </a:cubicBezTo>
                  <a:cubicBezTo>
                    <a:pt x="3587" y="67329"/>
                    <a:pt x="0" y="57119"/>
                    <a:pt x="0" y="44288"/>
                  </a:cubicBezTo>
                  <a:cubicBezTo>
                    <a:pt x="0" y="30353"/>
                    <a:pt x="3863" y="19592"/>
                    <a:pt x="11452" y="11727"/>
                  </a:cubicBezTo>
                  <a:cubicBezTo>
                    <a:pt x="19040" y="3863"/>
                    <a:pt x="29249" y="0"/>
                    <a:pt x="42219" y="0"/>
                  </a:cubicBezTo>
                  <a:cubicBezTo>
                    <a:pt x="54498" y="0"/>
                    <a:pt x="64156" y="3863"/>
                    <a:pt x="71054" y="11451"/>
                  </a:cubicBezTo>
                  <a:cubicBezTo>
                    <a:pt x="77953" y="19040"/>
                    <a:pt x="81402" y="29525"/>
                    <a:pt x="81402" y="43046"/>
                  </a:cubicBezTo>
                  <a:cubicBezTo>
                    <a:pt x="81402" y="56291"/>
                    <a:pt x="77677" y="66777"/>
                    <a:pt x="70226" y="74779"/>
                  </a:cubicBezTo>
                  <a:cubicBezTo>
                    <a:pt x="62776" y="82781"/>
                    <a:pt x="52704" y="86645"/>
                    <a:pt x="40149" y="86645"/>
                  </a:cubicBezTo>
                  <a:close/>
                  <a:moveTo>
                    <a:pt x="41115" y="11038"/>
                  </a:moveTo>
                  <a:cubicBezTo>
                    <a:pt x="32561" y="11038"/>
                    <a:pt x="25800" y="13935"/>
                    <a:pt x="20972" y="19730"/>
                  </a:cubicBezTo>
                  <a:cubicBezTo>
                    <a:pt x="16143" y="25524"/>
                    <a:pt x="13521" y="33526"/>
                    <a:pt x="13521" y="43736"/>
                  </a:cubicBezTo>
                  <a:cubicBezTo>
                    <a:pt x="13521" y="53532"/>
                    <a:pt x="16004" y="61258"/>
                    <a:pt x="20972" y="66915"/>
                  </a:cubicBezTo>
                  <a:cubicBezTo>
                    <a:pt x="25938" y="72572"/>
                    <a:pt x="32699" y="75469"/>
                    <a:pt x="41115" y="75469"/>
                  </a:cubicBezTo>
                  <a:cubicBezTo>
                    <a:pt x="49669" y="75469"/>
                    <a:pt x="56292" y="72710"/>
                    <a:pt x="60844" y="67191"/>
                  </a:cubicBezTo>
                  <a:cubicBezTo>
                    <a:pt x="65398" y="61672"/>
                    <a:pt x="67743" y="53808"/>
                    <a:pt x="67743" y="43460"/>
                  </a:cubicBezTo>
                  <a:cubicBezTo>
                    <a:pt x="67743" y="33113"/>
                    <a:pt x="65398" y="25110"/>
                    <a:pt x="60844" y="19592"/>
                  </a:cubicBezTo>
                  <a:cubicBezTo>
                    <a:pt x="56292" y="14073"/>
                    <a:pt x="49669" y="11038"/>
                    <a:pt x="41115" y="11038"/>
                  </a:cubicBezTo>
                  <a:close/>
                </a:path>
              </a:pathLst>
            </a:custGeom>
            <a:solidFill>
              <a:srgbClr val="FFFFFF"/>
            </a:solidFill>
            <a:ln w="13792" cap="flat">
              <a:noFill/>
              <a:prstDash val="solid"/>
              <a:miter/>
            </a:ln>
          </p:spPr>
          <p:txBody>
            <a:bodyPr rtlCol="0" anchor="ctr"/>
            <a:lstStyle/>
            <a:p>
              <a:endParaRPr lang="en-GB"/>
            </a:p>
          </p:txBody>
        </p:sp>
        <p:sp>
          <p:nvSpPr>
            <p:cNvPr id="264" name="Freeform: Shape 263">
              <a:extLst>
                <a:ext uri="{FF2B5EF4-FFF2-40B4-BE49-F238E27FC236}">
                  <a16:creationId xmlns:a16="http://schemas.microsoft.com/office/drawing/2014/main" id="{86A76CAD-EA80-4AA5-A63A-11CC0F888B7B}"/>
                </a:ext>
              </a:extLst>
            </p:cNvPr>
            <p:cNvSpPr/>
            <p:nvPr/>
          </p:nvSpPr>
          <p:spPr>
            <a:xfrm>
              <a:off x="11202710" y="3633697"/>
              <a:ext cx="68985" cy="124172"/>
            </a:xfrm>
            <a:custGeom>
              <a:avLst/>
              <a:gdLst>
                <a:gd name="connsiteX0" fmla="*/ 76297 w 68984"/>
                <a:gd name="connsiteY0" fmla="*/ 122516 h 124172"/>
                <a:gd name="connsiteX1" fmla="*/ 63052 w 68984"/>
                <a:gd name="connsiteY1" fmla="*/ 122516 h 124172"/>
                <a:gd name="connsiteX2" fmla="*/ 63052 w 68984"/>
                <a:gd name="connsiteY2" fmla="*/ 108444 h 124172"/>
                <a:gd name="connsiteX3" fmla="*/ 62776 w 68984"/>
                <a:gd name="connsiteY3" fmla="*/ 108444 h 124172"/>
                <a:gd name="connsiteX4" fmla="*/ 34354 w 68984"/>
                <a:gd name="connsiteY4" fmla="*/ 124448 h 124172"/>
                <a:gd name="connsiteX5" fmla="*/ 9382 w 68984"/>
                <a:gd name="connsiteY5" fmla="*/ 113273 h 124172"/>
                <a:gd name="connsiteX6" fmla="*/ 0 w 68984"/>
                <a:gd name="connsiteY6" fmla="*/ 83057 h 124172"/>
                <a:gd name="connsiteX7" fmla="*/ 10348 w 68984"/>
                <a:gd name="connsiteY7" fmla="*/ 50221 h 124172"/>
                <a:gd name="connsiteX8" fmla="*/ 37941 w 68984"/>
                <a:gd name="connsiteY8" fmla="*/ 37803 h 124172"/>
                <a:gd name="connsiteX9" fmla="*/ 62776 w 68984"/>
                <a:gd name="connsiteY9" fmla="*/ 51187 h 124172"/>
                <a:gd name="connsiteX10" fmla="*/ 63052 w 68984"/>
                <a:gd name="connsiteY10" fmla="*/ 51187 h 124172"/>
                <a:gd name="connsiteX11" fmla="*/ 63052 w 68984"/>
                <a:gd name="connsiteY11" fmla="*/ 0 h 124172"/>
                <a:gd name="connsiteX12" fmla="*/ 76297 w 68984"/>
                <a:gd name="connsiteY12" fmla="*/ 0 h 124172"/>
                <a:gd name="connsiteX13" fmla="*/ 76297 w 68984"/>
                <a:gd name="connsiteY13" fmla="*/ 122516 h 124172"/>
                <a:gd name="connsiteX14" fmla="*/ 63052 w 68984"/>
                <a:gd name="connsiteY14" fmla="*/ 85127 h 124172"/>
                <a:gd name="connsiteX15" fmla="*/ 63052 w 68984"/>
                <a:gd name="connsiteY15" fmla="*/ 72986 h 124172"/>
                <a:gd name="connsiteX16" fmla="*/ 56429 w 68984"/>
                <a:gd name="connsiteY16" fmla="*/ 56015 h 124172"/>
                <a:gd name="connsiteX17" fmla="*/ 39597 w 68984"/>
                <a:gd name="connsiteY17" fmla="*/ 49117 h 124172"/>
                <a:gd name="connsiteX18" fmla="*/ 20557 w 68984"/>
                <a:gd name="connsiteY18" fmla="*/ 57947 h 124172"/>
                <a:gd name="connsiteX19" fmla="*/ 13659 w 68984"/>
                <a:gd name="connsiteY19" fmla="*/ 82506 h 124172"/>
                <a:gd name="connsiteX20" fmla="*/ 20281 w 68984"/>
                <a:gd name="connsiteY20" fmla="*/ 105132 h 124172"/>
                <a:gd name="connsiteX21" fmla="*/ 38217 w 68984"/>
                <a:gd name="connsiteY21" fmla="*/ 113411 h 124172"/>
                <a:gd name="connsiteX22" fmla="*/ 56153 w 68984"/>
                <a:gd name="connsiteY22" fmla="*/ 105408 h 124172"/>
                <a:gd name="connsiteX23" fmla="*/ 63052 w 68984"/>
                <a:gd name="connsiteY23" fmla="*/ 85127 h 12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984" h="124172">
                  <a:moveTo>
                    <a:pt x="76297" y="122516"/>
                  </a:moveTo>
                  <a:lnTo>
                    <a:pt x="63052" y="122516"/>
                  </a:lnTo>
                  <a:lnTo>
                    <a:pt x="63052" y="108444"/>
                  </a:lnTo>
                  <a:lnTo>
                    <a:pt x="62776" y="108444"/>
                  </a:lnTo>
                  <a:cubicBezTo>
                    <a:pt x="56567" y="119067"/>
                    <a:pt x="47185" y="124448"/>
                    <a:pt x="34354" y="124448"/>
                  </a:cubicBezTo>
                  <a:cubicBezTo>
                    <a:pt x="24006" y="124448"/>
                    <a:pt x="15591" y="120723"/>
                    <a:pt x="9382" y="113273"/>
                  </a:cubicBezTo>
                  <a:cubicBezTo>
                    <a:pt x="3173" y="105822"/>
                    <a:pt x="0" y="95751"/>
                    <a:pt x="0" y="83057"/>
                  </a:cubicBezTo>
                  <a:cubicBezTo>
                    <a:pt x="0" y="69398"/>
                    <a:pt x="3449" y="58361"/>
                    <a:pt x="10348" y="50221"/>
                  </a:cubicBezTo>
                  <a:cubicBezTo>
                    <a:pt x="17246" y="42081"/>
                    <a:pt x="26490" y="37803"/>
                    <a:pt x="37941" y="37803"/>
                  </a:cubicBezTo>
                  <a:cubicBezTo>
                    <a:pt x="49255" y="37803"/>
                    <a:pt x="57533" y="42219"/>
                    <a:pt x="62776" y="51187"/>
                  </a:cubicBezTo>
                  <a:lnTo>
                    <a:pt x="63052" y="51187"/>
                  </a:lnTo>
                  <a:lnTo>
                    <a:pt x="63052" y="0"/>
                  </a:lnTo>
                  <a:lnTo>
                    <a:pt x="76297" y="0"/>
                  </a:lnTo>
                  <a:lnTo>
                    <a:pt x="76297" y="122516"/>
                  </a:lnTo>
                  <a:close/>
                  <a:moveTo>
                    <a:pt x="63052" y="85127"/>
                  </a:moveTo>
                  <a:lnTo>
                    <a:pt x="63052" y="72986"/>
                  </a:lnTo>
                  <a:cubicBezTo>
                    <a:pt x="63052" y="66363"/>
                    <a:pt x="60844" y="60706"/>
                    <a:pt x="56429" y="56015"/>
                  </a:cubicBezTo>
                  <a:cubicBezTo>
                    <a:pt x="52014" y="51325"/>
                    <a:pt x="46357" y="49117"/>
                    <a:pt x="39597" y="49117"/>
                  </a:cubicBezTo>
                  <a:cubicBezTo>
                    <a:pt x="31457" y="49117"/>
                    <a:pt x="25110" y="52014"/>
                    <a:pt x="20557" y="57947"/>
                  </a:cubicBezTo>
                  <a:cubicBezTo>
                    <a:pt x="16004" y="63880"/>
                    <a:pt x="13659" y="72020"/>
                    <a:pt x="13659" y="82506"/>
                  </a:cubicBezTo>
                  <a:cubicBezTo>
                    <a:pt x="13659" y="92025"/>
                    <a:pt x="15866" y="99614"/>
                    <a:pt x="20281" y="105132"/>
                  </a:cubicBezTo>
                  <a:cubicBezTo>
                    <a:pt x="24696" y="110651"/>
                    <a:pt x="30629" y="113411"/>
                    <a:pt x="38217" y="113411"/>
                  </a:cubicBezTo>
                  <a:cubicBezTo>
                    <a:pt x="45668" y="113411"/>
                    <a:pt x="51600" y="110789"/>
                    <a:pt x="56153" y="105408"/>
                  </a:cubicBezTo>
                  <a:cubicBezTo>
                    <a:pt x="60706" y="100028"/>
                    <a:pt x="63052" y="93267"/>
                    <a:pt x="63052" y="85127"/>
                  </a:cubicBezTo>
                  <a:close/>
                </a:path>
              </a:pathLst>
            </a:custGeom>
            <a:solidFill>
              <a:srgbClr val="FFFFFF"/>
            </a:solidFill>
            <a:ln w="13792" cap="flat">
              <a:noFill/>
              <a:prstDash val="solid"/>
              <a:miter/>
            </a:ln>
          </p:spPr>
          <p:txBody>
            <a:bodyPr rtlCol="0" anchor="ctr"/>
            <a:lstStyle/>
            <a:p>
              <a:endParaRPr lang="en-GB"/>
            </a:p>
          </p:txBody>
        </p:sp>
        <p:sp>
          <p:nvSpPr>
            <p:cNvPr id="265" name="Freeform: Shape 264">
              <a:extLst>
                <a:ext uri="{FF2B5EF4-FFF2-40B4-BE49-F238E27FC236}">
                  <a16:creationId xmlns:a16="http://schemas.microsoft.com/office/drawing/2014/main" id="{249A30BB-5A22-44F5-9C31-B16879C6A9B6}"/>
                </a:ext>
              </a:extLst>
            </p:cNvPr>
            <p:cNvSpPr/>
            <p:nvPr/>
          </p:nvSpPr>
          <p:spPr>
            <a:xfrm>
              <a:off x="5287010" y="3443851"/>
              <a:ext cx="883002" cy="358720"/>
            </a:xfrm>
            <a:custGeom>
              <a:avLst/>
              <a:gdLst>
                <a:gd name="connsiteX0" fmla="*/ 0 w 883002"/>
                <a:gd name="connsiteY0" fmla="*/ 0 h 358719"/>
                <a:gd name="connsiteX1" fmla="*/ 893764 w 883002"/>
                <a:gd name="connsiteY1" fmla="*/ 0 h 358719"/>
                <a:gd name="connsiteX2" fmla="*/ 893764 w 883002"/>
                <a:gd name="connsiteY2" fmla="*/ 362997 h 358719"/>
                <a:gd name="connsiteX3" fmla="*/ 0 w 883002"/>
                <a:gd name="connsiteY3" fmla="*/ 362997 h 358719"/>
              </a:gdLst>
              <a:ahLst/>
              <a:cxnLst>
                <a:cxn ang="0">
                  <a:pos x="connsiteX0" y="connsiteY0"/>
                </a:cxn>
                <a:cxn ang="0">
                  <a:pos x="connsiteX1" y="connsiteY1"/>
                </a:cxn>
                <a:cxn ang="0">
                  <a:pos x="connsiteX2" y="connsiteY2"/>
                </a:cxn>
                <a:cxn ang="0">
                  <a:pos x="connsiteX3" y="connsiteY3"/>
                </a:cxn>
              </a:cxnLst>
              <a:rect l="l" t="t" r="r" b="b"/>
              <a:pathLst>
                <a:path w="883002" h="358719">
                  <a:moveTo>
                    <a:pt x="0" y="0"/>
                  </a:moveTo>
                  <a:lnTo>
                    <a:pt x="893764" y="0"/>
                  </a:lnTo>
                  <a:lnTo>
                    <a:pt x="893764" y="362997"/>
                  </a:lnTo>
                  <a:lnTo>
                    <a:pt x="0" y="362997"/>
                  </a:lnTo>
                  <a:close/>
                </a:path>
              </a:pathLst>
            </a:custGeom>
            <a:noFill/>
            <a:ln w="13792" cap="flat">
              <a:noFill/>
              <a:prstDash val="solid"/>
              <a:miter/>
            </a:ln>
          </p:spPr>
          <p:txBody>
            <a:bodyPr rtlCol="0" anchor="ctr"/>
            <a:lstStyle/>
            <a:p>
              <a:endParaRPr lang="en-GB"/>
            </a:p>
          </p:txBody>
        </p:sp>
        <p:sp>
          <p:nvSpPr>
            <p:cNvPr id="266" name="Freeform: Shape 265">
              <a:extLst>
                <a:ext uri="{FF2B5EF4-FFF2-40B4-BE49-F238E27FC236}">
                  <a16:creationId xmlns:a16="http://schemas.microsoft.com/office/drawing/2014/main" id="{47FC7F51-C52D-471F-B340-386B23FEEE34}"/>
                </a:ext>
              </a:extLst>
            </p:cNvPr>
            <p:cNvSpPr/>
            <p:nvPr/>
          </p:nvSpPr>
          <p:spPr>
            <a:xfrm>
              <a:off x="5351579" y="3448542"/>
              <a:ext cx="82781" cy="110375"/>
            </a:xfrm>
            <a:custGeom>
              <a:avLst/>
              <a:gdLst>
                <a:gd name="connsiteX0" fmla="*/ 86507 w 82781"/>
                <a:gd name="connsiteY0" fmla="*/ 112997 h 110375"/>
                <a:gd name="connsiteX1" fmla="*/ 54498 w 82781"/>
                <a:gd name="connsiteY1" fmla="*/ 119757 h 110375"/>
                <a:gd name="connsiteX2" fmla="*/ 14901 w 82781"/>
                <a:gd name="connsiteY2" fmla="*/ 103891 h 110375"/>
                <a:gd name="connsiteX3" fmla="*/ 0 w 82781"/>
                <a:gd name="connsiteY3" fmla="*/ 62086 h 110375"/>
                <a:gd name="connsiteX4" fmla="*/ 16694 w 82781"/>
                <a:gd name="connsiteY4" fmla="*/ 17108 h 110375"/>
                <a:gd name="connsiteX5" fmla="*/ 59189 w 82781"/>
                <a:gd name="connsiteY5" fmla="*/ 0 h 110375"/>
                <a:gd name="connsiteX6" fmla="*/ 86507 w 82781"/>
                <a:gd name="connsiteY6" fmla="*/ 4829 h 110375"/>
                <a:gd name="connsiteX7" fmla="*/ 86507 w 82781"/>
                <a:gd name="connsiteY7" fmla="*/ 19316 h 110375"/>
                <a:gd name="connsiteX8" fmla="*/ 59051 w 82781"/>
                <a:gd name="connsiteY8" fmla="*/ 12417 h 110375"/>
                <a:gd name="connsiteX9" fmla="*/ 26628 w 82781"/>
                <a:gd name="connsiteY9" fmla="*/ 25800 h 110375"/>
                <a:gd name="connsiteX10" fmla="*/ 14211 w 82781"/>
                <a:gd name="connsiteY10" fmla="*/ 61396 h 110375"/>
                <a:gd name="connsiteX11" fmla="*/ 25800 w 82781"/>
                <a:gd name="connsiteY11" fmla="*/ 95199 h 110375"/>
                <a:gd name="connsiteX12" fmla="*/ 56291 w 82781"/>
                <a:gd name="connsiteY12" fmla="*/ 107754 h 110375"/>
                <a:gd name="connsiteX13" fmla="*/ 86507 w 82781"/>
                <a:gd name="connsiteY13" fmla="*/ 100028 h 110375"/>
                <a:gd name="connsiteX14" fmla="*/ 86507 w 82781"/>
                <a:gd name="connsiteY14" fmla="*/ 112997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781" h="110375">
                  <a:moveTo>
                    <a:pt x="86507" y="112997"/>
                  </a:moveTo>
                  <a:cubicBezTo>
                    <a:pt x="77953" y="117550"/>
                    <a:pt x="67329" y="119757"/>
                    <a:pt x="54498" y="119757"/>
                  </a:cubicBezTo>
                  <a:cubicBezTo>
                    <a:pt x="37941" y="119757"/>
                    <a:pt x="24834" y="114514"/>
                    <a:pt x="14901" y="103891"/>
                  </a:cubicBezTo>
                  <a:cubicBezTo>
                    <a:pt x="4967" y="93267"/>
                    <a:pt x="0" y="79332"/>
                    <a:pt x="0" y="62086"/>
                  </a:cubicBezTo>
                  <a:cubicBezTo>
                    <a:pt x="0" y="43598"/>
                    <a:pt x="5519" y="28560"/>
                    <a:pt x="16694" y="17108"/>
                  </a:cubicBezTo>
                  <a:cubicBezTo>
                    <a:pt x="27870" y="5657"/>
                    <a:pt x="41943" y="0"/>
                    <a:pt x="59189" y="0"/>
                  </a:cubicBezTo>
                  <a:cubicBezTo>
                    <a:pt x="70226" y="0"/>
                    <a:pt x="79332" y="1656"/>
                    <a:pt x="86507" y="4829"/>
                  </a:cubicBezTo>
                  <a:lnTo>
                    <a:pt x="86507" y="19316"/>
                  </a:lnTo>
                  <a:cubicBezTo>
                    <a:pt x="78228" y="14625"/>
                    <a:pt x="68985" y="12417"/>
                    <a:pt x="59051" y="12417"/>
                  </a:cubicBezTo>
                  <a:cubicBezTo>
                    <a:pt x="45806" y="12417"/>
                    <a:pt x="34906" y="16832"/>
                    <a:pt x="26628" y="25800"/>
                  </a:cubicBezTo>
                  <a:cubicBezTo>
                    <a:pt x="18350" y="34768"/>
                    <a:pt x="14211" y="46634"/>
                    <a:pt x="14211" y="61396"/>
                  </a:cubicBezTo>
                  <a:cubicBezTo>
                    <a:pt x="14211" y="75469"/>
                    <a:pt x="18074" y="86783"/>
                    <a:pt x="25800" y="95199"/>
                  </a:cubicBezTo>
                  <a:cubicBezTo>
                    <a:pt x="33526" y="103615"/>
                    <a:pt x="43736" y="107754"/>
                    <a:pt x="56291" y="107754"/>
                  </a:cubicBezTo>
                  <a:cubicBezTo>
                    <a:pt x="67881" y="107754"/>
                    <a:pt x="77953" y="105132"/>
                    <a:pt x="86507" y="100028"/>
                  </a:cubicBezTo>
                  <a:lnTo>
                    <a:pt x="86507" y="112997"/>
                  </a:lnTo>
                  <a:close/>
                </a:path>
              </a:pathLst>
            </a:custGeom>
            <a:solidFill>
              <a:srgbClr val="FFFFFF"/>
            </a:solidFill>
            <a:ln w="13792" cap="flat">
              <a:noFill/>
              <a:prstDash val="solid"/>
              <a:miter/>
            </a:ln>
          </p:spPr>
          <p:txBody>
            <a:bodyPr rtlCol="0" anchor="ctr"/>
            <a:lstStyle/>
            <a:p>
              <a:endParaRPr lang="en-GB"/>
            </a:p>
          </p:txBody>
        </p:sp>
        <p:sp>
          <p:nvSpPr>
            <p:cNvPr id="267" name="Freeform: Shape 266">
              <a:extLst>
                <a:ext uri="{FF2B5EF4-FFF2-40B4-BE49-F238E27FC236}">
                  <a16:creationId xmlns:a16="http://schemas.microsoft.com/office/drawing/2014/main" id="{07280C23-96BE-4D90-853A-BCD0F6A9642D}"/>
                </a:ext>
              </a:extLst>
            </p:cNvPr>
            <p:cNvSpPr/>
            <p:nvPr/>
          </p:nvSpPr>
          <p:spPr>
            <a:xfrm>
              <a:off x="5459885" y="3443851"/>
              <a:ext cx="13797" cy="110375"/>
            </a:xfrm>
            <a:custGeom>
              <a:avLst/>
              <a:gdLst>
                <a:gd name="connsiteX0" fmla="*/ 0 w 0"/>
                <a:gd name="connsiteY0" fmla="*/ 0 h 110375"/>
                <a:gd name="connsiteX1" fmla="*/ 13245 w 0"/>
                <a:gd name="connsiteY1" fmla="*/ 0 h 110375"/>
                <a:gd name="connsiteX2" fmla="*/ 13245 w 0"/>
                <a:gd name="connsiteY2" fmla="*/ 122516 h 110375"/>
                <a:gd name="connsiteX3" fmla="*/ 0 w 0"/>
                <a:gd name="connsiteY3" fmla="*/ 122516 h 110375"/>
              </a:gdLst>
              <a:ahLst/>
              <a:cxnLst>
                <a:cxn ang="0">
                  <a:pos x="connsiteX0" y="connsiteY0"/>
                </a:cxn>
                <a:cxn ang="0">
                  <a:pos x="connsiteX1" y="connsiteY1"/>
                </a:cxn>
                <a:cxn ang="0">
                  <a:pos x="connsiteX2" y="connsiteY2"/>
                </a:cxn>
                <a:cxn ang="0">
                  <a:pos x="connsiteX3" y="connsiteY3"/>
                </a:cxn>
              </a:cxnLst>
              <a:rect l="l" t="t" r="r" b="b"/>
              <a:pathLst>
                <a:path h="110375">
                  <a:moveTo>
                    <a:pt x="0" y="0"/>
                  </a:moveTo>
                  <a:lnTo>
                    <a:pt x="13245" y="0"/>
                  </a:lnTo>
                  <a:lnTo>
                    <a:pt x="13245" y="122516"/>
                  </a:lnTo>
                  <a:lnTo>
                    <a:pt x="0" y="122516"/>
                  </a:lnTo>
                  <a:close/>
                </a:path>
              </a:pathLst>
            </a:custGeom>
            <a:solidFill>
              <a:srgbClr val="FFFFFF"/>
            </a:solidFill>
            <a:ln w="13792" cap="flat">
              <a:noFill/>
              <a:prstDash val="solid"/>
              <a:miter/>
            </a:ln>
          </p:spPr>
          <p:txBody>
            <a:bodyPr rtlCol="0" anchor="ctr"/>
            <a:lstStyle/>
            <a:p>
              <a:endParaRPr lang="en-GB"/>
            </a:p>
          </p:txBody>
        </p:sp>
        <p:sp>
          <p:nvSpPr>
            <p:cNvPr id="268" name="Freeform: Shape 267">
              <a:extLst>
                <a:ext uri="{FF2B5EF4-FFF2-40B4-BE49-F238E27FC236}">
                  <a16:creationId xmlns:a16="http://schemas.microsoft.com/office/drawing/2014/main" id="{65499E9B-ACF9-4BE3-BA9D-7B73C973A19D}"/>
                </a:ext>
              </a:extLst>
            </p:cNvPr>
            <p:cNvSpPr/>
            <p:nvPr/>
          </p:nvSpPr>
          <p:spPr>
            <a:xfrm>
              <a:off x="5498240" y="3445231"/>
              <a:ext cx="13797" cy="110375"/>
            </a:xfrm>
            <a:custGeom>
              <a:avLst/>
              <a:gdLst>
                <a:gd name="connsiteX0" fmla="*/ 8554 w 13796"/>
                <a:gd name="connsiteY0" fmla="*/ 17384 h 110375"/>
                <a:gd name="connsiteX1" fmla="*/ 2483 w 13796"/>
                <a:gd name="connsiteY1" fmla="*/ 14901 h 110375"/>
                <a:gd name="connsiteX2" fmla="*/ 0 w 13796"/>
                <a:gd name="connsiteY2" fmla="*/ 8692 h 110375"/>
                <a:gd name="connsiteX3" fmla="*/ 2483 w 13796"/>
                <a:gd name="connsiteY3" fmla="*/ 2483 h 110375"/>
                <a:gd name="connsiteX4" fmla="*/ 8554 w 13796"/>
                <a:gd name="connsiteY4" fmla="*/ 0 h 110375"/>
                <a:gd name="connsiteX5" fmla="*/ 14763 w 13796"/>
                <a:gd name="connsiteY5" fmla="*/ 2483 h 110375"/>
                <a:gd name="connsiteX6" fmla="*/ 17246 w 13796"/>
                <a:gd name="connsiteY6" fmla="*/ 8692 h 110375"/>
                <a:gd name="connsiteX7" fmla="*/ 14763 w 13796"/>
                <a:gd name="connsiteY7" fmla="*/ 14763 h 110375"/>
                <a:gd name="connsiteX8" fmla="*/ 8554 w 13796"/>
                <a:gd name="connsiteY8" fmla="*/ 17384 h 110375"/>
                <a:gd name="connsiteX9" fmla="*/ 15039 w 13796"/>
                <a:gd name="connsiteY9" fmla="*/ 121137 h 110375"/>
                <a:gd name="connsiteX10" fmla="*/ 1794 w 13796"/>
                <a:gd name="connsiteY10" fmla="*/ 121137 h 110375"/>
                <a:gd name="connsiteX11" fmla="*/ 1794 w 13796"/>
                <a:gd name="connsiteY11" fmla="*/ 38355 h 110375"/>
                <a:gd name="connsiteX12" fmla="*/ 15039 w 13796"/>
                <a:gd name="connsiteY12" fmla="*/ 38355 h 110375"/>
                <a:gd name="connsiteX13" fmla="*/ 15039 w 13796"/>
                <a:gd name="connsiteY13" fmla="*/ 121137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96" h="110375">
                  <a:moveTo>
                    <a:pt x="8554" y="17384"/>
                  </a:moveTo>
                  <a:cubicBezTo>
                    <a:pt x="6209" y="17384"/>
                    <a:pt x="4139" y="16556"/>
                    <a:pt x="2483" y="14901"/>
                  </a:cubicBezTo>
                  <a:cubicBezTo>
                    <a:pt x="828" y="13245"/>
                    <a:pt x="0" y="11176"/>
                    <a:pt x="0" y="8692"/>
                  </a:cubicBezTo>
                  <a:cubicBezTo>
                    <a:pt x="0" y="6209"/>
                    <a:pt x="828" y="4139"/>
                    <a:pt x="2483" y="2483"/>
                  </a:cubicBezTo>
                  <a:cubicBezTo>
                    <a:pt x="4139" y="828"/>
                    <a:pt x="6209" y="0"/>
                    <a:pt x="8554" y="0"/>
                  </a:cubicBezTo>
                  <a:cubicBezTo>
                    <a:pt x="11038" y="0"/>
                    <a:pt x="13107" y="828"/>
                    <a:pt x="14763" y="2483"/>
                  </a:cubicBezTo>
                  <a:cubicBezTo>
                    <a:pt x="16418" y="4139"/>
                    <a:pt x="17246" y="6209"/>
                    <a:pt x="17246" y="8692"/>
                  </a:cubicBezTo>
                  <a:cubicBezTo>
                    <a:pt x="17246" y="11038"/>
                    <a:pt x="16418" y="13107"/>
                    <a:pt x="14763" y="14763"/>
                  </a:cubicBezTo>
                  <a:cubicBezTo>
                    <a:pt x="13107" y="16418"/>
                    <a:pt x="10900" y="17384"/>
                    <a:pt x="8554" y="17384"/>
                  </a:cubicBezTo>
                  <a:close/>
                  <a:moveTo>
                    <a:pt x="15039" y="121137"/>
                  </a:moveTo>
                  <a:lnTo>
                    <a:pt x="1794" y="121137"/>
                  </a:lnTo>
                  <a:lnTo>
                    <a:pt x="1794" y="38355"/>
                  </a:lnTo>
                  <a:lnTo>
                    <a:pt x="15039" y="38355"/>
                  </a:lnTo>
                  <a:lnTo>
                    <a:pt x="15039" y="121137"/>
                  </a:lnTo>
                  <a:close/>
                </a:path>
              </a:pathLst>
            </a:custGeom>
            <a:solidFill>
              <a:srgbClr val="FFFFFF"/>
            </a:solidFill>
            <a:ln w="13792" cap="flat">
              <a:noFill/>
              <a:prstDash val="solid"/>
              <a:miter/>
            </a:ln>
          </p:spPr>
          <p:txBody>
            <a:bodyPr rtlCol="0" anchor="ctr"/>
            <a:lstStyle/>
            <a:p>
              <a:endParaRPr lang="en-GB"/>
            </a:p>
          </p:txBody>
        </p:sp>
        <p:sp>
          <p:nvSpPr>
            <p:cNvPr id="269" name="Freeform: Shape 268">
              <a:extLst>
                <a:ext uri="{FF2B5EF4-FFF2-40B4-BE49-F238E27FC236}">
                  <a16:creationId xmlns:a16="http://schemas.microsoft.com/office/drawing/2014/main" id="{D2D84C52-6379-4047-A7DA-8F486490BFFB}"/>
                </a:ext>
              </a:extLst>
            </p:cNvPr>
            <p:cNvSpPr/>
            <p:nvPr/>
          </p:nvSpPr>
          <p:spPr>
            <a:xfrm>
              <a:off x="5534388" y="3481517"/>
              <a:ext cx="68985" cy="82781"/>
            </a:xfrm>
            <a:custGeom>
              <a:avLst/>
              <a:gdLst>
                <a:gd name="connsiteX0" fmla="*/ 72296 w 68984"/>
                <a:gd name="connsiteY0" fmla="*/ 46772 h 82781"/>
                <a:gd name="connsiteX1" fmla="*/ 13797 w 68984"/>
                <a:gd name="connsiteY1" fmla="*/ 46772 h 82781"/>
                <a:gd name="connsiteX2" fmla="*/ 21247 w 68984"/>
                <a:gd name="connsiteY2" fmla="*/ 68157 h 82781"/>
                <a:gd name="connsiteX3" fmla="*/ 40839 w 68984"/>
                <a:gd name="connsiteY3" fmla="*/ 75607 h 82781"/>
                <a:gd name="connsiteX4" fmla="*/ 66501 w 68984"/>
                <a:gd name="connsiteY4" fmla="*/ 66363 h 82781"/>
                <a:gd name="connsiteX5" fmla="*/ 66501 w 68984"/>
                <a:gd name="connsiteY5" fmla="*/ 78780 h 82781"/>
                <a:gd name="connsiteX6" fmla="*/ 37666 w 68984"/>
                <a:gd name="connsiteY6" fmla="*/ 86645 h 82781"/>
                <a:gd name="connsiteX7" fmla="*/ 10072 w 68984"/>
                <a:gd name="connsiteY7" fmla="*/ 75331 h 82781"/>
                <a:gd name="connsiteX8" fmla="*/ 0 w 68984"/>
                <a:gd name="connsiteY8" fmla="*/ 43598 h 82781"/>
                <a:gd name="connsiteX9" fmla="*/ 10900 w 68984"/>
                <a:gd name="connsiteY9" fmla="*/ 12141 h 82781"/>
                <a:gd name="connsiteX10" fmla="*/ 38079 w 68984"/>
                <a:gd name="connsiteY10" fmla="*/ 0 h 82781"/>
                <a:gd name="connsiteX11" fmla="*/ 63190 w 68984"/>
                <a:gd name="connsiteY11" fmla="*/ 10486 h 82781"/>
                <a:gd name="connsiteX12" fmla="*/ 72020 w 68984"/>
                <a:gd name="connsiteY12" fmla="*/ 39735 h 82781"/>
                <a:gd name="connsiteX13" fmla="*/ 72020 w 68984"/>
                <a:gd name="connsiteY13" fmla="*/ 46772 h 82781"/>
                <a:gd name="connsiteX14" fmla="*/ 72296 w 68984"/>
                <a:gd name="connsiteY14" fmla="*/ 46772 h 82781"/>
                <a:gd name="connsiteX15" fmla="*/ 58637 w 68984"/>
                <a:gd name="connsiteY15" fmla="*/ 35596 h 82781"/>
                <a:gd name="connsiteX16" fmla="*/ 53118 w 68984"/>
                <a:gd name="connsiteY16" fmla="*/ 17798 h 82781"/>
                <a:gd name="connsiteX17" fmla="*/ 37941 w 68984"/>
                <a:gd name="connsiteY17" fmla="*/ 11451 h 82781"/>
                <a:gd name="connsiteX18" fmla="*/ 22075 w 68984"/>
                <a:gd name="connsiteY18" fmla="*/ 18212 h 82781"/>
                <a:gd name="connsiteX19" fmla="*/ 13935 w 68984"/>
                <a:gd name="connsiteY19" fmla="*/ 35734 h 82781"/>
                <a:gd name="connsiteX20" fmla="*/ 58637 w 68984"/>
                <a:gd name="connsiteY20" fmla="*/ 35734 h 82781"/>
                <a:gd name="connsiteX21" fmla="*/ 58637 w 68984"/>
                <a:gd name="connsiteY21" fmla="*/ 35596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8984" h="82781">
                  <a:moveTo>
                    <a:pt x="72296" y="46772"/>
                  </a:moveTo>
                  <a:lnTo>
                    <a:pt x="13797" y="46772"/>
                  </a:lnTo>
                  <a:cubicBezTo>
                    <a:pt x="14073" y="56015"/>
                    <a:pt x="16556" y="63052"/>
                    <a:pt x="21247" y="68157"/>
                  </a:cubicBezTo>
                  <a:cubicBezTo>
                    <a:pt x="25938" y="73262"/>
                    <a:pt x="32561" y="75607"/>
                    <a:pt x="40839" y="75607"/>
                  </a:cubicBezTo>
                  <a:cubicBezTo>
                    <a:pt x="50221" y="75607"/>
                    <a:pt x="58775" y="72572"/>
                    <a:pt x="66501" y="66363"/>
                  </a:cubicBezTo>
                  <a:lnTo>
                    <a:pt x="66501" y="78780"/>
                  </a:lnTo>
                  <a:cubicBezTo>
                    <a:pt x="59189" y="84023"/>
                    <a:pt x="49669" y="86645"/>
                    <a:pt x="37666" y="86645"/>
                  </a:cubicBezTo>
                  <a:cubicBezTo>
                    <a:pt x="25938" y="86645"/>
                    <a:pt x="16832" y="82919"/>
                    <a:pt x="10072" y="75331"/>
                  </a:cubicBezTo>
                  <a:cubicBezTo>
                    <a:pt x="3311" y="67743"/>
                    <a:pt x="0" y="57257"/>
                    <a:pt x="0" y="43598"/>
                  </a:cubicBezTo>
                  <a:cubicBezTo>
                    <a:pt x="0" y="30767"/>
                    <a:pt x="3587" y="20281"/>
                    <a:pt x="10900" y="12141"/>
                  </a:cubicBezTo>
                  <a:cubicBezTo>
                    <a:pt x="18212" y="4001"/>
                    <a:pt x="27318" y="0"/>
                    <a:pt x="38079" y="0"/>
                  </a:cubicBezTo>
                  <a:cubicBezTo>
                    <a:pt x="48841" y="0"/>
                    <a:pt x="57257" y="3449"/>
                    <a:pt x="63190" y="10486"/>
                  </a:cubicBezTo>
                  <a:cubicBezTo>
                    <a:pt x="69123" y="17522"/>
                    <a:pt x="72020" y="27180"/>
                    <a:pt x="72020" y="39735"/>
                  </a:cubicBezTo>
                  <a:lnTo>
                    <a:pt x="72020" y="46772"/>
                  </a:lnTo>
                  <a:lnTo>
                    <a:pt x="72296" y="46772"/>
                  </a:lnTo>
                  <a:close/>
                  <a:moveTo>
                    <a:pt x="58637" y="35596"/>
                  </a:moveTo>
                  <a:cubicBezTo>
                    <a:pt x="58637" y="28008"/>
                    <a:pt x="56705" y="21937"/>
                    <a:pt x="53118" y="17798"/>
                  </a:cubicBezTo>
                  <a:cubicBezTo>
                    <a:pt x="49531" y="13659"/>
                    <a:pt x="44426" y="11451"/>
                    <a:pt x="37941" y="11451"/>
                  </a:cubicBezTo>
                  <a:cubicBezTo>
                    <a:pt x="31733" y="11451"/>
                    <a:pt x="26352" y="13659"/>
                    <a:pt x="22075" y="18212"/>
                  </a:cubicBezTo>
                  <a:cubicBezTo>
                    <a:pt x="17798" y="22765"/>
                    <a:pt x="15039" y="28560"/>
                    <a:pt x="13935" y="35734"/>
                  </a:cubicBezTo>
                  <a:lnTo>
                    <a:pt x="58637" y="35734"/>
                  </a:lnTo>
                  <a:lnTo>
                    <a:pt x="58637" y="35596"/>
                  </a:lnTo>
                  <a:close/>
                </a:path>
              </a:pathLst>
            </a:custGeom>
            <a:solidFill>
              <a:srgbClr val="FFFFFF"/>
            </a:solidFill>
            <a:ln w="13792" cap="flat">
              <a:noFill/>
              <a:prstDash val="solid"/>
              <a:miter/>
            </a:ln>
          </p:spPr>
          <p:txBody>
            <a:bodyPr rtlCol="0" anchor="ctr"/>
            <a:lstStyle/>
            <a:p>
              <a:endParaRPr lang="en-GB"/>
            </a:p>
          </p:txBody>
        </p:sp>
        <p:sp>
          <p:nvSpPr>
            <p:cNvPr id="270" name="Freeform: Shape 269">
              <a:extLst>
                <a:ext uri="{FF2B5EF4-FFF2-40B4-BE49-F238E27FC236}">
                  <a16:creationId xmlns:a16="http://schemas.microsoft.com/office/drawing/2014/main" id="{F80F7931-40B7-45B8-8D09-CD4EA1E093CC}"/>
                </a:ext>
              </a:extLst>
            </p:cNvPr>
            <p:cNvSpPr/>
            <p:nvPr/>
          </p:nvSpPr>
          <p:spPr>
            <a:xfrm>
              <a:off x="5626827" y="3481655"/>
              <a:ext cx="55188" cy="82781"/>
            </a:xfrm>
            <a:custGeom>
              <a:avLst/>
              <a:gdLst>
                <a:gd name="connsiteX0" fmla="*/ 68571 w 55187"/>
                <a:gd name="connsiteY0" fmla="*/ 84713 h 82781"/>
                <a:gd name="connsiteX1" fmla="*/ 55326 w 55187"/>
                <a:gd name="connsiteY1" fmla="*/ 84713 h 82781"/>
                <a:gd name="connsiteX2" fmla="*/ 55326 w 55187"/>
                <a:gd name="connsiteY2" fmla="*/ 37528 h 82781"/>
                <a:gd name="connsiteX3" fmla="*/ 36148 w 55187"/>
                <a:gd name="connsiteY3" fmla="*/ 11175 h 82781"/>
                <a:gd name="connsiteX4" fmla="*/ 19730 w 55187"/>
                <a:gd name="connsiteY4" fmla="*/ 18626 h 82781"/>
                <a:gd name="connsiteX5" fmla="*/ 13245 w 55187"/>
                <a:gd name="connsiteY5" fmla="*/ 37528 h 82781"/>
                <a:gd name="connsiteX6" fmla="*/ 13245 w 55187"/>
                <a:gd name="connsiteY6" fmla="*/ 84713 h 82781"/>
                <a:gd name="connsiteX7" fmla="*/ 0 w 55187"/>
                <a:gd name="connsiteY7" fmla="*/ 84713 h 82781"/>
                <a:gd name="connsiteX8" fmla="*/ 0 w 55187"/>
                <a:gd name="connsiteY8" fmla="*/ 1932 h 82781"/>
                <a:gd name="connsiteX9" fmla="*/ 13245 w 55187"/>
                <a:gd name="connsiteY9" fmla="*/ 1932 h 82781"/>
                <a:gd name="connsiteX10" fmla="*/ 13245 w 55187"/>
                <a:gd name="connsiteY10" fmla="*/ 15728 h 82781"/>
                <a:gd name="connsiteX11" fmla="*/ 13521 w 55187"/>
                <a:gd name="connsiteY11" fmla="*/ 15728 h 82781"/>
                <a:gd name="connsiteX12" fmla="*/ 40701 w 55187"/>
                <a:gd name="connsiteY12" fmla="*/ 0 h 82781"/>
                <a:gd name="connsiteX13" fmla="*/ 61534 w 55187"/>
                <a:gd name="connsiteY13" fmla="*/ 8830 h 82781"/>
                <a:gd name="connsiteX14" fmla="*/ 68709 w 55187"/>
                <a:gd name="connsiteY14" fmla="*/ 34216 h 82781"/>
                <a:gd name="connsiteX15" fmla="*/ 68709 w 55187"/>
                <a:gd name="connsiteY15" fmla="*/ 84713 h 82781"/>
                <a:gd name="connsiteX16" fmla="*/ 68571 w 55187"/>
                <a:gd name="connsiteY16" fmla="*/ 84713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187" h="82781">
                  <a:moveTo>
                    <a:pt x="68571" y="84713"/>
                  </a:moveTo>
                  <a:lnTo>
                    <a:pt x="55326" y="84713"/>
                  </a:lnTo>
                  <a:lnTo>
                    <a:pt x="55326" y="37528"/>
                  </a:lnTo>
                  <a:cubicBezTo>
                    <a:pt x="55326" y="20005"/>
                    <a:pt x="48979" y="11175"/>
                    <a:pt x="36148" y="11175"/>
                  </a:cubicBezTo>
                  <a:cubicBezTo>
                    <a:pt x="29525" y="11175"/>
                    <a:pt x="24007" y="13659"/>
                    <a:pt x="19730" y="18626"/>
                  </a:cubicBezTo>
                  <a:cubicBezTo>
                    <a:pt x="15453" y="23593"/>
                    <a:pt x="13245" y="29939"/>
                    <a:pt x="13245" y="37528"/>
                  </a:cubicBezTo>
                  <a:lnTo>
                    <a:pt x="13245" y="84713"/>
                  </a:lnTo>
                  <a:lnTo>
                    <a:pt x="0" y="84713"/>
                  </a:lnTo>
                  <a:lnTo>
                    <a:pt x="0" y="1932"/>
                  </a:lnTo>
                  <a:lnTo>
                    <a:pt x="13245" y="1932"/>
                  </a:lnTo>
                  <a:lnTo>
                    <a:pt x="13245" y="15728"/>
                  </a:lnTo>
                  <a:lnTo>
                    <a:pt x="13521" y="15728"/>
                  </a:lnTo>
                  <a:cubicBezTo>
                    <a:pt x="19730" y="5243"/>
                    <a:pt x="28836" y="0"/>
                    <a:pt x="40701" y="0"/>
                  </a:cubicBezTo>
                  <a:cubicBezTo>
                    <a:pt x="49807" y="0"/>
                    <a:pt x="56705" y="2897"/>
                    <a:pt x="61534" y="8830"/>
                  </a:cubicBezTo>
                  <a:cubicBezTo>
                    <a:pt x="66363" y="14763"/>
                    <a:pt x="68709" y="23179"/>
                    <a:pt x="68709" y="34216"/>
                  </a:cubicBezTo>
                  <a:lnTo>
                    <a:pt x="68709" y="84713"/>
                  </a:lnTo>
                  <a:lnTo>
                    <a:pt x="68571" y="84713"/>
                  </a:lnTo>
                  <a:close/>
                </a:path>
              </a:pathLst>
            </a:custGeom>
            <a:solidFill>
              <a:srgbClr val="FFFFFF"/>
            </a:solidFill>
            <a:ln w="13792" cap="flat">
              <a:noFill/>
              <a:prstDash val="solid"/>
              <a:miter/>
            </a:ln>
          </p:spPr>
          <p:txBody>
            <a:bodyPr rtlCol="0" anchor="ctr"/>
            <a:lstStyle/>
            <a:p>
              <a:endParaRPr lang="en-GB"/>
            </a:p>
          </p:txBody>
        </p:sp>
        <p:sp>
          <p:nvSpPr>
            <p:cNvPr id="271" name="Freeform: Shape 270">
              <a:extLst>
                <a:ext uri="{FF2B5EF4-FFF2-40B4-BE49-F238E27FC236}">
                  <a16:creationId xmlns:a16="http://schemas.microsoft.com/office/drawing/2014/main" id="{B3D97A49-0F47-40B8-B48B-F0EAE52A93B5}"/>
                </a:ext>
              </a:extLst>
            </p:cNvPr>
            <p:cNvSpPr/>
            <p:nvPr/>
          </p:nvSpPr>
          <p:spPr>
            <a:xfrm>
              <a:off x="5710299" y="3459166"/>
              <a:ext cx="41391" cy="96578"/>
            </a:xfrm>
            <a:custGeom>
              <a:avLst/>
              <a:gdLst>
                <a:gd name="connsiteX0" fmla="*/ 48427 w 41390"/>
                <a:gd name="connsiteY0" fmla="*/ 106374 h 96578"/>
                <a:gd name="connsiteX1" fmla="*/ 36010 w 41390"/>
                <a:gd name="connsiteY1" fmla="*/ 108996 h 96578"/>
                <a:gd name="connsiteX2" fmla="*/ 14211 w 41390"/>
                <a:gd name="connsiteY2" fmla="*/ 84713 h 96578"/>
                <a:gd name="connsiteX3" fmla="*/ 14211 w 41390"/>
                <a:gd name="connsiteY3" fmla="*/ 35734 h 96578"/>
                <a:gd name="connsiteX4" fmla="*/ 0 w 41390"/>
                <a:gd name="connsiteY4" fmla="*/ 35734 h 96578"/>
                <a:gd name="connsiteX5" fmla="*/ 0 w 41390"/>
                <a:gd name="connsiteY5" fmla="*/ 24421 h 96578"/>
                <a:gd name="connsiteX6" fmla="*/ 14211 w 41390"/>
                <a:gd name="connsiteY6" fmla="*/ 24421 h 96578"/>
                <a:gd name="connsiteX7" fmla="*/ 14211 w 41390"/>
                <a:gd name="connsiteY7" fmla="*/ 4277 h 96578"/>
                <a:gd name="connsiteX8" fmla="*/ 27456 w 41390"/>
                <a:gd name="connsiteY8" fmla="*/ 0 h 96578"/>
                <a:gd name="connsiteX9" fmla="*/ 27456 w 41390"/>
                <a:gd name="connsiteY9" fmla="*/ 24558 h 96578"/>
                <a:gd name="connsiteX10" fmla="*/ 48289 w 41390"/>
                <a:gd name="connsiteY10" fmla="*/ 24558 h 96578"/>
                <a:gd name="connsiteX11" fmla="*/ 48289 w 41390"/>
                <a:gd name="connsiteY11" fmla="*/ 35872 h 96578"/>
                <a:gd name="connsiteX12" fmla="*/ 27456 w 41390"/>
                <a:gd name="connsiteY12" fmla="*/ 35872 h 96578"/>
                <a:gd name="connsiteX13" fmla="*/ 27456 w 41390"/>
                <a:gd name="connsiteY13" fmla="*/ 82506 h 96578"/>
                <a:gd name="connsiteX14" fmla="*/ 30353 w 41390"/>
                <a:gd name="connsiteY14" fmla="*/ 94371 h 96578"/>
                <a:gd name="connsiteX15" fmla="*/ 39735 w 41390"/>
                <a:gd name="connsiteY15" fmla="*/ 97958 h 96578"/>
                <a:gd name="connsiteX16" fmla="*/ 48427 w 41390"/>
                <a:gd name="connsiteY16" fmla="*/ 95199 h 96578"/>
                <a:gd name="connsiteX17" fmla="*/ 48427 w 41390"/>
                <a:gd name="connsiteY17" fmla="*/ 106374 h 96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390" h="96578">
                  <a:moveTo>
                    <a:pt x="48427" y="106374"/>
                  </a:moveTo>
                  <a:cubicBezTo>
                    <a:pt x="45254" y="108168"/>
                    <a:pt x="41115" y="108996"/>
                    <a:pt x="36010" y="108996"/>
                  </a:cubicBezTo>
                  <a:cubicBezTo>
                    <a:pt x="21523" y="108996"/>
                    <a:pt x="14211" y="100855"/>
                    <a:pt x="14211" y="84713"/>
                  </a:cubicBezTo>
                  <a:lnTo>
                    <a:pt x="14211" y="35734"/>
                  </a:lnTo>
                  <a:lnTo>
                    <a:pt x="0" y="35734"/>
                  </a:lnTo>
                  <a:lnTo>
                    <a:pt x="0" y="24421"/>
                  </a:lnTo>
                  <a:lnTo>
                    <a:pt x="14211" y="24421"/>
                  </a:lnTo>
                  <a:lnTo>
                    <a:pt x="14211" y="4277"/>
                  </a:lnTo>
                  <a:lnTo>
                    <a:pt x="27456" y="0"/>
                  </a:lnTo>
                  <a:lnTo>
                    <a:pt x="27456" y="24558"/>
                  </a:lnTo>
                  <a:lnTo>
                    <a:pt x="48289" y="24558"/>
                  </a:lnTo>
                  <a:lnTo>
                    <a:pt x="48289" y="35872"/>
                  </a:lnTo>
                  <a:lnTo>
                    <a:pt x="27456" y="35872"/>
                  </a:lnTo>
                  <a:lnTo>
                    <a:pt x="27456" y="82506"/>
                  </a:lnTo>
                  <a:cubicBezTo>
                    <a:pt x="27456" y="88024"/>
                    <a:pt x="28422" y="92025"/>
                    <a:pt x="30353" y="94371"/>
                  </a:cubicBezTo>
                  <a:cubicBezTo>
                    <a:pt x="32285" y="96716"/>
                    <a:pt x="35320" y="97958"/>
                    <a:pt x="39735" y="97958"/>
                  </a:cubicBezTo>
                  <a:cubicBezTo>
                    <a:pt x="43046" y="97958"/>
                    <a:pt x="45944" y="96992"/>
                    <a:pt x="48427" y="95199"/>
                  </a:cubicBezTo>
                  <a:lnTo>
                    <a:pt x="48427" y="106374"/>
                  </a:lnTo>
                  <a:close/>
                </a:path>
              </a:pathLst>
            </a:custGeom>
            <a:solidFill>
              <a:srgbClr val="FFFFFF"/>
            </a:solidFill>
            <a:ln w="13792" cap="flat">
              <a:noFill/>
              <a:prstDash val="solid"/>
              <a:miter/>
            </a:ln>
          </p:spPr>
          <p:txBody>
            <a:bodyPr rtlCol="0" anchor="ctr"/>
            <a:lstStyle/>
            <a:p>
              <a:endParaRPr lang="en-GB"/>
            </a:p>
          </p:txBody>
        </p:sp>
        <p:sp>
          <p:nvSpPr>
            <p:cNvPr id="272" name="Freeform: Shape 271">
              <a:extLst>
                <a:ext uri="{FF2B5EF4-FFF2-40B4-BE49-F238E27FC236}">
                  <a16:creationId xmlns:a16="http://schemas.microsoft.com/office/drawing/2014/main" id="{F69B5007-2150-4DD0-8100-4F532A1EA853}"/>
                </a:ext>
              </a:extLst>
            </p:cNvPr>
            <p:cNvSpPr/>
            <p:nvPr/>
          </p:nvSpPr>
          <p:spPr>
            <a:xfrm>
              <a:off x="5774730" y="3515043"/>
              <a:ext cx="41391" cy="13797"/>
            </a:xfrm>
            <a:custGeom>
              <a:avLst/>
              <a:gdLst>
                <a:gd name="connsiteX0" fmla="*/ 0 w 41390"/>
                <a:gd name="connsiteY0" fmla="*/ 0 h 0"/>
                <a:gd name="connsiteX1" fmla="*/ 44150 w 41390"/>
                <a:gd name="connsiteY1" fmla="*/ 0 h 0"/>
                <a:gd name="connsiteX2" fmla="*/ 44150 w 41390"/>
                <a:gd name="connsiteY2" fmla="*/ 10486 h 0"/>
                <a:gd name="connsiteX3" fmla="*/ 0 w 41390"/>
                <a:gd name="connsiteY3" fmla="*/ 10486 h 0"/>
              </a:gdLst>
              <a:ahLst/>
              <a:cxnLst>
                <a:cxn ang="0">
                  <a:pos x="connsiteX0" y="connsiteY0"/>
                </a:cxn>
                <a:cxn ang="0">
                  <a:pos x="connsiteX1" y="connsiteY1"/>
                </a:cxn>
                <a:cxn ang="0">
                  <a:pos x="connsiteX2" y="connsiteY2"/>
                </a:cxn>
                <a:cxn ang="0">
                  <a:pos x="connsiteX3" y="connsiteY3"/>
                </a:cxn>
              </a:cxnLst>
              <a:rect l="l" t="t" r="r" b="b"/>
              <a:pathLst>
                <a:path w="41390">
                  <a:moveTo>
                    <a:pt x="0" y="0"/>
                  </a:moveTo>
                  <a:lnTo>
                    <a:pt x="44150" y="0"/>
                  </a:lnTo>
                  <a:lnTo>
                    <a:pt x="44150" y="10486"/>
                  </a:lnTo>
                  <a:lnTo>
                    <a:pt x="0" y="10486"/>
                  </a:lnTo>
                  <a:close/>
                </a:path>
              </a:pathLst>
            </a:custGeom>
            <a:solidFill>
              <a:srgbClr val="FFFFFF"/>
            </a:solidFill>
            <a:ln w="13792" cap="flat">
              <a:noFill/>
              <a:prstDash val="solid"/>
              <a:miter/>
            </a:ln>
          </p:spPr>
          <p:txBody>
            <a:bodyPr rtlCol="0" anchor="ctr"/>
            <a:lstStyle/>
            <a:p>
              <a:endParaRPr lang="en-GB"/>
            </a:p>
          </p:txBody>
        </p:sp>
        <p:sp>
          <p:nvSpPr>
            <p:cNvPr id="273" name="Freeform: Shape 272">
              <a:extLst>
                <a:ext uri="{FF2B5EF4-FFF2-40B4-BE49-F238E27FC236}">
                  <a16:creationId xmlns:a16="http://schemas.microsoft.com/office/drawing/2014/main" id="{A4596DEB-A2FB-4A61-99F8-5EC17E8CBEB9}"/>
                </a:ext>
              </a:extLst>
            </p:cNvPr>
            <p:cNvSpPr/>
            <p:nvPr/>
          </p:nvSpPr>
          <p:spPr>
            <a:xfrm>
              <a:off x="5837644" y="3481931"/>
              <a:ext cx="41391" cy="82781"/>
            </a:xfrm>
            <a:custGeom>
              <a:avLst/>
              <a:gdLst>
                <a:gd name="connsiteX0" fmla="*/ 0 w 41390"/>
                <a:gd name="connsiteY0" fmla="*/ 81540 h 82781"/>
                <a:gd name="connsiteX1" fmla="*/ 0 w 41390"/>
                <a:gd name="connsiteY1" fmla="*/ 67329 h 82781"/>
                <a:gd name="connsiteX2" fmla="*/ 23869 w 41390"/>
                <a:gd name="connsiteY2" fmla="*/ 75331 h 82781"/>
                <a:gd name="connsiteX3" fmla="*/ 41391 w 41390"/>
                <a:gd name="connsiteY3" fmla="*/ 63742 h 82781"/>
                <a:gd name="connsiteX4" fmla="*/ 39873 w 41390"/>
                <a:gd name="connsiteY4" fmla="*/ 58085 h 82781"/>
                <a:gd name="connsiteX5" fmla="*/ 35872 w 41390"/>
                <a:gd name="connsiteY5" fmla="*/ 53946 h 82781"/>
                <a:gd name="connsiteX6" fmla="*/ 29939 w 41390"/>
                <a:gd name="connsiteY6" fmla="*/ 50773 h 82781"/>
                <a:gd name="connsiteX7" fmla="*/ 22489 w 41390"/>
                <a:gd name="connsiteY7" fmla="*/ 47875 h 82781"/>
                <a:gd name="connsiteX8" fmla="*/ 12831 w 41390"/>
                <a:gd name="connsiteY8" fmla="*/ 43460 h 82781"/>
                <a:gd name="connsiteX9" fmla="*/ 5933 w 41390"/>
                <a:gd name="connsiteY9" fmla="*/ 38493 h 82781"/>
                <a:gd name="connsiteX10" fmla="*/ 1794 w 41390"/>
                <a:gd name="connsiteY10" fmla="*/ 32147 h 82781"/>
                <a:gd name="connsiteX11" fmla="*/ 414 w 41390"/>
                <a:gd name="connsiteY11" fmla="*/ 23869 h 82781"/>
                <a:gd name="connsiteX12" fmla="*/ 3035 w 41390"/>
                <a:gd name="connsiteY12" fmla="*/ 13521 h 82781"/>
                <a:gd name="connsiteX13" fmla="*/ 10210 w 41390"/>
                <a:gd name="connsiteY13" fmla="*/ 6071 h 82781"/>
                <a:gd name="connsiteX14" fmla="*/ 20419 w 41390"/>
                <a:gd name="connsiteY14" fmla="*/ 1518 h 82781"/>
                <a:gd name="connsiteX15" fmla="*/ 32147 w 41390"/>
                <a:gd name="connsiteY15" fmla="*/ 0 h 82781"/>
                <a:gd name="connsiteX16" fmla="*/ 51324 w 41390"/>
                <a:gd name="connsiteY16" fmla="*/ 3725 h 82781"/>
                <a:gd name="connsiteX17" fmla="*/ 51324 w 41390"/>
                <a:gd name="connsiteY17" fmla="*/ 17108 h 82781"/>
                <a:gd name="connsiteX18" fmla="*/ 30353 w 41390"/>
                <a:gd name="connsiteY18" fmla="*/ 11175 h 82781"/>
                <a:gd name="connsiteX19" fmla="*/ 23593 w 41390"/>
                <a:gd name="connsiteY19" fmla="*/ 12003 h 82781"/>
                <a:gd name="connsiteX20" fmla="*/ 18488 w 41390"/>
                <a:gd name="connsiteY20" fmla="*/ 14349 h 82781"/>
                <a:gd name="connsiteX21" fmla="*/ 15177 w 41390"/>
                <a:gd name="connsiteY21" fmla="*/ 18074 h 82781"/>
                <a:gd name="connsiteX22" fmla="*/ 14073 w 41390"/>
                <a:gd name="connsiteY22" fmla="*/ 22765 h 82781"/>
                <a:gd name="connsiteX23" fmla="*/ 15177 w 41390"/>
                <a:gd name="connsiteY23" fmla="*/ 28146 h 82781"/>
                <a:gd name="connsiteX24" fmla="*/ 18626 w 41390"/>
                <a:gd name="connsiteY24" fmla="*/ 32009 h 82781"/>
                <a:gd name="connsiteX25" fmla="*/ 24145 w 41390"/>
                <a:gd name="connsiteY25" fmla="*/ 35044 h 82781"/>
                <a:gd name="connsiteX26" fmla="*/ 31457 w 41390"/>
                <a:gd name="connsiteY26" fmla="*/ 38079 h 82781"/>
                <a:gd name="connsiteX27" fmla="*/ 41253 w 41390"/>
                <a:gd name="connsiteY27" fmla="*/ 42357 h 82781"/>
                <a:gd name="connsiteX28" fmla="*/ 48703 w 41390"/>
                <a:gd name="connsiteY28" fmla="*/ 47323 h 82781"/>
                <a:gd name="connsiteX29" fmla="*/ 53394 w 41390"/>
                <a:gd name="connsiteY29" fmla="*/ 53808 h 82781"/>
                <a:gd name="connsiteX30" fmla="*/ 55050 w 41390"/>
                <a:gd name="connsiteY30" fmla="*/ 62500 h 82781"/>
                <a:gd name="connsiteX31" fmla="*/ 52290 w 41390"/>
                <a:gd name="connsiteY31" fmla="*/ 73124 h 82781"/>
                <a:gd name="connsiteX32" fmla="*/ 45116 w 41390"/>
                <a:gd name="connsiteY32" fmla="*/ 80574 h 82781"/>
                <a:gd name="connsiteX33" fmla="*/ 34630 w 41390"/>
                <a:gd name="connsiteY33" fmla="*/ 84989 h 82781"/>
                <a:gd name="connsiteX34" fmla="*/ 22213 w 41390"/>
                <a:gd name="connsiteY34" fmla="*/ 86507 h 82781"/>
                <a:gd name="connsiteX35" fmla="*/ 0 w 41390"/>
                <a:gd name="connsiteY35" fmla="*/ 81540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1390" h="82781">
                  <a:moveTo>
                    <a:pt x="0" y="81540"/>
                  </a:moveTo>
                  <a:lnTo>
                    <a:pt x="0" y="67329"/>
                  </a:lnTo>
                  <a:cubicBezTo>
                    <a:pt x="7174" y="72710"/>
                    <a:pt x="15177" y="75331"/>
                    <a:pt x="23869" y="75331"/>
                  </a:cubicBezTo>
                  <a:cubicBezTo>
                    <a:pt x="35458" y="75331"/>
                    <a:pt x="41391" y="71468"/>
                    <a:pt x="41391" y="63742"/>
                  </a:cubicBezTo>
                  <a:cubicBezTo>
                    <a:pt x="41391" y="61534"/>
                    <a:pt x="40839" y="59603"/>
                    <a:pt x="39873" y="58085"/>
                  </a:cubicBezTo>
                  <a:cubicBezTo>
                    <a:pt x="38907" y="56567"/>
                    <a:pt x="37528" y="55188"/>
                    <a:pt x="35872" y="53946"/>
                  </a:cubicBezTo>
                  <a:cubicBezTo>
                    <a:pt x="34216" y="52704"/>
                    <a:pt x="32147" y="51738"/>
                    <a:pt x="29939" y="50773"/>
                  </a:cubicBezTo>
                  <a:cubicBezTo>
                    <a:pt x="27732" y="49807"/>
                    <a:pt x="25248" y="48841"/>
                    <a:pt x="22489" y="47875"/>
                  </a:cubicBezTo>
                  <a:cubicBezTo>
                    <a:pt x="18764" y="46358"/>
                    <a:pt x="15590" y="44978"/>
                    <a:pt x="12831" y="43460"/>
                  </a:cubicBezTo>
                  <a:cubicBezTo>
                    <a:pt x="10072" y="41943"/>
                    <a:pt x="7726" y="40287"/>
                    <a:pt x="5933" y="38493"/>
                  </a:cubicBezTo>
                  <a:cubicBezTo>
                    <a:pt x="4139" y="36700"/>
                    <a:pt x="2621" y="34492"/>
                    <a:pt x="1794" y="32147"/>
                  </a:cubicBezTo>
                  <a:cubicBezTo>
                    <a:pt x="966" y="29801"/>
                    <a:pt x="414" y="27042"/>
                    <a:pt x="414" y="23869"/>
                  </a:cubicBezTo>
                  <a:cubicBezTo>
                    <a:pt x="414" y="20005"/>
                    <a:pt x="1242" y="16556"/>
                    <a:pt x="3035" y="13521"/>
                  </a:cubicBezTo>
                  <a:cubicBezTo>
                    <a:pt x="4829" y="10486"/>
                    <a:pt x="7174" y="8002"/>
                    <a:pt x="10210" y="6071"/>
                  </a:cubicBezTo>
                  <a:cubicBezTo>
                    <a:pt x="13245" y="4139"/>
                    <a:pt x="16556" y="2483"/>
                    <a:pt x="20419" y="1518"/>
                  </a:cubicBezTo>
                  <a:cubicBezTo>
                    <a:pt x="24283" y="552"/>
                    <a:pt x="28146" y="0"/>
                    <a:pt x="32147" y="0"/>
                  </a:cubicBezTo>
                  <a:cubicBezTo>
                    <a:pt x="39321" y="0"/>
                    <a:pt x="45668" y="1242"/>
                    <a:pt x="51324" y="3725"/>
                  </a:cubicBezTo>
                  <a:lnTo>
                    <a:pt x="51324" y="17108"/>
                  </a:lnTo>
                  <a:cubicBezTo>
                    <a:pt x="45254" y="13107"/>
                    <a:pt x="38217" y="11175"/>
                    <a:pt x="30353" y="11175"/>
                  </a:cubicBezTo>
                  <a:cubicBezTo>
                    <a:pt x="27870" y="11175"/>
                    <a:pt x="25662" y="11451"/>
                    <a:pt x="23593" y="12003"/>
                  </a:cubicBezTo>
                  <a:cubicBezTo>
                    <a:pt x="21523" y="12555"/>
                    <a:pt x="19868" y="13383"/>
                    <a:pt x="18488" y="14349"/>
                  </a:cubicBezTo>
                  <a:cubicBezTo>
                    <a:pt x="17108" y="15315"/>
                    <a:pt x="16004" y="16556"/>
                    <a:pt x="15177" y="18074"/>
                  </a:cubicBezTo>
                  <a:cubicBezTo>
                    <a:pt x="14349" y="19592"/>
                    <a:pt x="14073" y="21109"/>
                    <a:pt x="14073" y="22765"/>
                  </a:cubicBezTo>
                  <a:cubicBezTo>
                    <a:pt x="14073" y="24972"/>
                    <a:pt x="14487" y="26766"/>
                    <a:pt x="15177" y="28146"/>
                  </a:cubicBezTo>
                  <a:cubicBezTo>
                    <a:pt x="15866" y="29525"/>
                    <a:pt x="17108" y="30905"/>
                    <a:pt x="18626" y="32009"/>
                  </a:cubicBezTo>
                  <a:cubicBezTo>
                    <a:pt x="20143" y="33113"/>
                    <a:pt x="21937" y="34216"/>
                    <a:pt x="24145" y="35044"/>
                  </a:cubicBezTo>
                  <a:cubicBezTo>
                    <a:pt x="26352" y="35872"/>
                    <a:pt x="28698" y="36976"/>
                    <a:pt x="31457" y="38079"/>
                  </a:cubicBezTo>
                  <a:cubicBezTo>
                    <a:pt x="35182" y="39459"/>
                    <a:pt x="38355" y="40977"/>
                    <a:pt x="41253" y="42357"/>
                  </a:cubicBezTo>
                  <a:cubicBezTo>
                    <a:pt x="44150" y="43736"/>
                    <a:pt x="46634" y="45530"/>
                    <a:pt x="48703" y="47323"/>
                  </a:cubicBezTo>
                  <a:cubicBezTo>
                    <a:pt x="50773" y="49117"/>
                    <a:pt x="52290" y="51325"/>
                    <a:pt x="53394" y="53808"/>
                  </a:cubicBezTo>
                  <a:cubicBezTo>
                    <a:pt x="54498" y="56291"/>
                    <a:pt x="55050" y="59051"/>
                    <a:pt x="55050" y="62500"/>
                  </a:cubicBezTo>
                  <a:cubicBezTo>
                    <a:pt x="55050" y="66639"/>
                    <a:pt x="54084" y="70088"/>
                    <a:pt x="52290" y="73124"/>
                  </a:cubicBezTo>
                  <a:cubicBezTo>
                    <a:pt x="50497" y="76159"/>
                    <a:pt x="48013" y="78642"/>
                    <a:pt x="45116" y="80574"/>
                  </a:cubicBezTo>
                  <a:cubicBezTo>
                    <a:pt x="42219" y="82506"/>
                    <a:pt x="38631" y="84023"/>
                    <a:pt x="34630" y="84989"/>
                  </a:cubicBezTo>
                  <a:cubicBezTo>
                    <a:pt x="30629" y="85955"/>
                    <a:pt x="26628" y="86507"/>
                    <a:pt x="22213" y="86507"/>
                  </a:cubicBezTo>
                  <a:cubicBezTo>
                    <a:pt x="13659" y="86369"/>
                    <a:pt x="6209" y="84713"/>
                    <a:pt x="0" y="81540"/>
                  </a:cubicBezTo>
                  <a:close/>
                </a:path>
              </a:pathLst>
            </a:custGeom>
            <a:solidFill>
              <a:srgbClr val="FFFFFF"/>
            </a:solidFill>
            <a:ln w="13792" cap="flat">
              <a:noFill/>
              <a:prstDash val="solid"/>
              <a:miter/>
            </a:ln>
          </p:spPr>
          <p:txBody>
            <a:bodyPr rtlCol="0" anchor="ctr"/>
            <a:lstStyle/>
            <a:p>
              <a:endParaRPr lang="en-GB"/>
            </a:p>
          </p:txBody>
        </p:sp>
        <p:sp>
          <p:nvSpPr>
            <p:cNvPr id="274" name="Freeform: Shape 273">
              <a:extLst>
                <a:ext uri="{FF2B5EF4-FFF2-40B4-BE49-F238E27FC236}">
                  <a16:creationId xmlns:a16="http://schemas.microsoft.com/office/drawing/2014/main" id="{442B5CFC-AC44-4F4B-8B8D-6BB4F8D754D9}"/>
                </a:ext>
              </a:extLst>
            </p:cNvPr>
            <p:cNvSpPr/>
            <p:nvPr/>
          </p:nvSpPr>
          <p:spPr>
            <a:xfrm>
              <a:off x="5911182" y="3445231"/>
              <a:ext cx="13797" cy="110375"/>
            </a:xfrm>
            <a:custGeom>
              <a:avLst/>
              <a:gdLst>
                <a:gd name="connsiteX0" fmla="*/ 8554 w 13796"/>
                <a:gd name="connsiteY0" fmla="*/ 17384 h 110375"/>
                <a:gd name="connsiteX1" fmla="*/ 2483 w 13796"/>
                <a:gd name="connsiteY1" fmla="*/ 14901 h 110375"/>
                <a:gd name="connsiteX2" fmla="*/ 0 w 13796"/>
                <a:gd name="connsiteY2" fmla="*/ 8692 h 110375"/>
                <a:gd name="connsiteX3" fmla="*/ 2483 w 13796"/>
                <a:gd name="connsiteY3" fmla="*/ 2483 h 110375"/>
                <a:gd name="connsiteX4" fmla="*/ 8554 w 13796"/>
                <a:gd name="connsiteY4" fmla="*/ 0 h 110375"/>
                <a:gd name="connsiteX5" fmla="*/ 14763 w 13796"/>
                <a:gd name="connsiteY5" fmla="*/ 2483 h 110375"/>
                <a:gd name="connsiteX6" fmla="*/ 17246 w 13796"/>
                <a:gd name="connsiteY6" fmla="*/ 8692 h 110375"/>
                <a:gd name="connsiteX7" fmla="*/ 14763 w 13796"/>
                <a:gd name="connsiteY7" fmla="*/ 14763 h 110375"/>
                <a:gd name="connsiteX8" fmla="*/ 8554 w 13796"/>
                <a:gd name="connsiteY8" fmla="*/ 17384 h 110375"/>
                <a:gd name="connsiteX9" fmla="*/ 15039 w 13796"/>
                <a:gd name="connsiteY9" fmla="*/ 121137 h 110375"/>
                <a:gd name="connsiteX10" fmla="*/ 1794 w 13796"/>
                <a:gd name="connsiteY10" fmla="*/ 121137 h 110375"/>
                <a:gd name="connsiteX11" fmla="*/ 1794 w 13796"/>
                <a:gd name="connsiteY11" fmla="*/ 38355 h 110375"/>
                <a:gd name="connsiteX12" fmla="*/ 15039 w 13796"/>
                <a:gd name="connsiteY12" fmla="*/ 38355 h 110375"/>
                <a:gd name="connsiteX13" fmla="*/ 15039 w 13796"/>
                <a:gd name="connsiteY13" fmla="*/ 121137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96" h="110375">
                  <a:moveTo>
                    <a:pt x="8554" y="17384"/>
                  </a:moveTo>
                  <a:cubicBezTo>
                    <a:pt x="6209" y="17384"/>
                    <a:pt x="4139" y="16556"/>
                    <a:pt x="2483" y="14901"/>
                  </a:cubicBezTo>
                  <a:cubicBezTo>
                    <a:pt x="828" y="13245"/>
                    <a:pt x="0" y="11176"/>
                    <a:pt x="0" y="8692"/>
                  </a:cubicBezTo>
                  <a:cubicBezTo>
                    <a:pt x="0" y="6209"/>
                    <a:pt x="828" y="4139"/>
                    <a:pt x="2483" y="2483"/>
                  </a:cubicBezTo>
                  <a:cubicBezTo>
                    <a:pt x="4139" y="828"/>
                    <a:pt x="6209" y="0"/>
                    <a:pt x="8554" y="0"/>
                  </a:cubicBezTo>
                  <a:cubicBezTo>
                    <a:pt x="11038" y="0"/>
                    <a:pt x="13107" y="828"/>
                    <a:pt x="14763" y="2483"/>
                  </a:cubicBezTo>
                  <a:cubicBezTo>
                    <a:pt x="16418" y="4139"/>
                    <a:pt x="17246" y="6209"/>
                    <a:pt x="17246" y="8692"/>
                  </a:cubicBezTo>
                  <a:cubicBezTo>
                    <a:pt x="17246" y="11038"/>
                    <a:pt x="16418" y="13107"/>
                    <a:pt x="14763" y="14763"/>
                  </a:cubicBezTo>
                  <a:cubicBezTo>
                    <a:pt x="13107" y="16418"/>
                    <a:pt x="10900" y="17384"/>
                    <a:pt x="8554" y="17384"/>
                  </a:cubicBezTo>
                  <a:close/>
                  <a:moveTo>
                    <a:pt x="15039" y="121137"/>
                  </a:moveTo>
                  <a:lnTo>
                    <a:pt x="1794" y="121137"/>
                  </a:lnTo>
                  <a:lnTo>
                    <a:pt x="1794" y="38355"/>
                  </a:lnTo>
                  <a:lnTo>
                    <a:pt x="15039" y="38355"/>
                  </a:lnTo>
                  <a:lnTo>
                    <a:pt x="15039" y="121137"/>
                  </a:lnTo>
                  <a:close/>
                </a:path>
              </a:pathLst>
            </a:custGeom>
            <a:solidFill>
              <a:srgbClr val="FFFFFF"/>
            </a:solidFill>
            <a:ln w="13792" cap="flat">
              <a:noFill/>
              <a:prstDash val="solid"/>
              <a:miter/>
            </a:ln>
          </p:spPr>
          <p:txBody>
            <a:bodyPr rtlCol="0" anchor="ctr"/>
            <a:lstStyle/>
            <a:p>
              <a:endParaRPr lang="en-GB"/>
            </a:p>
          </p:txBody>
        </p:sp>
        <p:sp>
          <p:nvSpPr>
            <p:cNvPr id="275" name="Freeform: Shape 274">
              <a:extLst>
                <a:ext uri="{FF2B5EF4-FFF2-40B4-BE49-F238E27FC236}">
                  <a16:creationId xmlns:a16="http://schemas.microsoft.com/office/drawing/2014/main" id="{B77E600D-ADD9-46FA-A663-229C3EF1530F}"/>
                </a:ext>
              </a:extLst>
            </p:cNvPr>
            <p:cNvSpPr/>
            <p:nvPr/>
          </p:nvSpPr>
          <p:spPr>
            <a:xfrm>
              <a:off x="5947330" y="3443851"/>
              <a:ext cx="68985" cy="124172"/>
            </a:xfrm>
            <a:custGeom>
              <a:avLst/>
              <a:gdLst>
                <a:gd name="connsiteX0" fmla="*/ 76297 w 68984"/>
                <a:gd name="connsiteY0" fmla="*/ 122517 h 124172"/>
                <a:gd name="connsiteX1" fmla="*/ 63052 w 68984"/>
                <a:gd name="connsiteY1" fmla="*/ 122517 h 124172"/>
                <a:gd name="connsiteX2" fmla="*/ 63052 w 68984"/>
                <a:gd name="connsiteY2" fmla="*/ 108444 h 124172"/>
                <a:gd name="connsiteX3" fmla="*/ 62776 w 68984"/>
                <a:gd name="connsiteY3" fmla="*/ 108444 h 124172"/>
                <a:gd name="connsiteX4" fmla="*/ 34354 w 68984"/>
                <a:gd name="connsiteY4" fmla="*/ 124448 h 124172"/>
                <a:gd name="connsiteX5" fmla="*/ 9382 w 68984"/>
                <a:gd name="connsiteY5" fmla="*/ 113273 h 124172"/>
                <a:gd name="connsiteX6" fmla="*/ 0 w 68984"/>
                <a:gd name="connsiteY6" fmla="*/ 83057 h 124172"/>
                <a:gd name="connsiteX7" fmla="*/ 10348 w 68984"/>
                <a:gd name="connsiteY7" fmla="*/ 50221 h 124172"/>
                <a:gd name="connsiteX8" fmla="*/ 37941 w 68984"/>
                <a:gd name="connsiteY8" fmla="*/ 37804 h 124172"/>
                <a:gd name="connsiteX9" fmla="*/ 62776 w 68984"/>
                <a:gd name="connsiteY9" fmla="*/ 51187 h 124172"/>
                <a:gd name="connsiteX10" fmla="*/ 63052 w 68984"/>
                <a:gd name="connsiteY10" fmla="*/ 51187 h 124172"/>
                <a:gd name="connsiteX11" fmla="*/ 63052 w 68984"/>
                <a:gd name="connsiteY11" fmla="*/ 0 h 124172"/>
                <a:gd name="connsiteX12" fmla="*/ 76297 w 68984"/>
                <a:gd name="connsiteY12" fmla="*/ 0 h 124172"/>
                <a:gd name="connsiteX13" fmla="*/ 76297 w 68984"/>
                <a:gd name="connsiteY13" fmla="*/ 122517 h 124172"/>
                <a:gd name="connsiteX14" fmla="*/ 63052 w 68984"/>
                <a:gd name="connsiteY14" fmla="*/ 85127 h 124172"/>
                <a:gd name="connsiteX15" fmla="*/ 63052 w 68984"/>
                <a:gd name="connsiteY15" fmla="*/ 72986 h 124172"/>
                <a:gd name="connsiteX16" fmla="*/ 56429 w 68984"/>
                <a:gd name="connsiteY16" fmla="*/ 56016 h 124172"/>
                <a:gd name="connsiteX17" fmla="*/ 39597 w 68984"/>
                <a:gd name="connsiteY17" fmla="*/ 49117 h 124172"/>
                <a:gd name="connsiteX18" fmla="*/ 20557 w 68984"/>
                <a:gd name="connsiteY18" fmla="*/ 57947 h 124172"/>
                <a:gd name="connsiteX19" fmla="*/ 13659 w 68984"/>
                <a:gd name="connsiteY19" fmla="*/ 82506 h 124172"/>
                <a:gd name="connsiteX20" fmla="*/ 20281 w 68984"/>
                <a:gd name="connsiteY20" fmla="*/ 105132 h 124172"/>
                <a:gd name="connsiteX21" fmla="*/ 38217 w 68984"/>
                <a:gd name="connsiteY21" fmla="*/ 113411 h 124172"/>
                <a:gd name="connsiteX22" fmla="*/ 56153 w 68984"/>
                <a:gd name="connsiteY22" fmla="*/ 105408 h 124172"/>
                <a:gd name="connsiteX23" fmla="*/ 63052 w 68984"/>
                <a:gd name="connsiteY23" fmla="*/ 85127 h 12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984" h="124172">
                  <a:moveTo>
                    <a:pt x="76297" y="122517"/>
                  </a:moveTo>
                  <a:lnTo>
                    <a:pt x="63052" y="122517"/>
                  </a:lnTo>
                  <a:lnTo>
                    <a:pt x="63052" y="108444"/>
                  </a:lnTo>
                  <a:lnTo>
                    <a:pt x="62776" y="108444"/>
                  </a:lnTo>
                  <a:cubicBezTo>
                    <a:pt x="56567" y="119067"/>
                    <a:pt x="47185" y="124448"/>
                    <a:pt x="34354" y="124448"/>
                  </a:cubicBezTo>
                  <a:cubicBezTo>
                    <a:pt x="24007" y="124448"/>
                    <a:pt x="15591" y="120723"/>
                    <a:pt x="9382" y="113273"/>
                  </a:cubicBezTo>
                  <a:cubicBezTo>
                    <a:pt x="3173" y="105822"/>
                    <a:pt x="0" y="95751"/>
                    <a:pt x="0" y="83057"/>
                  </a:cubicBezTo>
                  <a:cubicBezTo>
                    <a:pt x="0" y="69398"/>
                    <a:pt x="3449" y="58361"/>
                    <a:pt x="10348" y="50221"/>
                  </a:cubicBezTo>
                  <a:cubicBezTo>
                    <a:pt x="17246" y="42081"/>
                    <a:pt x="26490" y="37804"/>
                    <a:pt x="37941" y="37804"/>
                  </a:cubicBezTo>
                  <a:cubicBezTo>
                    <a:pt x="49255" y="37804"/>
                    <a:pt x="57533" y="42219"/>
                    <a:pt x="62776" y="51187"/>
                  </a:cubicBezTo>
                  <a:lnTo>
                    <a:pt x="63052" y="51187"/>
                  </a:lnTo>
                  <a:lnTo>
                    <a:pt x="63052" y="0"/>
                  </a:lnTo>
                  <a:lnTo>
                    <a:pt x="76297" y="0"/>
                  </a:lnTo>
                  <a:lnTo>
                    <a:pt x="76297" y="122517"/>
                  </a:lnTo>
                  <a:close/>
                  <a:moveTo>
                    <a:pt x="63052" y="85127"/>
                  </a:moveTo>
                  <a:lnTo>
                    <a:pt x="63052" y="72986"/>
                  </a:lnTo>
                  <a:cubicBezTo>
                    <a:pt x="63052" y="66363"/>
                    <a:pt x="60844" y="60706"/>
                    <a:pt x="56429" y="56016"/>
                  </a:cubicBezTo>
                  <a:cubicBezTo>
                    <a:pt x="52014" y="51325"/>
                    <a:pt x="46358" y="49117"/>
                    <a:pt x="39597" y="49117"/>
                  </a:cubicBezTo>
                  <a:cubicBezTo>
                    <a:pt x="31457" y="49117"/>
                    <a:pt x="25110" y="52014"/>
                    <a:pt x="20557" y="57947"/>
                  </a:cubicBezTo>
                  <a:cubicBezTo>
                    <a:pt x="16004" y="63880"/>
                    <a:pt x="13659" y="72020"/>
                    <a:pt x="13659" y="82506"/>
                  </a:cubicBezTo>
                  <a:cubicBezTo>
                    <a:pt x="13659" y="92025"/>
                    <a:pt x="15866" y="99614"/>
                    <a:pt x="20281" y="105132"/>
                  </a:cubicBezTo>
                  <a:cubicBezTo>
                    <a:pt x="24696" y="110651"/>
                    <a:pt x="30629" y="113411"/>
                    <a:pt x="38217" y="113411"/>
                  </a:cubicBezTo>
                  <a:cubicBezTo>
                    <a:pt x="45668" y="113411"/>
                    <a:pt x="51600" y="110789"/>
                    <a:pt x="56153" y="105408"/>
                  </a:cubicBezTo>
                  <a:cubicBezTo>
                    <a:pt x="60706" y="100028"/>
                    <a:pt x="63052" y="93267"/>
                    <a:pt x="63052" y="85127"/>
                  </a:cubicBezTo>
                  <a:close/>
                </a:path>
              </a:pathLst>
            </a:custGeom>
            <a:solidFill>
              <a:srgbClr val="FFFFFF"/>
            </a:solidFill>
            <a:ln w="13792" cap="flat">
              <a:noFill/>
              <a:prstDash val="solid"/>
              <a:miter/>
            </a:ln>
          </p:spPr>
          <p:txBody>
            <a:bodyPr rtlCol="0" anchor="ctr"/>
            <a:lstStyle/>
            <a:p>
              <a:endParaRPr lang="en-GB"/>
            </a:p>
          </p:txBody>
        </p:sp>
        <p:sp>
          <p:nvSpPr>
            <p:cNvPr id="276" name="Freeform: Shape 275">
              <a:extLst>
                <a:ext uri="{FF2B5EF4-FFF2-40B4-BE49-F238E27FC236}">
                  <a16:creationId xmlns:a16="http://schemas.microsoft.com/office/drawing/2014/main" id="{C18CCE81-0DD5-413A-81D2-9BDFBBCB4518}"/>
                </a:ext>
              </a:extLst>
            </p:cNvPr>
            <p:cNvSpPr/>
            <p:nvPr/>
          </p:nvSpPr>
          <p:spPr>
            <a:xfrm>
              <a:off x="6044736" y="3481517"/>
              <a:ext cx="68985" cy="82781"/>
            </a:xfrm>
            <a:custGeom>
              <a:avLst/>
              <a:gdLst>
                <a:gd name="connsiteX0" fmla="*/ 72296 w 68984"/>
                <a:gd name="connsiteY0" fmla="*/ 46772 h 82781"/>
                <a:gd name="connsiteX1" fmla="*/ 13797 w 68984"/>
                <a:gd name="connsiteY1" fmla="*/ 46772 h 82781"/>
                <a:gd name="connsiteX2" fmla="*/ 21247 w 68984"/>
                <a:gd name="connsiteY2" fmla="*/ 68157 h 82781"/>
                <a:gd name="connsiteX3" fmla="*/ 40839 w 68984"/>
                <a:gd name="connsiteY3" fmla="*/ 75607 h 82781"/>
                <a:gd name="connsiteX4" fmla="*/ 66501 w 68984"/>
                <a:gd name="connsiteY4" fmla="*/ 66363 h 82781"/>
                <a:gd name="connsiteX5" fmla="*/ 66501 w 68984"/>
                <a:gd name="connsiteY5" fmla="*/ 78780 h 82781"/>
                <a:gd name="connsiteX6" fmla="*/ 37666 w 68984"/>
                <a:gd name="connsiteY6" fmla="*/ 86645 h 82781"/>
                <a:gd name="connsiteX7" fmla="*/ 10072 w 68984"/>
                <a:gd name="connsiteY7" fmla="*/ 75331 h 82781"/>
                <a:gd name="connsiteX8" fmla="*/ 0 w 68984"/>
                <a:gd name="connsiteY8" fmla="*/ 43598 h 82781"/>
                <a:gd name="connsiteX9" fmla="*/ 10900 w 68984"/>
                <a:gd name="connsiteY9" fmla="*/ 12141 h 82781"/>
                <a:gd name="connsiteX10" fmla="*/ 38079 w 68984"/>
                <a:gd name="connsiteY10" fmla="*/ 0 h 82781"/>
                <a:gd name="connsiteX11" fmla="*/ 63190 w 68984"/>
                <a:gd name="connsiteY11" fmla="*/ 10486 h 82781"/>
                <a:gd name="connsiteX12" fmla="*/ 72020 w 68984"/>
                <a:gd name="connsiteY12" fmla="*/ 39735 h 82781"/>
                <a:gd name="connsiteX13" fmla="*/ 72020 w 68984"/>
                <a:gd name="connsiteY13" fmla="*/ 46772 h 82781"/>
                <a:gd name="connsiteX14" fmla="*/ 72296 w 68984"/>
                <a:gd name="connsiteY14" fmla="*/ 46772 h 82781"/>
                <a:gd name="connsiteX15" fmla="*/ 58775 w 68984"/>
                <a:gd name="connsiteY15" fmla="*/ 35596 h 82781"/>
                <a:gd name="connsiteX16" fmla="*/ 53256 w 68984"/>
                <a:gd name="connsiteY16" fmla="*/ 17798 h 82781"/>
                <a:gd name="connsiteX17" fmla="*/ 38079 w 68984"/>
                <a:gd name="connsiteY17" fmla="*/ 11451 h 82781"/>
                <a:gd name="connsiteX18" fmla="*/ 22213 w 68984"/>
                <a:gd name="connsiteY18" fmla="*/ 18212 h 82781"/>
                <a:gd name="connsiteX19" fmla="*/ 14073 w 68984"/>
                <a:gd name="connsiteY19" fmla="*/ 35734 h 82781"/>
                <a:gd name="connsiteX20" fmla="*/ 58775 w 68984"/>
                <a:gd name="connsiteY20" fmla="*/ 35734 h 82781"/>
                <a:gd name="connsiteX21" fmla="*/ 58775 w 68984"/>
                <a:gd name="connsiteY21" fmla="*/ 35596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8984" h="82781">
                  <a:moveTo>
                    <a:pt x="72296" y="46772"/>
                  </a:moveTo>
                  <a:lnTo>
                    <a:pt x="13797" y="46772"/>
                  </a:lnTo>
                  <a:cubicBezTo>
                    <a:pt x="14073" y="56015"/>
                    <a:pt x="16556" y="63052"/>
                    <a:pt x="21247" y="68157"/>
                  </a:cubicBezTo>
                  <a:cubicBezTo>
                    <a:pt x="25938" y="73262"/>
                    <a:pt x="32561" y="75607"/>
                    <a:pt x="40839" y="75607"/>
                  </a:cubicBezTo>
                  <a:cubicBezTo>
                    <a:pt x="50221" y="75607"/>
                    <a:pt x="58775" y="72572"/>
                    <a:pt x="66501" y="66363"/>
                  </a:cubicBezTo>
                  <a:lnTo>
                    <a:pt x="66501" y="78780"/>
                  </a:lnTo>
                  <a:cubicBezTo>
                    <a:pt x="59189" y="84023"/>
                    <a:pt x="49669" y="86645"/>
                    <a:pt x="37666" y="86645"/>
                  </a:cubicBezTo>
                  <a:cubicBezTo>
                    <a:pt x="25938" y="86645"/>
                    <a:pt x="16832" y="82919"/>
                    <a:pt x="10072" y="75331"/>
                  </a:cubicBezTo>
                  <a:cubicBezTo>
                    <a:pt x="3311" y="67743"/>
                    <a:pt x="0" y="57257"/>
                    <a:pt x="0" y="43598"/>
                  </a:cubicBezTo>
                  <a:cubicBezTo>
                    <a:pt x="0" y="30767"/>
                    <a:pt x="3587" y="20281"/>
                    <a:pt x="10900" y="12141"/>
                  </a:cubicBezTo>
                  <a:cubicBezTo>
                    <a:pt x="18212" y="4001"/>
                    <a:pt x="27318" y="0"/>
                    <a:pt x="38079" y="0"/>
                  </a:cubicBezTo>
                  <a:cubicBezTo>
                    <a:pt x="48841" y="0"/>
                    <a:pt x="57257" y="3449"/>
                    <a:pt x="63190" y="10486"/>
                  </a:cubicBezTo>
                  <a:cubicBezTo>
                    <a:pt x="69122" y="17522"/>
                    <a:pt x="72020" y="27180"/>
                    <a:pt x="72020" y="39735"/>
                  </a:cubicBezTo>
                  <a:lnTo>
                    <a:pt x="72020" y="46772"/>
                  </a:lnTo>
                  <a:lnTo>
                    <a:pt x="72296" y="46772"/>
                  </a:lnTo>
                  <a:close/>
                  <a:moveTo>
                    <a:pt x="58775" y="35596"/>
                  </a:moveTo>
                  <a:cubicBezTo>
                    <a:pt x="58775" y="28008"/>
                    <a:pt x="56843" y="21937"/>
                    <a:pt x="53256" y="17798"/>
                  </a:cubicBezTo>
                  <a:cubicBezTo>
                    <a:pt x="49669" y="13521"/>
                    <a:pt x="44564" y="11451"/>
                    <a:pt x="38079" y="11451"/>
                  </a:cubicBezTo>
                  <a:cubicBezTo>
                    <a:pt x="31871" y="11451"/>
                    <a:pt x="26490" y="13659"/>
                    <a:pt x="22213" y="18212"/>
                  </a:cubicBezTo>
                  <a:cubicBezTo>
                    <a:pt x="17936" y="22765"/>
                    <a:pt x="15177" y="28560"/>
                    <a:pt x="14073" y="35734"/>
                  </a:cubicBezTo>
                  <a:lnTo>
                    <a:pt x="58775" y="35734"/>
                  </a:lnTo>
                  <a:lnTo>
                    <a:pt x="58775" y="35596"/>
                  </a:lnTo>
                  <a:close/>
                </a:path>
              </a:pathLst>
            </a:custGeom>
            <a:solidFill>
              <a:srgbClr val="FFFFFF"/>
            </a:solidFill>
            <a:ln w="13792" cap="flat">
              <a:noFill/>
              <a:prstDash val="solid"/>
              <a:miter/>
            </a:ln>
          </p:spPr>
          <p:txBody>
            <a:bodyPr rtlCol="0" anchor="ctr"/>
            <a:lstStyle/>
            <a:p>
              <a:endParaRPr lang="en-GB"/>
            </a:p>
          </p:txBody>
        </p:sp>
        <p:sp>
          <p:nvSpPr>
            <p:cNvPr id="277" name="Freeform: Shape 276">
              <a:extLst>
                <a:ext uri="{FF2B5EF4-FFF2-40B4-BE49-F238E27FC236}">
                  <a16:creationId xmlns:a16="http://schemas.microsoft.com/office/drawing/2014/main" id="{D7B5876E-1F50-4A39-AA4F-9AE9B432AFBB}"/>
                </a:ext>
              </a:extLst>
            </p:cNvPr>
            <p:cNvSpPr/>
            <p:nvPr/>
          </p:nvSpPr>
          <p:spPr>
            <a:xfrm>
              <a:off x="5476441" y="3641285"/>
              <a:ext cx="41391" cy="96578"/>
            </a:xfrm>
            <a:custGeom>
              <a:avLst/>
              <a:gdLst>
                <a:gd name="connsiteX0" fmla="*/ 48427 w 41390"/>
                <a:gd name="connsiteY0" fmla="*/ 106374 h 96578"/>
                <a:gd name="connsiteX1" fmla="*/ 36010 w 41390"/>
                <a:gd name="connsiteY1" fmla="*/ 108995 h 96578"/>
                <a:gd name="connsiteX2" fmla="*/ 14211 w 41390"/>
                <a:gd name="connsiteY2" fmla="*/ 84713 h 96578"/>
                <a:gd name="connsiteX3" fmla="*/ 14211 w 41390"/>
                <a:gd name="connsiteY3" fmla="*/ 35734 h 96578"/>
                <a:gd name="connsiteX4" fmla="*/ 0 w 41390"/>
                <a:gd name="connsiteY4" fmla="*/ 35734 h 96578"/>
                <a:gd name="connsiteX5" fmla="*/ 0 w 41390"/>
                <a:gd name="connsiteY5" fmla="*/ 24420 h 96578"/>
                <a:gd name="connsiteX6" fmla="*/ 14211 w 41390"/>
                <a:gd name="connsiteY6" fmla="*/ 24420 h 96578"/>
                <a:gd name="connsiteX7" fmla="*/ 14211 w 41390"/>
                <a:gd name="connsiteY7" fmla="*/ 4277 h 96578"/>
                <a:gd name="connsiteX8" fmla="*/ 27456 w 41390"/>
                <a:gd name="connsiteY8" fmla="*/ 0 h 96578"/>
                <a:gd name="connsiteX9" fmla="*/ 27456 w 41390"/>
                <a:gd name="connsiteY9" fmla="*/ 24558 h 96578"/>
                <a:gd name="connsiteX10" fmla="*/ 48289 w 41390"/>
                <a:gd name="connsiteY10" fmla="*/ 24558 h 96578"/>
                <a:gd name="connsiteX11" fmla="*/ 48289 w 41390"/>
                <a:gd name="connsiteY11" fmla="*/ 35872 h 96578"/>
                <a:gd name="connsiteX12" fmla="*/ 27456 w 41390"/>
                <a:gd name="connsiteY12" fmla="*/ 35872 h 96578"/>
                <a:gd name="connsiteX13" fmla="*/ 27456 w 41390"/>
                <a:gd name="connsiteY13" fmla="*/ 82505 h 96578"/>
                <a:gd name="connsiteX14" fmla="*/ 30353 w 41390"/>
                <a:gd name="connsiteY14" fmla="*/ 94371 h 96578"/>
                <a:gd name="connsiteX15" fmla="*/ 39735 w 41390"/>
                <a:gd name="connsiteY15" fmla="*/ 97958 h 96578"/>
                <a:gd name="connsiteX16" fmla="*/ 48427 w 41390"/>
                <a:gd name="connsiteY16" fmla="*/ 95199 h 96578"/>
                <a:gd name="connsiteX17" fmla="*/ 48427 w 41390"/>
                <a:gd name="connsiteY17" fmla="*/ 106374 h 96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390" h="96578">
                  <a:moveTo>
                    <a:pt x="48427" y="106374"/>
                  </a:moveTo>
                  <a:cubicBezTo>
                    <a:pt x="45254" y="108168"/>
                    <a:pt x="41115" y="108995"/>
                    <a:pt x="36010" y="108995"/>
                  </a:cubicBezTo>
                  <a:cubicBezTo>
                    <a:pt x="21523" y="108995"/>
                    <a:pt x="14211" y="100855"/>
                    <a:pt x="14211" y="84713"/>
                  </a:cubicBezTo>
                  <a:lnTo>
                    <a:pt x="14211" y="35734"/>
                  </a:lnTo>
                  <a:lnTo>
                    <a:pt x="0" y="35734"/>
                  </a:lnTo>
                  <a:lnTo>
                    <a:pt x="0" y="24420"/>
                  </a:lnTo>
                  <a:lnTo>
                    <a:pt x="14211" y="24420"/>
                  </a:lnTo>
                  <a:lnTo>
                    <a:pt x="14211" y="4277"/>
                  </a:lnTo>
                  <a:lnTo>
                    <a:pt x="27456" y="0"/>
                  </a:lnTo>
                  <a:lnTo>
                    <a:pt x="27456" y="24558"/>
                  </a:lnTo>
                  <a:lnTo>
                    <a:pt x="48289" y="24558"/>
                  </a:lnTo>
                  <a:lnTo>
                    <a:pt x="48289" y="35872"/>
                  </a:lnTo>
                  <a:lnTo>
                    <a:pt x="27456" y="35872"/>
                  </a:lnTo>
                  <a:lnTo>
                    <a:pt x="27456" y="82505"/>
                  </a:lnTo>
                  <a:cubicBezTo>
                    <a:pt x="27456" y="88024"/>
                    <a:pt x="28422" y="92025"/>
                    <a:pt x="30353" y="94371"/>
                  </a:cubicBezTo>
                  <a:cubicBezTo>
                    <a:pt x="32285" y="96716"/>
                    <a:pt x="35320" y="97958"/>
                    <a:pt x="39735" y="97958"/>
                  </a:cubicBezTo>
                  <a:cubicBezTo>
                    <a:pt x="43046" y="97958"/>
                    <a:pt x="45944" y="96992"/>
                    <a:pt x="48427" y="95199"/>
                  </a:cubicBezTo>
                  <a:lnTo>
                    <a:pt x="48427" y="106374"/>
                  </a:lnTo>
                  <a:close/>
                </a:path>
              </a:pathLst>
            </a:custGeom>
            <a:solidFill>
              <a:srgbClr val="FFFFFF"/>
            </a:solidFill>
            <a:ln w="13792" cap="flat">
              <a:noFill/>
              <a:prstDash val="solid"/>
              <a:miter/>
            </a:ln>
          </p:spPr>
          <p:txBody>
            <a:bodyPr rtlCol="0" anchor="ctr"/>
            <a:lstStyle/>
            <a:p>
              <a:endParaRPr lang="en-GB"/>
            </a:p>
          </p:txBody>
        </p:sp>
        <p:sp>
          <p:nvSpPr>
            <p:cNvPr id="278" name="Freeform: Shape 277">
              <a:extLst>
                <a:ext uri="{FF2B5EF4-FFF2-40B4-BE49-F238E27FC236}">
                  <a16:creationId xmlns:a16="http://schemas.microsoft.com/office/drawing/2014/main" id="{B45A012F-276C-4382-8164-0541F3510CA5}"/>
                </a:ext>
              </a:extLst>
            </p:cNvPr>
            <p:cNvSpPr/>
            <p:nvPr/>
          </p:nvSpPr>
          <p:spPr>
            <a:xfrm>
              <a:off x="5537010" y="3663774"/>
              <a:ext cx="68985" cy="82781"/>
            </a:xfrm>
            <a:custGeom>
              <a:avLst/>
              <a:gdLst>
                <a:gd name="connsiteX0" fmla="*/ 40149 w 68984"/>
                <a:gd name="connsiteY0" fmla="*/ 86645 h 82781"/>
                <a:gd name="connsiteX1" fmla="*/ 10900 w 68984"/>
                <a:gd name="connsiteY1" fmla="*/ 75055 h 82781"/>
                <a:gd name="connsiteX2" fmla="*/ 0 w 68984"/>
                <a:gd name="connsiteY2" fmla="*/ 44288 h 82781"/>
                <a:gd name="connsiteX3" fmla="*/ 11451 w 68984"/>
                <a:gd name="connsiteY3" fmla="*/ 11727 h 82781"/>
                <a:gd name="connsiteX4" fmla="*/ 42219 w 68984"/>
                <a:gd name="connsiteY4" fmla="*/ 0 h 82781"/>
                <a:gd name="connsiteX5" fmla="*/ 71054 w 68984"/>
                <a:gd name="connsiteY5" fmla="*/ 11451 h 82781"/>
                <a:gd name="connsiteX6" fmla="*/ 81402 w 68984"/>
                <a:gd name="connsiteY6" fmla="*/ 43046 h 82781"/>
                <a:gd name="connsiteX7" fmla="*/ 70226 w 68984"/>
                <a:gd name="connsiteY7" fmla="*/ 74779 h 82781"/>
                <a:gd name="connsiteX8" fmla="*/ 40149 w 68984"/>
                <a:gd name="connsiteY8" fmla="*/ 86645 h 82781"/>
                <a:gd name="connsiteX9" fmla="*/ 41115 w 68984"/>
                <a:gd name="connsiteY9" fmla="*/ 11175 h 82781"/>
                <a:gd name="connsiteX10" fmla="*/ 20971 w 68984"/>
                <a:gd name="connsiteY10" fmla="*/ 19868 h 82781"/>
                <a:gd name="connsiteX11" fmla="*/ 13521 w 68984"/>
                <a:gd name="connsiteY11" fmla="*/ 43874 h 82781"/>
                <a:gd name="connsiteX12" fmla="*/ 20971 w 68984"/>
                <a:gd name="connsiteY12" fmla="*/ 67053 h 82781"/>
                <a:gd name="connsiteX13" fmla="*/ 41115 w 68984"/>
                <a:gd name="connsiteY13" fmla="*/ 75607 h 82781"/>
                <a:gd name="connsiteX14" fmla="*/ 60844 w 68984"/>
                <a:gd name="connsiteY14" fmla="*/ 67329 h 82781"/>
                <a:gd name="connsiteX15" fmla="*/ 67743 w 68984"/>
                <a:gd name="connsiteY15" fmla="*/ 43598 h 82781"/>
                <a:gd name="connsiteX16" fmla="*/ 60844 w 68984"/>
                <a:gd name="connsiteY16" fmla="*/ 19730 h 82781"/>
                <a:gd name="connsiteX17" fmla="*/ 41115 w 68984"/>
                <a:gd name="connsiteY17" fmla="*/ 11175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82781">
                  <a:moveTo>
                    <a:pt x="40149" y="86645"/>
                  </a:moveTo>
                  <a:cubicBezTo>
                    <a:pt x="27870" y="86645"/>
                    <a:pt x="18212" y="82781"/>
                    <a:pt x="10900" y="75055"/>
                  </a:cubicBezTo>
                  <a:cubicBezTo>
                    <a:pt x="3587" y="67329"/>
                    <a:pt x="0" y="57119"/>
                    <a:pt x="0" y="44288"/>
                  </a:cubicBezTo>
                  <a:cubicBezTo>
                    <a:pt x="0" y="30353"/>
                    <a:pt x="3863" y="19592"/>
                    <a:pt x="11451" y="11727"/>
                  </a:cubicBezTo>
                  <a:cubicBezTo>
                    <a:pt x="19040" y="3863"/>
                    <a:pt x="29249" y="0"/>
                    <a:pt x="42219" y="0"/>
                  </a:cubicBezTo>
                  <a:cubicBezTo>
                    <a:pt x="54498" y="0"/>
                    <a:pt x="64156" y="3863"/>
                    <a:pt x="71054" y="11451"/>
                  </a:cubicBezTo>
                  <a:cubicBezTo>
                    <a:pt x="77953" y="19040"/>
                    <a:pt x="81402" y="29525"/>
                    <a:pt x="81402" y="43046"/>
                  </a:cubicBezTo>
                  <a:cubicBezTo>
                    <a:pt x="81402" y="56291"/>
                    <a:pt x="77677" y="66777"/>
                    <a:pt x="70226" y="74779"/>
                  </a:cubicBezTo>
                  <a:cubicBezTo>
                    <a:pt x="62776" y="82781"/>
                    <a:pt x="52704" y="86645"/>
                    <a:pt x="40149" y="86645"/>
                  </a:cubicBezTo>
                  <a:close/>
                  <a:moveTo>
                    <a:pt x="41115" y="11175"/>
                  </a:moveTo>
                  <a:cubicBezTo>
                    <a:pt x="32561" y="11175"/>
                    <a:pt x="25800" y="14073"/>
                    <a:pt x="20971" y="19868"/>
                  </a:cubicBezTo>
                  <a:cubicBezTo>
                    <a:pt x="16142" y="25662"/>
                    <a:pt x="13521" y="33664"/>
                    <a:pt x="13521" y="43874"/>
                  </a:cubicBezTo>
                  <a:cubicBezTo>
                    <a:pt x="13521" y="53670"/>
                    <a:pt x="16004" y="61396"/>
                    <a:pt x="20971" y="67053"/>
                  </a:cubicBezTo>
                  <a:cubicBezTo>
                    <a:pt x="25938" y="72710"/>
                    <a:pt x="32699" y="75607"/>
                    <a:pt x="41115" y="75607"/>
                  </a:cubicBezTo>
                  <a:cubicBezTo>
                    <a:pt x="49669" y="75607"/>
                    <a:pt x="56291" y="72848"/>
                    <a:pt x="60844" y="67329"/>
                  </a:cubicBezTo>
                  <a:cubicBezTo>
                    <a:pt x="65397" y="61810"/>
                    <a:pt x="67743" y="53946"/>
                    <a:pt x="67743" y="43598"/>
                  </a:cubicBezTo>
                  <a:cubicBezTo>
                    <a:pt x="67743" y="33250"/>
                    <a:pt x="65397" y="25248"/>
                    <a:pt x="60844" y="19730"/>
                  </a:cubicBezTo>
                  <a:cubicBezTo>
                    <a:pt x="56291" y="14211"/>
                    <a:pt x="49669" y="11175"/>
                    <a:pt x="41115" y="11175"/>
                  </a:cubicBezTo>
                  <a:close/>
                </a:path>
              </a:pathLst>
            </a:custGeom>
            <a:solidFill>
              <a:srgbClr val="FFFFFF"/>
            </a:solidFill>
            <a:ln w="13792" cap="flat">
              <a:noFill/>
              <a:prstDash val="solid"/>
              <a:miter/>
            </a:ln>
          </p:spPr>
          <p:txBody>
            <a:bodyPr rtlCol="0" anchor="ctr"/>
            <a:lstStyle/>
            <a:p>
              <a:endParaRPr lang="en-GB"/>
            </a:p>
          </p:txBody>
        </p:sp>
        <p:sp>
          <p:nvSpPr>
            <p:cNvPr id="279" name="Freeform: Shape 278">
              <a:extLst>
                <a:ext uri="{FF2B5EF4-FFF2-40B4-BE49-F238E27FC236}">
                  <a16:creationId xmlns:a16="http://schemas.microsoft.com/office/drawing/2014/main" id="{C59C6136-AFF6-4FCC-BB0D-00F73C5F9F49}"/>
                </a:ext>
              </a:extLst>
            </p:cNvPr>
            <p:cNvSpPr/>
            <p:nvPr/>
          </p:nvSpPr>
          <p:spPr>
            <a:xfrm>
              <a:off x="5634002" y="3663774"/>
              <a:ext cx="68985" cy="82781"/>
            </a:xfrm>
            <a:custGeom>
              <a:avLst/>
              <a:gdLst>
                <a:gd name="connsiteX0" fmla="*/ 40149 w 68984"/>
                <a:gd name="connsiteY0" fmla="*/ 86645 h 82781"/>
                <a:gd name="connsiteX1" fmla="*/ 10900 w 68984"/>
                <a:gd name="connsiteY1" fmla="*/ 75055 h 82781"/>
                <a:gd name="connsiteX2" fmla="*/ 0 w 68984"/>
                <a:gd name="connsiteY2" fmla="*/ 44288 h 82781"/>
                <a:gd name="connsiteX3" fmla="*/ 11451 w 68984"/>
                <a:gd name="connsiteY3" fmla="*/ 11727 h 82781"/>
                <a:gd name="connsiteX4" fmla="*/ 42219 w 68984"/>
                <a:gd name="connsiteY4" fmla="*/ 0 h 82781"/>
                <a:gd name="connsiteX5" fmla="*/ 71054 w 68984"/>
                <a:gd name="connsiteY5" fmla="*/ 11451 h 82781"/>
                <a:gd name="connsiteX6" fmla="*/ 81402 w 68984"/>
                <a:gd name="connsiteY6" fmla="*/ 43046 h 82781"/>
                <a:gd name="connsiteX7" fmla="*/ 70226 w 68984"/>
                <a:gd name="connsiteY7" fmla="*/ 74779 h 82781"/>
                <a:gd name="connsiteX8" fmla="*/ 40149 w 68984"/>
                <a:gd name="connsiteY8" fmla="*/ 86645 h 82781"/>
                <a:gd name="connsiteX9" fmla="*/ 41115 w 68984"/>
                <a:gd name="connsiteY9" fmla="*/ 11175 h 82781"/>
                <a:gd name="connsiteX10" fmla="*/ 20971 w 68984"/>
                <a:gd name="connsiteY10" fmla="*/ 19868 h 82781"/>
                <a:gd name="connsiteX11" fmla="*/ 13521 w 68984"/>
                <a:gd name="connsiteY11" fmla="*/ 43874 h 82781"/>
                <a:gd name="connsiteX12" fmla="*/ 20971 w 68984"/>
                <a:gd name="connsiteY12" fmla="*/ 67053 h 82781"/>
                <a:gd name="connsiteX13" fmla="*/ 41115 w 68984"/>
                <a:gd name="connsiteY13" fmla="*/ 75607 h 82781"/>
                <a:gd name="connsiteX14" fmla="*/ 60844 w 68984"/>
                <a:gd name="connsiteY14" fmla="*/ 67329 h 82781"/>
                <a:gd name="connsiteX15" fmla="*/ 67743 w 68984"/>
                <a:gd name="connsiteY15" fmla="*/ 43598 h 82781"/>
                <a:gd name="connsiteX16" fmla="*/ 60844 w 68984"/>
                <a:gd name="connsiteY16" fmla="*/ 19730 h 82781"/>
                <a:gd name="connsiteX17" fmla="*/ 41115 w 68984"/>
                <a:gd name="connsiteY17" fmla="*/ 11175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82781">
                  <a:moveTo>
                    <a:pt x="40149" y="86645"/>
                  </a:moveTo>
                  <a:cubicBezTo>
                    <a:pt x="27870" y="86645"/>
                    <a:pt x="18212" y="82781"/>
                    <a:pt x="10900" y="75055"/>
                  </a:cubicBezTo>
                  <a:cubicBezTo>
                    <a:pt x="3587" y="67329"/>
                    <a:pt x="0" y="57119"/>
                    <a:pt x="0" y="44288"/>
                  </a:cubicBezTo>
                  <a:cubicBezTo>
                    <a:pt x="0" y="30353"/>
                    <a:pt x="3863" y="19592"/>
                    <a:pt x="11451" y="11727"/>
                  </a:cubicBezTo>
                  <a:cubicBezTo>
                    <a:pt x="19040" y="3863"/>
                    <a:pt x="29249" y="0"/>
                    <a:pt x="42219" y="0"/>
                  </a:cubicBezTo>
                  <a:cubicBezTo>
                    <a:pt x="54498" y="0"/>
                    <a:pt x="64156" y="3863"/>
                    <a:pt x="71054" y="11451"/>
                  </a:cubicBezTo>
                  <a:cubicBezTo>
                    <a:pt x="77953" y="19040"/>
                    <a:pt x="81402" y="29525"/>
                    <a:pt x="81402" y="43046"/>
                  </a:cubicBezTo>
                  <a:cubicBezTo>
                    <a:pt x="81402" y="56291"/>
                    <a:pt x="77677" y="66777"/>
                    <a:pt x="70226" y="74779"/>
                  </a:cubicBezTo>
                  <a:cubicBezTo>
                    <a:pt x="62776" y="82781"/>
                    <a:pt x="52704" y="86645"/>
                    <a:pt x="40149" y="86645"/>
                  </a:cubicBezTo>
                  <a:close/>
                  <a:moveTo>
                    <a:pt x="41115" y="11175"/>
                  </a:moveTo>
                  <a:cubicBezTo>
                    <a:pt x="32561" y="11175"/>
                    <a:pt x="25800" y="14073"/>
                    <a:pt x="20971" y="19868"/>
                  </a:cubicBezTo>
                  <a:cubicBezTo>
                    <a:pt x="16004" y="25662"/>
                    <a:pt x="13521" y="33664"/>
                    <a:pt x="13521" y="43874"/>
                  </a:cubicBezTo>
                  <a:cubicBezTo>
                    <a:pt x="13521" y="53670"/>
                    <a:pt x="16004" y="61396"/>
                    <a:pt x="20971" y="67053"/>
                  </a:cubicBezTo>
                  <a:cubicBezTo>
                    <a:pt x="25938" y="72710"/>
                    <a:pt x="32699" y="75607"/>
                    <a:pt x="41115" y="75607"/>
                  </a:cubicBezTo>
                  <a:cubicBezTo>
                    <a:pt x="49669" y="75607"/>
                    <a:pt x="56291" y="72848"/>
                    <a:pt x="60844" y="67329"/>
                  </a:cubicBezTo>
                  <a:cubicBezTo>
                    <a:pt x="65397" y="61810"/>
                    <a:pt x="67743" y="53946"/>
                    <a:pt x="67743" y="43598"/>
                  </a:cubicBezTo>
                  <a:cubicBezTo>
                    <a:pt x="67743" y="33250"/>
                    <a:pt x="65397" y="25248"/>
                    <a:pt x="60844" y="19730"/>
                  </a:cubicBezTo>
                  <a:cubicBezTo>
                    <a:pt x="56291" y="14211"/>
                    <a:pt x="49669" y="11175"/>
                    <a:pt x="41115" y="11175"/>
                  </a:cubicBezTo>
                  <a:close/>
                </a:path>
              </a:pathLst>
            </a:custGeom>
            <a:solidFill>
              <a:srgbClr val="FFFFFF"/>
            </a:solidFill>
            <a:ln w="13792" cap="flat">
              <a:noFill/>
              <a:prstDash val="solid"/>
              <a:miter/>
            </a:ln>
          </p:spPr>
          <p:txBody>
            <a:bodyPr rtlCol="0" anchor="ctr"/>
            <a:lstStyle/>
            <a:p>
              <a:endParaRPr lang="en-GB"/>
            </a:p>
          </p:txBody>
        </p:sp>
        <p:sp>
          <p:nvSpPr>
            <p:cNvPr id="280" name="Freeform: Shape 279">
              <a:extLst>
                <a:ext uri="{FF2B5EF4-FFF2-40B4-BE49-F238E27FC236}">
                  <a16:creationId xmlns:a16="http://schemas.microsoft.com/office/drawing/2014/main" id="{F9CEEF51-6BE5-4E93-BE36-31FAD7AE4C45}"/>
                </a:ext>
              </a:extLst>
            </p:cNvPr>
            <p:cNvSpPr/>
            <p:nvPr/>
          </p:nvSpPr>
          <p:spPr>
            <a:xfrm>
              <a:off x="5736651" y="3625970"/>
              <a:ext cx="13797" cy="110375"/>
            </a:xfrm>
            <a:custGeom>
              <a:avLst/>
              <a:gdLst>
                <a:gd name="connsiteX0" fmla="*/ 0 w 0"/>
                <a:gd name="connsiteY0" fmla="*/ 0 h 110375"/>
                <a:gd name="connsiteX1" fmla="*/ 13245 w 0"/>
                <a:gd name="connsiteY1" fmla="*/ 0 h 110375"/>
                <a:gd name="connsiteX2" fmla="*/ 13245 w 0"/>
                <a:gd name="connsiteY2" fmla="*/ 122517 h 110375"/>
                <a:gd name="connsiteX3" fmla="*/ 0 w 0"/>
                <a:gd name="connsiteY3" fmla="*/ 122517 h 110375"/>
              </a:gdLst>
              <a:ahLst/>
              <a:cxnLst>
                <a:cxn ang="0">
                  <a:pos x="connsiteX0" y="connsiteY0"/>
                </a:cxn>
                <a:cxn ang="0">
                  <a:pos x="connsiteX1" y="connsiteY1"/>
                </a:cxn>
                <a:cxn ang="0">
                  <a:pos x="connsiteX2" y="connsiteY2"/>
                </a:cxn>
                <a:cxn ang="0">
                  <a:pos x="connsiteX3" y="connsiteY3"/>
                </a:cxn>
              </a:cxnLst>
              <a:rect l="l" t="t" r="r" b="b"/>
              <a:pathLst>
                <a:path h="110375">
                  <a:moveTo>
                    <a:pt x="0" y="0"/>
                  </a:moveTo>
                  <a:lnTo>
                    <a:pt x="13245" y="0"/>
                  </a:lnTo>
                  <a:lnTo>
                    <a:pt x="13245" y="122517"/>
                  </a:lnTo>
                  <a:lnTo>
                    <a:pt x="0" y="122517"/>
                  </a:lnTo>
                  <a:close/>
                </a:path>
              </a:pathLst>
            </a:custGeom>
            <a:solidFill>
              <a:srgbClr val="FFFFFF"/>
            </a:solidFill>
            <a:ln w="13792" cap="flat">
              <a:noFill/>
              <a:prstDash val="solid"/>
              <a:miter/>
            </a:ln>
          </p:spPr>
          <p:txBody>
            <a:bodyPr rtlCol="0" anchor="ctr"/>
            <a:lstStyle/>
            <a:p>
              <a:endParaRPr lang="en-GB"/>
            </a:p>
          </p:txBody>
        </p:sp>
        <p:sp>
          <p:nvSpPr>
            <p:cNvPr id="281" name="Freeform: Shape 280">
              <a:extLst>
                <a:ext uri="{FF2B5EF4-FFF2-40B4-BE49-F238E27FC236}">
                  <a16:creationId xmlns:a16="http://schemas.microsoft.com/office/drawing/2014/main" id="{80F1FF2D-A2CA-43DC-842D-8F2DE753896A}"/>
                </a:ext>
              </a:extLst>
            </p:cNvPr>
            <p:cNvSpPr/>
            <p:nvPr/>
          </p:nvSpPr>
          <p:spPr>
            <a:xfrm>
              <a:off x="5775006" y="3627350"/>
              <a:ext cx="13797" cy="110375"/>
            </a:xfrm>
            <a:custGeom>
              <a:avLst/>
              <a:gdLst>
                <a:gd name="connsiteX0" fmla="*/ 8554 w 13796"/>
                <a:gd name="connsiteY0" fmla="*/ 17384 h 110375"/>
                <a:gd name="connsiteX1" fmla="*/ 2483 w 13796"/>
                <a:gd name="connsiteY1" fmla="*/ 14901 h 110375"/>
                <a:gd name="connsiteX2" fmla="*/ 0 w 13796"/>
                <a:gd name="connsiteY2" fmla="*/ 8692 h 110375"/>
                <a:gd name="connsiteX3" fmla="*/ 2483 w 13796"/>
                <a:gd name="connsiteY3" fmla="*/ 2483 h 110375"/>
                <a:gd name="connsiteX4" fmla="*/ 8554 w 13796"/>
                <a:gd name="connsiteY4" fmla="*/ 0 h 110375"/>
                <a:gd name="connsiteX5" fmla="*/ 14763 w 13796"/>
                <a:gd name="connsiteY5" fmla="*/ 2483 h 110375"/>
                <a:gd name="connsiteX6" fmla="*/ 17246 w 13796"/>
                <a:gd name="connsiteY6" fmla="*/ 8692 h 110375"/>
                <a:gd name="connsiteX7" fmla="*/ 14763 w 13796"/>
                <a:gd name="connsiteY7" fmla="*/ 14763 h 110375"/>
                <a:gd name="connsiteX8" fmla="*/ 8554 w 13796"/>
                <a:gd name="connsiteY8" fmla="*/ 17384 h 110375"/>
                <a:gd name="connsiteX9" fmla="*/ 14901 w 13796"/>
                <a:gd name="connsiteY9" fmla="*/ 121137 h 110375"/>
                <a:gd name="connsiteX10" fmla="*/ 1656 w 13796"/>
                <a:gd name="connsiteY10" fmla="*/ 121137 h 110375"/>
                <a:gd name="connsiteX11" fmla="*/ 1656 w 13796"/>
                <a:gd name="connsiteY11" fmla="*/ 38355 h 110375"/>
                <a:gd name="connsiteX12" fmla="*/ 14901 w 13796"/>
                <a:gd name="connsiteY12" fmla="*/ 38355 h 110375"/>
                <a:gd name="connsiteX13" fmla="*/ 14901 w 13796"/>
                <a:gd name="connsiteY13" fmla="*/ 121137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96" h="110375">
                  <a:moveTo>
                    <a:pt x="8554" y="17384"/>
                  </a:moveTo>
                  <a:cubicBezTo>
                    <a:pt x="6209" y="17384"/>
                    <a:pt x="4139" y="16556"/>
                    <a:pt x="2483" y="14901"/>
                  </a:cubicBezTo>
                  <a:cubicBezTo>
                    <a:pt x="828" y="13245"/>
                    <a:pt x="0" y="11175"/>
                    <a:pt x="0" y="8692"/>
                  </a:cubicBezTo>
                  <a:cubicBezTo>
                    <a:pt x="0" y="6209"/>
                    <a:pt x="828" y="4139"/>
                    <a:pt x="2483" y="2483"/>
                  </a:cubicBezTo>
                  <a:cubicBezTo>
                    <a:pt x="4139" y="828"/>
                    <a:pt x="6209" y="0"/>
                    <a:pt x="8554" y="0"/>
                  </a:cubicBezTo>
                  <a:cubicBezTo>
                    <a:pt x="11038" y="0"/>
                    <a:pt x="13107" y="828"/>
                    <a:pt x="14763" y="2483"/>
                  </a:cubicBezTo>
                  <a:cubicBezTo>
                    <a:pt x="16418" y="4139"/>
                    <a:pt x="17246" y="6209"/>
                    <a:pt x="17246" y="8692"/>
                  </a:cubicBezTo>
                  <a:cubicBezTo>
                    <a:pt x="17246" y="11037"/>
                    <a:pt x="16418" y="13107"/>
                    <a:pt x="14763" y="14763"/>
                  </a:cubicBezTo>
                  <a:cubicBezTo>
                    <a:pt x="13107" y="16418"/>
                    <a:pt x="10900" y="17384"/>
                    <a:pt x="8554" y="17384"/>
                  </a:cubicBezTo>
                  <a:close/>
                  <a:moveTo>
                    <a:pt x="14901" y="121137"/>
                  </a:moveTo>
                  <a:lnTo>
                    <a:pt x="1656" y="121137"/>
                  </a:lnTo>
                  <a:lnTo>
                    <a:pt x="1656" y="38355"/>
                  </a:lnTo>
                  <a:lnTo>
                    <a:pt x="14901" y="38355"/>
                  </a:lnTo>
                  <a:lnTo>
                    <a:pt x="14901" y="121137"/>
                  </a:lnTo>
                  <a:close/>
                </a:path>
              </a:pathLst>
            </a:custGeom>
            <a:solidFill>
              <a:srgbClr val="FFFFFF"/>
            </a:solidFill>
            <a:ln w="13792" cap="flat">
              <a:noFill/>
              <a:prstDash val="solid"/>
              <a:miter/>
            </a:ln>
          </p:spPr>
          <p:txBody>
            <a:bodyPr rtlCol="0" anchor="ctr"/>
            <a:lstStyle/>
            <a:p>
              <a:endParaRPr lang="en-GB"/>
            </a:p>
          </p:txBody>
        </p:sp>
        <p:sp>
          <p:nvSpPr>
            <p:cNvPr id="282" name="Freeform: Shape 281">
              <a:extLst>
                <a:ext uri="{FF2B5EF4-FFF2-40B4-BE49-F238E27FC236}">
                  <a16:creationId xmlns:a16="http://schemas.microsoft.com/office/drawing/2014/main" id="{5A7D094C-66A2-4548-B9C0-A00940601E1B}"/>
                </a:ext>
              </a:extLst>
            </p:cNvPr>
            <p:cNvSpPr/>
            <p:nvPr/>
          </p:nvSpPr>
          <p:spPr>
            <a:xfrm>
              <a:off x="5816949" y="3663774"/>
              <a:ext cx="55188" cy="82781"/>
            </a:xfrm>
            <a:custGeom>
              <a:avLst/>
              <a:gdLst>
                <a:gd name="connsiteX0" fmla="*/ 68571 w 55187"/>
                <a:gd name="connsiteY0" fmla="*/ 84713 h 82781"/>
                <a:gd name="connsiteX1" fmla="*/ 55326 w 55187"/>
                <a:gd name="connsiteY1" fmla="*/ 84713 h 82781"/>
                <a:gd name="connsiteX2" fmla="*/ 55326 w 55187"/>
                <a:gd name="connsiteY2" fmla="*/ 37528 h 82781"/>
                <a:gd name="connsiteX3" fmla="*/ 36148 w 55187"/>
                <a:gd name="connsiteY3" fmla="*/ 11175 h 82781"/>
                <a:gd name="connsiteX4" fmla="*/ 19730 w 55187"/>
                <a:gd name="connsiteY4" fmla="*/ 18626 h 82781"/>
                <a:gd name="connsiteX5" fmla="*/ 13245 w 55187"/>
                <a:gd name="connsiteY5" fmla="*/ 37528 h 82781"/>
                <a:gd name="connsiteX6" fmla="*/ 13245 w 55187"/>
                <a:gd name="connsiteY6" fmla="*/ 84713 h 82781"/>
                <a:gd name="connsiteX7" fmla="*/ 0 w 55187"/>
                <a:gd name="connsiteY7" fmla="*/ 84713 h 82781"/>
                <a:gd name="connsiteX8" fmla="*/ 0 w 55187"/>
                <a:gd name="connsiteY8" fmla="*/ 1932 h 82781"/>
                <a:gd name="connsiteX9" fmla="*/ 13245 w 55187"/>
                <a:gd name="connsiteY9" fmla="*/ 1932 h 82781"/>
                <a:gd name="connsiteX10" fmla="*/ 13245 w 55187"/>
                <a:gd name="connsiteY10" fmla="*/ 15728 h 82781"/>
                <a:gd name="connsiteX11" fmla="*/ 13521 w 55187"/>
                <a:gd name="connsiteY11" fmla="*/ 15728 h 82781"/>
                <a:gd name="connsiteX12" fmla="*/ 40701 w 55187"/>
                <a:gd name="connsiteY12" fmla="*/ 0 h 82781"/>
                <a:gd name="connsiteX13" fmla="*/ 61534 w 55187"/>
                <a:gd name="connsiteY13" fmla="*/ 8830 h 82781"/>
                <a:gd name="connsiteX14" fmla="*/ 68709 w 55187"/>
                <a:gd name="connsiteY14" fmla="*/ 34216 h 82781"/>
                <a:gd name="connsiteX15" fmla="*/ 68709 w 55187"/>
                <a:gd name="connsiteY15" fmla="*/ 84713 h 82781"/>
                <a:gd name="connsiteX16" fmla="*/ 68571 w 55187"/>
                <a:gd name="connsiteY16" fmla="*/ 84713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187" h="82781">
                  <a:moveTo>
                    <a:pt x="68571" y="84713"/>
                  </a:moveTo>
                  <a:lnTo>
                    <a:pt x="55326" y="84713"/>
                  </a:lnTo>
                  <a:lnTo>
                    <a:pt x="55326" y="37528"/>
                  </a:lnTo>
                  <a:cubicBezTo>
                    <a:pt x="55326" y="20005"/>
                    <a:pt x="48979" y="11175"/>
                    <a:pt x="36148" y="11175"/>
                  </a:cubicBezTo>
                  <a:cubicBezTo>
                    <a:pt x="29525" y="11175"/>
                    <a:pt x="24007" y="13659"/>
                    <a:pt x="19730" y="18626"/>
                  </a:cubicBezTo>
                  <a:cubicBezTo>
                    <a:pt x="15453" y="23593"/>
                    <a:pt x="13245" y="29939"/>
                    <a:pt x="13245" y="37528"/>
                  </a:cubicBezTo>
                  <a:lnTo>
                    <a:pt x="13245" y="84713"/>
                  </a:lnTo>
                  <a:lnTo>
                    <a:pt x="0" y="84713"/>
                  </a:lnTo>
                  <a:lnTo>
                    <a:pt x="0" y="1932"/>
                  </a:lnTo>
                  <a:lnTo>
                    <a:pt x="13245" y="1932"/>
                  </a:lnTo>
                  <a:lnTo>
                    <a:pt x="13245" y="15728"/>
                  </a:lnTo>
                  <a:lnTo>
                    <a:pt x="13521" y="15728"/>
                  </a:lnTo>
                  <a:cubicBezTo>
                    <a:pt x="19730" y="5243"/>
                    <a:pt x="28836" y="0"/>
                    <a:pt x="40701" y="0"/>
                  </a:cubicBezTo>
                  <a:cubicBezTo>
                    <a:pt x="49807" y="0"/>
                    <a:pt x="56705" y="2897"/>
                    <a:pt x="61534" y="8830"/>
                  </a:cubicBezTo>
                  <a:cubicBezTo>
                    <a:pt x="66363" y="14763"/>
                    <a:pt x="68709" y="23179"/>
                    <a:pt x="68709" y="34216"/>
                  </a:cubicBezTo>
                  <a:lnTo>
                    <a:pt x="68709" y="84713"/>
                  </a:lnTo>
                  <a:lnTo>
                    <a:pt x="68571" y="84713"/>
                  </a:lnTo>
                  <a:close/>
                </a:path>
              </a:pathLst>
            </a:custGeom>
            <a:solidFill>
              <a:srgbClr val="FFFFFF"/>
            </a:solidFill>
            <a:ln w="13792" cap="flat">
              <a:noFill/>
              <a:prstDash val="solid"/>
              <a:miter/>
            </a:ln>
          </p:spPr>
          <p:txBody>
            <a:bodyPr rtlCol="0" anchor="ctr"/>
            <a:lstStyle/>
            <a:p>
              <a:endParaRPr lang="en-GB"/>
            </a:p>
          </p:txBody>
        </p:sp>
        <p:sp>
          <p:nvSpPr>
            <p:cNvPr id="283" name="Freeform: Shape 282">
              <a:extLst>
                <a:ext uri="{FF2B5EF4-FFF2-40B4-BE49-F238E27FC236}">
                  <a16:creationId xmlns:a16="http://schemas.microsoft.com/office/drawing/2014/main" id="{53CDD544-755F-4EC8-A0BC-5FA35B42E731}"/>
                </a:ext>
              </a:extLst>
            </p:cNvPr>
            <p:cNvSpPr/>
            <p:nvPr/>
          </p:nvSpPr>
          <p:spPr>
            <a:xfrm>
              <a:off x="5904835" y="3663636"/>
              <a:ext cx="68985" cy="110375"/>
            </a:xfrm>
            <a:custGeom>
              <a:avLst/>
              <a:gdLst>
                <a:gd name="connsiteX0" fmla="*/ 76297 w 68984"/>
                <a:gd name="connsiteY0" fmla="*/ 78228 h 110375"/>
                <a:gd name="connsiteX1" fmla="*/ 32699 w 68984"/>
                <a:gd name="connsiteY1" fmla="*/ 123758 h 110375"/>
                <a:gd name="connsiteX2" fmla="*/ 5795 w 68984"/>
                <a:gd name="connsiteY2" fmla="*/ 117964 h 110375"/>
                <a:gd name="connsiteX3" fmla="*/ 5795 w 68984"/>
                <a:gd name="connsiteY3" fmla="*/ 104719 h 110375"/>
                <a:gd name="connsiteX4" fmla="*/ 32423 w 68984"/>
                <a:gd name="connsiteY4" fmla="*/ 112445 h 110375"/>
                <a:gd name="connsiteX5" fmla="*/ 62914 w 68984"/>
                <a:gd name="connsiteY5" fmla="*/ 79884 h 110375"/>
                <a:gd name="connsiteX6" fmla="*/ 62914 w 68984"/>
                <a:gd name="connsiteY6" fmla="*/ 70778 h 110375"/>
                <a:gd name="connsiteX7" fmla="*/ 62638 w 68984"/>
                <a:gd name="connsiteY7" fmla="*/ 70778 h 110375"/>
                <a:gd name="connsiteX8" fmla="*/ 34216 w 68984"/>
                <a:gd name="connsiteY8" fmla="*/ 86645 h 110375"/>
                <a:gd name="connsiteX9" fmla="*/ 9382 w 68984"/>
                <a:gd name="connsiteY9" fmla="*/ 75607 h 110375"/>
                <a:gd name="connsiteX10" fmla="*/ 0 w 68984"/>
                <a:gd name="connsiteY10" fmla="*/ 45944 h 110375"/>
                <a:gd name="connsiteX11" fmla="*/ 10210 w 68984"/>
                <a:gd name="connsiteY11" fmla="*/ 12417 h 110375"/>
                <a:gd name="connsiteX12" fmla="*/ 37941 w 68984"/>
                <a:gd name="connsiteY12" fmla="*/ 0 h 110375"/>
                <a:gd name="connsiteX13" fmla="*/ 62776 w 68984"/>
                <a:gd name="connsiteY13" fmla="*/ 13383 h 110375"/>
                <a:gd name="connsiteX14" fmla="*/ 63052 w 68984"/>
                <a:gd name="connsiteY14" fmla="*/ 13383 h 110375"/>
                <a:gd name="connsiteX15" fmla="*/ 63052 w 68984"/>
                <a:gd name="connsiteY15" fmla="*/ 1932 h 110375"/>
                <a:gd name="connsiteX16" fmla="*/ 76297 w 68984"/>
                <a:gd name="connsiteY16" fmla="*/ 1932 h 110375"/>
                <a:gd name="connsiteX17" fmla="*/ 76297 w 68984"/>
                <a:gd name="connsiteY17" fmla="*/ 78228 h 110375"/>
                <a:gd name="connsiteX18" fmla="*/ 63052 w 68984"/>
                <a:gd name="connsiteY18" fmla="*/ 47461 h 110375"/>
                <a:gd name="connsiteX19" fmla="*/ 63052 w 68984"/>
                <a:gd name="connsiteY19" fmla="*/ 35320 h 110375"/>
                <a:gd name="connsiteX20" fmla="*/ 56429 w 68984"/>
                <a:gd name="connsiteY20" fmla="*/ 18488 h 110375"/>
                <a:gd name="connsiteX21" fmla="*/ 39873 w 68984"/>
                <a:gd name="connsiteY21" fmla="*/ 11451 h 110375"/>
                <a:gd name="connsiteX22" fmla="*/ 20695 w 68984"/>
                <a:gd name="connsiteY22" fmla="*/ 20419 h 110375"/>
                <a:gd name="connsiteX23" fmla="*/ 13797 w 68984"/>
                <a:gd name="connsiteY23" fmla="*/ 45392 h 110375"/>
                <a:gd name="connsiteX24" fmla="*/ 20419 w 68984"/>
                <a:gd name="connsiteY24" fmla="*/ 67467 h 110375"/>
                <a:gd name="connsiteX25" fmla="*/ 38079 w 68984"/>
                <a:gd name="connsiteY25" fmla="*/ 75745 h 110375"/>
                <a:gd name="connsiteX26" fmla="*/ 56291 w 68984"/>
                <a:gd name="connsiteY26" fmla="*/ 67881 h 110375"/>
                <a:gd name="connsiteX27" fmla="*/ 63052 w 68984"/>
                <a:gd name="connsiteY27" fmla="*/ 47461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8984" h="110375">
                  <a:moveTo>
                    <a:pt x="76297" y="78228"/>
                  </a:moveTo>
                  <a:cubicBezTo>
                    <a:pt x="76297" y="108582"/>
                    <a:pt x="61810" y="123758"/>
                    <a:pt x="32699" y="123758"/>
                  </a:cubicBezTo>
                  <a:cubicBezTo>
                    <a:pt x="22489" y="123758"/>
                    <a:pt x="13521" y="121827"/>
                    <a:pt x="5795" y="117964"/>
                  </a:cubicBezTo>
                  <a:lnTo>
                    <a:pt x="5795" y="104719"/>
                  </a:lnTo>
                  <a:cubicBezTo>
                    <a:pt x="15177" y="109961"/>
                    <a:pt x="24007" y="112445"/>
                    <a:pt x="32423" y="112445"/>
                  </a:cubicBezTo>
                  <a:cubicBezTo>
                    <a:pt x="52842" y="112445"/>
                    <a:pt x="62914" y="101545"/>
                    <a:pt x="62914" y="79884"/>
                  </a:cubicBezTo>
                  <a:lnTo>
                    <a:pt x="62914" y="70778"/>
                  </a:lnTo>
                  <a:lnTo>
                    <a:pt x="62638" y="70778"/>
                  </a:lnTo>
                  <a:cubicBezTo>
                    <a:pt x="56291" y="81402"/>
                    <a:pt x="46909" y="86645"/>
                    <a:pt x="34216" y="86645"/>
                  </a:cubicBezTo>
                  <a:cubicBezTo>
                    <a:pt x="23869" y="86645"/>
                    <a:pt x="15591" y="82919"/>
                    <a:pt x="9382" y="75607"/>
                  </a:cubicBezTo>
                  <a:cubicBezTo>
                    <a:pt x="3173" y="68295"/>
                    <a:pt x="0" y="58361"/>
                    <a:pt x="0" y="45944"/>
                  </a:cubicBezTo>
                  <a:cubicBezTo>
                    <a:pt x="0" y="31871"/>
                    <a:pt x="3449" y="20695"/>
                    <a:pt x="10210" y="12417"/>
                  </a:cubicBezTo>
                  <a:cubicBezTo>
                    <a:pt x="16970" y="4139"/>
                    <a:pt x="26214" y="0"/>
                    <a:pt x="37941" y="0"/>
                  </a:cubicBezTo>
                  <a:cubicBezTo>
                    <a:pt x="49117" y="0"/>
                    <a:pt x="57395" y="4415"/>
                    <a:pt x="62776" y="13383"/>
                  </a:cubicBezTo>
                  <a:lnTo>
                    <a:pt x="63052" y="13383"/>
                  </a:lnTo>
                  <a:lnTo>
                    <a:pt x="63052" y="1932"/>
                  </a:lnTo>
                  <a:lnTo>
                    <a:pt x="76297" y="1932"/>
                  </a:lnTo>
                  <a:lnTo>
                    <a:pt x="76297" y="78228"/>
                  </a:lnTo>
                  <a:close/>
                  <a:moveTo>
                    <a:pt x="63052" y="47461"/>
                  </a:moveTo>
                  <a:lnTo>
                    <a:pt x="63052" y="35320"/>
                  </a:lnTo>
                  <a:cubicBezTo>
                    <a:pt x="63052" y="28698"/>
                    <a:pt x="60844" y="23179"/>
                    <a:pt x="56429" y="18488"/>
                  </a:cubicBezTo>
                  <a:cubicBezTo>
                    <a:pt x="52014" y="13797"/>
                    <a:pt x="46496" y="11451"/>
                    <a:pt x="39873" y="11451"/>
                  </a:cubicBezTo>
                  <a:cubicBezTo>
                    <a:pt x="31733" y="11451"/>
                    <a:pt x="25248" y="14487"/>
                    <a:pt x="20695" y="20419"/>
                  </a:cubicBezTo>
                  <a:cubicBezTo>
                    <a:pt x="16142" y="26352"/>
                    <a:pt x="13797" y="34768"/>
                    <a:pt x="13797" y="45392"/>
                  </a:cubicBezTo>
                  <a:cubicBezTo>
                    <a:pt x="13797" y="54636"/>
                    <a:pt x="16004" y="61948"/>
                    <a:pt x="20419" y="67467"/>
                  </a:cubicBezTo>
                  <a:cubicBezTo>
                    <a:pt x="24834" y="72986"/>
                    <a:pt x="30767" y="75745"/>
                    <a:pt x="38079" y="75745"/>
                  </a:cubicBezTo>
                  <a:cubicBezTo>
                    <a:pt x="45530" y="75745"/>
                    <a:pt x="51600" y="73124"/>
                    <a:pt x="56291" y="67881"/>
                  </a:cubicBezTo>
                  <a:cubicBezTo>
                    <a:pt x="60982" y="62638"/>
                    <a:pt x="63052" y="55740"/>
                    <a:pt x="63052" y="47461"/>
                  </a:cubicBezTo>
                  <a:close/>
                </a:path>
              </a:pathLst>
            </a:custGeom>
            <a:solidFill>
              <a:srgbClr val="FFFFFF"/>
            </a:solidFill>
            <a:ln w="13792" cap="flat">
              <a:noFill/>
              <a:prstDash val="solid"/>
              <a:miter/>
            </a:ln>
          </p:spPr>
          <p:txBody>
            <a:bodyPr rtlCol="0" anchor="ctr"/>
            <a:lstStyle/>
            <a:p>
              <a:endParaRPr lang="en-GB"/>
            </a:p>
          </p:txBody>
        </p:sp>
        <p:sp>
          <p:nvSpPr>
            <p:cNvPr id="284" name="Freeform: Shape 283">
              <a:extLst>
                <a:ext uri="{FF2B5EF4-FFF2-40B4-BE49-F238E27FC236}">
                  <a16:creationId xmlns:a16="http://schemas.microsoft.com/office/drawing/2014/main" id="{B92A0395-C7F2-4F22-89C5-72021BBF4447}"/>
                </a:ext>
              </a:extLst>
            </p:cNvPr>
            <p:cNvSpPr/>
            <p:nvPr/>
          </p:nvSpPr>
          <p:spPr>
            <a:xfrm>
              <a:off x="7011761" y="3531737"/>
              <a:ext cx="82781" cy="110375"/>
            </a:xfrm>
            <a:custGeom>
              <a:avLst/>
              <a:gdLst>
                <a:gd name="connsiteX0" fmla="*/ 86507 w 82781"/>
                <a:gd name="connsiteY0" fmla="*/ 112997 h 110375"/>
                <a:gd name="connsiteX1" fmla="*/ 54498 w 82781"/>
                <a:gd name="connsiteY1" fmla="*/ 119757 h 110375"/>
                <a:gd name="connsiteX2" fmla="*/ 14901 w 82781"/>
                <a:gd name="connsiteY2" fmla="*/ 103891 h 110375"/>
                <a:gd name="connsiteX3" fmla="*/ 0 w 82781"/>
                <a:gd name="connsiteY3" fmla="*/ 62086 h 110375"/>
                <a:gd name="connsiteX4" fmla="*/ 16694 w 82781"/>
                <a:gd name="connsiteY4" fmla="*/ 17108 h 110375"/>
                <a:gd name="connsiteX5" fmla="*/ 59189 w 82781"/>
                <a:gd name="connsiteY5" fmla="*/ 0 h 110375"/>
                <a:gd name="connsiteX6" fmla="*/ 86507 w 82781"/>
                <a:gd name="connsiteY6" fmla="*/ 4829 h 110375"/>
                <a:gd name="connsiteX7" fmla="*/ 86507 w 82781"/>
                <a:gd name="connsiteY7" fmla="*/ 19316 h 110375"/>
                <a:gd name="connsiteX8" fmla="*/ 59051 w 82781"/>
                <a:gd name="connsiteY8" fmla="*/ 12417 h 110375"/>
                <a:gd name="connsiteX9" fmla="*/ 26628 w 82781"/>
                <a:gd name="connsiteY9" fmla="*/ 25800 h 110375"/>
                <a:gd name="connsiteX10" fmla="*/ 14211 w 82781"/>
                <a:gd name="connsiteY10" fmla="*/ 61396 h 110375"/>
                <a:gd name="connsiteX11" fmla="*/ 25800 w 82781"/>
                <a:gd name="connsiteY11" fmla="*/ 95199 h 110375"/>
                <a:gd name="connsiteX12" fmla="*/ 56291 w 82781"/>
                <a:gd name="connsiteY12" fmla="*/ 107754 h 110375"/>
                <a:gd name="connsiteX13" fmla="*/ 86507 w 82781"/>
                <a:gd name="connsiteY13" fmla="*/ 100028 h 110375"/>
                <a:gd name="connsiteX14" fmla="*/ 86507 w 82781"/>
                <a:gd name="connsiteY14" fmla="*/ 112997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781" h="110375">
                  <a:moveTo>
                    <a:pt x="86507" y="112997"/>
                  </a:moveTo>
                  <a:cubicBezTo>
                    <a:pt x="77952" y="117550"/>
                    <a:pt x="67329" y="119757"/>
                    <a:pt x="54498" y="119757"/>
                  </a:cubicBezTo>
                  <a:cubicBezTo>
                    <a:pt x="37941" y="119757"/>
                    <a:pt x="24834" y="114514"/>
                    <a:pt x="14901" y="103891"/>
                  </a:cubicBezTo>
                  <a:cubicBezTo>
                    <a:pt x="4967" y="93267"/>
                    <a:pt x="0" y="79332"/>
                    <a:pt x="0" y="62086"/>
                  </a:cubicBezTo>
                  <a:cubicBezTo>
                    <a:pt x="0" y="43598"/>
                    <a:pt x="5519" y="28560"/>
                    <a:pt x="16694" y="17108"/>
                  </a:cubicBezTo>
                  <a:cubicBezTo>
                    <a:pt x="27870" y="5657"/>
                    <a:pt x="41943" y="0"/>
                    <a:pt x="59189" y="0"/>
                  </a:cubicBezTo>
                  <a:cubicBezTo>
                    <a:pt x="70226" y="0"/>
                    <a:pt x="79332" y="1656"/>
                    <a:pt x="86507" y="4829"/>
                  </a:cubicBezTo>
                  <a:lnTo>
                    <a:pt x="86507" y="19316"/>
                  </a:lnTo>
                  <a:cubicBezTo>
                    <a:pt x="78228" y="14625"/>
                    <a:pt x="68985" y="12417"/>
                    <a:pt x="59051" y="12417"/>
                  </a:cubicBezTo>
                  <a:cubicBezTo>
                    <a:pt x="45806" y="12417"/>
                    <a:pt x="34906" y="16832"/>
                    <a:pt x="26628" y="25800"/>
                  </a:cubicBezTo>
                  <a:cubicBezTo>
                    <a:pt x="18350" y="34768"/>
                    <a:pt x="14211" y="46634"/>
                    <a:pt x="14211" y="61396"/>
                  </a:cubicBezTo>
                  <a:cubicBezTo>
                    <a:pt x="14211" y="75469"/>
                    <a:pt x="18074" y="86783"/>
                    <a:pt x="25800" y="95199"/>
                  </a:cubicBezTo>
                  <a:cubicBezTo>
                    <a:pt x="33526" y="103615"/>
                    <a:pt x="43736" y="107754"/>
                    <a:pt x="56291" y="107754"/>
                  </a:cubicBezTo>
                  <a:cubicBezTo>
                    <a:pt x="67881" y="107754"/>
                    <a:pt x="77952" y="105132"/>
                    <a:pt x="86507" y="100028"/>
                  </a:cubicBezTo>
                  <a:lnTo>
                    <a:pt x="86507" y="112997"/>
                  </a:lnTo>
                  <a:close/>
                </a:path>
              </a:pathLst>
            </a:custGeom>
            <a:solidFill>
              <a:srgbClr val="FFFFFF"/>
            </a:solidFill>
            <a:ln w="13792" cap="flat">
              <a:noFill/>
              <a:prstDash val="solid"/>
              <a:miter/>
            </a:ln>
          </p:spPr>
          <p:txBody>
            <a:bodyPr rtlCol="0" anchor="ctr"/>
            <a:lstStyle/>
            <a:p>
              <a:endParaRPr lang="en-GB"/>
            </a:p>
          </p:txBody>
        </p:sp>
        <p:sp>
          <p:nvSpPr>
            <p:cNvPr id="285" name="Freeform: Shape 284">
              <a:extLst>
                <a:ext uri="{FF2B5EF4-FFF2-40B4-BE49-F238E27FC236}">
                  <a16:creationId xmlns:a16="http://schemas.microsoft.com/office/drawing/2014/main" id="{FA11F762-135A-447C-9E5B-9E7BCA479B6E}"/>
                </a:ext>
              </a:extLst>
            </p:cNvPr>
            <p:cNvSpPr/>
            <p:nvPr/>
          </p:nvSpPr>
          <p:spPr>
            <a:xfrm>
              <a:off x="7114548" y="3564850"/>
              <a:ext cx="68985" cy="82781"/>
            </a:xfrm>
            <a:custGeom>
              <a:avLst/>
              <a:gdLst>
                <a:gd name="connsiteX0" fmla="*/ 40149 w 68984"/>
                <a:gd name="connsiteY0" fmla="*/ 86645 h 82781"/>
                <a:gd name="connsiteX1" fmla="*/ 10900 w 68984"/>
                <a:gd name="connsiteY1" fmla="*/ 75055 h 82781"/>
                <a:gd name="connsiteX2" fmla="*/ 0 w 68984"/>
                <a:gd name="connsiteY2" fmla="*/ 44288 h 82781"/>
                <a:gd name="connsiteX3" fmla="*/ 11451 w 68984"/>
                <a:gd name="connsiteY3" fmla="*/ 11727 h 82781"/>
                <a:gd name="connsiteX4" fmla="*/ 42219 w 68984"/>
                <a:gd name="connsiteY4" fmla="*/ 0 h 82781"/>
                <a:gd name="connsiteX5" fmla="*/ 71054 w 68984"/>
                <a:gd name="connsiteY5" fmla="*/ 11451 h 82781"/>
                <a:gd name="connsiteX6" fmla="*/ 81402 w 68984"/>
                <a:gd name="connsiteY6" fmla="*/ 43046 h 82781"/>
                <a:gd name="connsiteX7" fmla="*/ 70226 w 68984"/>
                <a:gd name="connsiteY7" fmla="*/ 74779 h 82781"/>
                <a:gd name="connsiteX8" fmla="*/ 40149 w 68984"/>
                <a:gd name="connsiteY8" fmla="*/ 86645 h 82781"/>
                <a:gd name="connsiteX9" fmla="*/ 41115 w 68984"/>
                <a:gd name="connsiteY9" fmla="*/ 11175 h 82781"/>
                <a:gd name="connsiteX10" fmla="*/ 20971 w 68984"/>
                <a:gd name="connsiteY10" fmla="*/ 19867 h 82781"/>
                <a:gd name="connsiteX11" fmla="*/ 13521 w 68984"/>
                <a:gd name="connsiteY11" fmla="*/ 43874 h 82781"/>
                <a:gd name="connsiteX12" fmla="*/ 20971 w 68984"/>
                <a:gd name="connsiteY12" fmla="*/ 67053 h 82781"/>
                <a:gd name="connsiteX13" fmla="*/ 41115 w 68984"/>
                <a:gd name="connsiteY13" fmla="*/ 75607 h 82781"/>
                <a:gd name="connsiteX14" fmla="*/ 60844 w 68984"/>
                <a:gd name="connsiteY14" fmla="*/ 67329 h 82781"/>
                <a:gd name="connsiteX15" fmla="*/ 67743 w 68984"/>
                <a:gd name="connsiteY15" fmla="*/ 43598 h 82781"/>
                <a:gd name="connsiteX16" fmla="*/ 60844 w 68984"/>
                <a:gd name="connsiteY16" fmla="*/ 19730 h 82781"/>
                <a:gd name="connsiteX17" fmla="*/ 41115 w 68984"/>
                <a:gd name="connsiteY17" fmla="*/ 11175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82781">
                  <a:moveTo>
                    <a:pt x="40149" y="86645"/>
                  </a:moveTo>
                  <a:cubicBezTo>
                    <a:pt x="27870" y="86645"/>
                    <a:pt x="18212" y="82781"/>
                    <a:pt x="10900" y="75055"/>
                  </a:cubicBezTo>
                  <a:cubicBezTo>
                    <a:pt x="3587" y="67329"/>
                    <a:pt x="0" y="57119"/>
                    <a:pt x="0" y="44288"/>
                  </a:cubicBezTo>
                  <a:cubicBezTo>
                    <a:pt x="0" y="30353"/>
                    <a:pt x="3863" y="19592"/>
                    <a:pt x="11451" y="11727"/>
                  </a:cubicBezTo>
                  <a:cubicBezTo>
                    <a:pt x="19040" y="3863"/>
                    <a:pt x="29250" y="0"/>
                    <a:pt x="42219" y="0"/>
                  </a:cubicBezTo>
                  <a:cubicBezTo>
                    <a:pt x="54498" y="0"/>
                    <a:pt x="64156" y="3863"/>
                    <a:pt x="71054" y="11451"/>
                  </a:cubicBezTo>
                  <a:cubicBezTo>
                    <a:pt x="77953" y="19040"/>
                    <a:pt x="81402" y="29525"/>
                    <a:pt x="81402" y="43046"/>
                  </a:cubicBezTo>
                  <a:cubicBezTo>
                    <a:pt x="81402" y="56291"/>
                    <a:pt x="77677" y="66777"/>
                    <a:pt x="70226" y="74779"/>
                  </a:cubicBezTo>
                  <a:cubicBezTo>
                    <a:pt x="62776" y="82781"/>
                    <a:pt x="52704" y="86645"/>
                    <a:pt x="40149" y="86645"/>
                  </a:cubicBezTo>
                  <a:close/>
                  <a:moveTo>
                    <a:pt x="41115" y="11175"/>
                  </a:moveTo>
                  <a:cubicBezTo>
                    <a:pt x="32561" y="11175"/>
                    <a:pt x="25800" y="14073"/>
                    <a:pt x="20971" y="19867"/>
                  </a:cubicBezTo>
                  <a:cubicBezTo>
                    <a:pt x="16142" y="25662"/>
                    <a:pt x="13521" y="33664"/>
                    <a:pt x="13521" y="43874"/>
                  </a:cubicBezTo>
                  <a:cubicBezTo>
                    <a:pt x="13521" y="53670"/>
                    <a:pt x="16004" y="61396"/>
                    <a:pt x="20971" y="67053"/>
                  </a:cubicBezTo>
                  <a:cubicBezTo>
                    <a:pt x="25938" y="72710"/>
                    <a:pt x="32699" y="75607"/>
                    <a:pt x="41115" y="75607"/>
                  </a:cubicBezTo>
                  <a:cubicBezTo>
                    <a:pt x="49669" y="75607"/>
                    <a:pt x="56291" y="72848"/>
                    <a:pt x="60844" y="67329"/>
                  </a:cubicBezTo>
                  <a:cubicBezTo>
                    <a:pt x="65397" y="61810"/>
                    <a:pt x="67743" y="53946"/>
                    <a:pt x="67743" y="43598"/>
                  </a:cubicBezTo>
                  <a:cubicBezTo>
                    <a:pt x="67743" y="33250"/>
                    <a:pt x="65397" y="25248"/>
                    <a:pt x="60844" y="19730"/>
                  </a:cubicBezTo>
                  <a:cubicBezTo>
                    <a:pt x="56291" y="14211"/>
                    <a:pt x="49669" y="11175"/>
                    <a:pt x="41115" y="11175"/>
                  </a:cubicBezTo>
                  <a:close/>
                </a:path>
              </a:pathLst>
            </a:custGeom>
            <a:solidFill>
              <a:srgbClr val="FFFFFF"/>
            </a:solidFill>
            <a:ln w="13792" cap="flat">
              <a:noFill/>
              <a:prstDash val="solid"/>
              <a:miter/>
            </a:ln>
          </p:spPr>
          <p:txBody>
            <a:bodyPr rtlCol="0" anchor="ctr"/>
            <a:lstStyle/>
            <a:p>
              <a:endParaRPr lang="en-GB"/>
            </a:p>
          </p:txBody>
        </p:sp>
        <p:sp>
          <p:nvSpPr>
            <p:cNvPr id="286" name="Freeform: Shape 285">
              <a:extLst>
                <a:ext uri="{FF2B5EF4-FFF2-40B4-BE49-F238E27FC236}">
                  <a16:creationId xmlns:a16="http://schemas.microsoft.com/office/drawing/2014/main" id="{5F612D21-5476-4383-8C83-916B4478212F}"/>
                </a:ext>
              </a:extLst>
            </p:cNvPr>
            <p:cNvSpPr/>
            <p:nvPr/>
          </p:nvSpPr>
          <p:spPr>
            <a:xfrm>
              <a:off x="7217335" y="3564850"/>
              <a:ext cx="55188" cy="82781"/>
            </a:xfrm>
            <a:custGeom>
              <a:avLst/>
              <a:gdLst>
                <a:gd name="connsiteX0" fmla="*/ 68571 w 55187"/>
                <a:gd name="connsiteY0" fmla="*/ 84713 h 82781"/>
                <a:gd name="connsiteX1" fmla="*/ 55326 w 55187"/>
                <a:gd name="connsiteY1" fmla="*/ 84713 h 82781"/>
                <a:gd name="connsiteX2" fmla="*/ 55326 w 55187"/>
                <a:gd name="connsiteY2" fmla="*/ 37528 h 82781"/>
                <a:gd name="connsiteX3" fmla="*/ 36148 w 55187"/>
                <a:gd name="connsiteY3" fmla="*/ 11175 h 82781"/>
                <a:gd name="connsiteX4" fmla="*/ 19730 w 55187"/>
                <a:gd name="connsiteY4" fmla="*/ 18626 h 82781"/>
                <a:gd name="connsiteX5" fmla="*/ 13245 w 55187"/>
                <a:gd name="connsiteY5" fmla="*/ 37528 h 82781"/>
                <a:gd name="connsiteX6" fmla="*/ 13245 w 55187"/>
                <a:gd name="connsiteY6" fmla="*/ 84713 h 82781"/>
                <a:gd name="connsiteX7" fmla="*/ 0 w 55187"/>
                <a:gd name="connsiteY7" fmla="*/ 84713 h 82781"/>
                <a:gd name="connsiteX8" fmla="*/ 0 w 55187"/>
                <a:gd name="connsiteY8" fmla="*/ 1932 h 82781"/>
                <a:gd name="connsiteX9" fmla="*/ 13245 w 55187"/>
                <a:gd name="connsiteY9" fmla="*/ 1932 h 82781"/>
                <a:gd name="connsiteX10" fmla="*/ 13245 w 55187"/>
                <a:gd name="connsiteY10" fmla="*/ 15728 h 82781"/>
                <a:gd name="connsiteX11" fmla="*/ 13521 w 55187"/>
                <a:gd name="connsiteY11" fmla="*/ 15728 h 82781"/>
                <a:gd name="connsiteX12" fmla="*/ 40701 w 55187"/>
                <a:gd name="connsiteY12" fmla="*/ 0 h 82781"/>
                <a:gd name="connsiteX13" fmla="*/ 61534 w 55187"/>
                <a:gd name="connsiteY13" fmla="*/ 8830 h 82781"/>
                <a:gd name="connsiteX14" fmla="*/ 68709 w 55187"/>
                <a:gd name="connsiteY14" fmla="*/ 34216 h 82781"/>
                <a:gd name="connsiteX15" fmla="*/ 68709 w 55187"/>
                <a:gd name="connsiteY15" fmla="*/ 84713 h 82781"/>
                <a:gd name="connsiteX16" fmla="*/ 68571 w 55187"/>
                <a:gd name="connsiteY16" fmla="*/ 84713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187" h="82781">
                  <a:moveTo>
                    <a:pt x="68571" y="84713"/>
                  </a:moveTo>
                  <a:lnTo>
                    <a:pt x="55326" y="84713"/>
                  </a:lnTo>
                  <a:lnTo>
                    <a:pt x="55326" y="37528"/>
                  </a:lnTo>
                  <a:cubicBezTo>
                    <a:pt x="55326" y="20005"/>
                    <a:pt x="48979" y="11175"/>
                    <a:pt x="36148" y="11175"/>
                  </a:cubicBezTo>
                  <a:cubicBezTo>
                    <a:pt x="29525" y="11175"/>
                    <a:pt x="24007" y="13659"/>
                    <a:pt x="19730" y="18626"/>
                  </a:cubicBezTo>
                  <a:cubicBezTo>
                    <a:pt x="15453" y="23593"/>
                    <a:pt x="13245" y="29939"/>
                    <a:pt x="13245" y="37528"/>
                  </a:cubicBezTo>
                  <a:lnTo>
                    <a:pt x="13245" y="84713"/>
                  </a:lnTo>
                  <a:lnTo>
                    <a:pt x="0" y="84713"/>
                  </a:lnTo>
                  <a:lnTo>
                    <a:pt x="0" y="1932"/>
                  </a:lnTo>
                  <a:lnTo>
                    <a:pt x="13245" y="1932"/>
                  </a:lnTo>
                  <a:lnTo>
                    <a:pt x="13245" y="15728"/>
                  </a:lnTo>
                  <a:lnTo>
                    <a:pt x="13521" y="15728"/>
                  </a:lnTo>
                  <a:cubicBezTo>
                    <a:pt x="19730" y="5243"/>
                    <a:pt x="28836" y="0"/>
                    <a:pt x="40701" y="0"/>
                  </a:cubicBezTo>
                  <a:cubicBezTo>
                    <a:pt x="49807" y="0"/>
                    <a:pt x="56705" y="2897"/>
                    <a:pt x="61534" y="8830"/>
                  </a:cubicBezTo>
                  <a:cubicBezTo>
                    <a:pt x="66363" y="14763"/>
                    <a:pt x="68709" y="23179"/>
                    <a:pt x="68709" y="34216"/>
                  </a:cubicBezTo>
                  <a:lnTo>
                    <a:pt x="68709" y="84713"/>
                  </a:lnTo>
                  <a:lnTo>
                    <a:pt x="68571" y="84713"/>
                  </a:lnTo>
                  <a:close/>
                </a:path>
              </a:pathLst>
            </a:custGeom>
            <a:solidFill>
              <a:srgbClr val="FFFFFF"/>
            </a:solidFill>
            <a:ln w="13792" cap="flat">
              <a:noFill/>
              <a:prstDash val="solid"/>
              <a:miter/>
            </a:ln>
          </p:spPr>
          <p:txBody>
            <a:bodyPr rtlCol="0" anchor="ctr"/>
            <a:lstStyle/>
            <a:p>
              <a:endParaRPr lang="en-GB"/>
            </a:p>
          </p:txBody>
        </p:sp>
        <p:sp>
          <p:nvSpPr>
            <p:cNvPr id="287" name="Freeform: Shape 286">
              <a:extLst>
                <a:ext uri="{FF2B5EF4-FFF2-40B4-BE49-F238E27FC236}">
                  <a16:creationId xmlns:a16="http://schemas.microsoft.com/office/drawing/2014/main" id="{D0B81F2F-9C5A-473E-A81C-A5601AB99B1B}"/>
                </a:ext>
              </a:extLst>
            </p:cNvPr>
            <p:cNvSpPr/>
            <p:nvPr/>
          </p:nvSpPr>
          <p:spPr>
            <a:xfrm>
              <a:off x="7300806" y="3542361"/>
              <a:ext cx="41391" cy="96578"/>
            </a:xfrm>
            <a:custGeom>
              <a:avLst/>
              <a:gdLst>
                <a:gd name="connsiteX0" fmla="*/ 48427 w 41390"/>
                <a:gd name="connsiteY0" fmla="*/ 106374 h 96578"/>
                <a:gd name="connsiteX1" fmla="*/ 36010 w 41390"/>
                <a:gd name="connsiteY1" fmla="*/ 108996 h 96578"/>
                <a:gd name="connsiteX2" fmla="*/ 14211 w 41390"/>
                <a:gd name="connsiteY2" fmla="*/ 84713 h 96578"/>
                <a:gd name="connsiteX3" fmla="*/ 14211 w 41390"/>
                <a:gd name="connsiteY3" fmla="*/ 35734 h 96578"/>
                <a:gd name="connsiteX4" fmla="*/ 0 w 41390"/>
                <a:gd name="connsiteY4" fmla="*/ 35734 h 96578"/>
                <a:gd name="connsiteX5" fmla="*/ 0 w 41390"/>
                <a:gd name="connsiteY5" fmla="*/ 24421 h 96578"/>
                <a:gd name="connsiteX6" fmla="*/ 14211 w 41390"/>
                <a:gd name="connsiteY6" fmla="*/ 24421 h 96578"/>
                <a:gd name="connsiteX7" fmla="*/ 14211 w 41390"/>
                <a:gd name="connsiteY7" fmla="*/ 4277 h 96578"/>
                <a:gd name="connsiteX8" fmla="*/ 27456 w 41390"/>
                <a:gd name="connsiteY8" fmla="*/ 0 h 96578"/>
                <a:gd name="connsiteX9" fmla="*/ 27456 w 41390"/>
                <a:gd name="connsiteY9" fmla="*/ 24559 h 96578"/>
                <a:gd name="connsiteX10" fmla="*/ 48289 w 41390"/>
                <a:gd name="connsiteY10" fmla="*/ 24559 h 96578"/>
                <a:gd name="connsiteX11" fmla="*/ 48289 w 41390"/>
                <a:gd name="connsiteY11" fmla="*/ 35872 h 96578"/>
                <a:gd name="connsiteX12" fmla="*/ 27456 w 41390"/>
                <a:gd name="connsiteY12" fmla="*/ 35872 h 96578"/>
                <a:gd name="connsiteX13" fmla="*/ 27456 w 41390"/>
                <a:gd name="connsiteY13" fmla="*/ 82506 h 96578"/>
                <a:gd name="connsiteX14" fmla="*/ 30353 w 41390"/>
                <a:gd name="connsiteY14" fmla="*/ 94371 h 96578"/>
                <a:gd name="connsiteX15" fmla="*/ 39735 w 41390"/>
                <a:gd name="connsiteY15" fmla="*/ 97958 h 96578"/>
                <a:gd name="connsiteX16" fmla="*/ 48427 w 41390"/>
                <a:gd name="connsiteY16" fmla="*/ 95199 h 96578"/>
                <a:gd name="connsiteX17" fmla="*/ 48427 w 41390"/>
                <a:gd name="connsiteY17" fmla="*/ 106374 h 96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390" h="96578">
                  <a:moveTo>
                    <a:pt x="48427" y="106374"/>
                  </a:moveTo>
                  <a:cubicBezTo>
                    <a:pt x="45254" y="108168"/>
                    <a:pt x="41115" y="108996"/>
                    <a:pt x="36010" y="108996"/>
                  </a:cubicBezTo>
                  <a:cubicBezTo>
                    <a:pt x="21523" y="108996"/>
                    <a:pt x="14211" y="100855"/>
                    <a:pt x="14211" y="84713"/>
                  </a:cubicBezTo>
                  <a:lnTo>
                    <a:pt x="14211" y="35734"/>
                  </a:lnTo>
                  <a:lnTo>
                    <a:pt x="0" y="35734"/>
                  </a:lnTo>
                  <a:lnTo>
                    <a:pt x="0" y="24421"/>
                  </a:lnTo>
                  <a:lnTo>
                    <a:pt x="14211" y="24421"/>
                  </a:lnTo>
                  <a:lnTo>
                    <a:pt x="14211" y="4277"/>
                  </a:lnTo>
                  <a:lnTo>
                    <a:pt x="27456" y="0"/>
                  </a:lnTo>
                  <a:lnTo>
                    <a:pt x="27456" y="24559"/>
                  </a:lnTo>
                  <a:lnTo>
                    <a:pt x="48289" y="24559"/>
                  </a:lnTo>
                  <a:lnTo>
                    <a:pt x="48289" y="35872"/>
                  </a:lnTo>
                  <a:lnTo>
                    <a:pt x="27456" y="35872"/>
                  </a:lnTo>
                  <a:lnTo>
                    <a:pt x="27456" y="82506"/>
                  </a:lnTo>
                  <a:cubicBezTo>
                    <a:pt x="27456" y="88024"/>
                    <a:pt x="28422" y="92025"/>
                    <a:pt x="30353" y="94371"/>
                  </a:cubicBezTo>
                  <a:cubicBezTo>
                    <a:pt x="32285" y="96716"/>
                    <a:pt x="35320" y="97958"/>
                    <a:pt x="39735" y="97958"/>
                  </a:cubicBezTo>
                  <a:cubicBezTo>
                    <a:pt x="43046" y="97958"/>
                    <a:pt x="45944" y="96992"/>
                    <a:pt x="48427" y="95199"/>
                  </a:cubicBezTo>
                  <a:lnTo>
                    <a:pt x="48427" y="106374"/>
                  </a:lnTo>
                  <a:close/>
                </a:path>
              </a:pathLst>
            </a:custGeom>
            <a:solidFill>
              <a:srgbClr val="FFFFFF"/>
            </a:solidFill>
            <a:ln w="13792" cap="flat">
              <a:noFill/>
              <a:prstDash val="solid"/>
              <a:miter/>
            </a:ln>
          </p:spPr>
          <p:txBody>
            <a:bodyPr rtlCol="0" anchor="ctr"/>
            <a:lstStyle/>
            <a:p>
              <a:endParaRPr lang="en-GB"/>
            </a:p>
          </p:txBody>
        </p:sp>
        <p:sp>
          <p:nvSpPr>
            <p:cNvPr id="288" name="Freeform: Shape 287">
              <a:extLst>
                <a:ext uri="{FF2B5EF4-FFF2-40B4-BE49-F238E27FC236}">
                  <a16:creationId xmlns:a16="http://schemas.microsoft.com/office/drawing/2014/main" id="{409D0840-113C-41F1-A00F-A0C94BE90C2F}"/>
                </a:ext>
              </a:extLst>
            </p:cNvPr>
            <p:cNvSpPr/>
            <p:nvPr/>
          </p:nvSpPr>
          <p:spPr>
            <a:xfrm>
              <a:off x="7366894" y="3565540"/>
              <a:ext cx="41391" cy="82781"/>
            </a:xfrm>
            <a:custGeom>
              <a:avLst/>
              <a:gdLst>
                <a:gd name="connsiteX0" fmla="*/ 43184 w 41390"/>
                <a:gd name="connsiteY0" fmla="*/ 14763 h 82781"/>
                <a:gd name="connsiteX1" fmla="*/ 33112 w 41390"/>
                <a:gd name="connsiteY1" fmla="*/ 12141 h 82781"/>
                <a:gd name="connsiteX2" fmla="*/ 18902 w 41390"/>
                <a:gd name="connsiteY2" fmla="*/ 20143 h 82781"/>
                <a:gd name="connsiteX3" fmla="*/ 13245 w 41390"/>
                <a:gd name="connsiteY3" fmla="*/ 41943 h 82781"/>
                <a:gd name="connsiteX4" fmla="*/ 13245 w 41390"/>
                <a:gd name="connsiteY4" fmla="*/ 84161 h 82781"/>
                <a:gd name="connsiteX5" fmla="*/ 0 w 41390"/>
                <a:gd name="connsiteY5" fmla="*/ 84161 h 82781"/>
                <a:gd name="connsiteX6" fmla="*/ 0 w 41390"/>
                <a:gd name="connsiteY6" fmla="*/ 1380 h 82781"/>
                <a:gd name="connsiteX7" fmla="*/ 13245 w 41390"/>
                <a:gd name="connsiteY7" fmla="*/ 1380 h 82781"/>
                <a:gd name="connsiteX8" fmla="*/ 13245 w 41390"/>
                <a:gd name="connsiteY8" fmla="*/ 18488 h 82781"/>
                <a:gd name="connsiteX9" fmla="*/ 13521 w 41390"/>
                <a:gd name="connsiteY9" fmla="*/ 18488 h 82781"/>
                <a:gd name="connsiteX10" fmla="*/ 22213 w 41390"/>
                <a:gd name="connsiteY10" fmla="*/ 4829 h 82781"/>
                <a:gd name="connsiteX11" fmla="*/ 35182 w 41390"/>
                <a:gd name="connsiteY11" fmla="*/ 0 h 82781"/>
                <a:gd name="connsiteX12" fmla="*/ 43046 w 41390"/>
                <a:gd name="connsiteY12" fmla="*/ 1104 h 82781"/>
                <a:gd name="connsiteX13" fmla="*/ 43046 w 41390"/>
                <a:gd name="connsiteY13" fmla="*/ 14763 h 82781"/>
                <a:gd name="connsiteX14" fmla="*/ 43184 w 41390"/>
                <a:gd name="connsiteY14" fmla="*/ 14763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390" h="82781">
                  <a:moveTo>
                    <a:pt x="43184" y="14763"/>
                  </a:moveTo>
                  <a:cubicBezTo>
                    <a:pt x="40839" y="12969"/>
                    <a:pt x="37528" y="12141"/>
                    <a:pt x="33112" y="12141"/>
                  </a:cubicBezTo>
                  <a:cubicBezTo>
                    <a:pt x="27456" y="12141"/>
                    <a:pt x="22765" y="14763"/>
                    <a:pt x="18902" y="20143"/>
                  </a:cubicBezTo>
                  <a:cubicBezTo>
                    <a:pt x="15039" y="25524"/>
                    <a:pt x="13245" y="32699"/>
                    <a:pt x="13245" y="41943"/>
                  </a:cubicBezTo>
                  <a:lnTo>
                    <a:pt x="13245" y="84161"/>
                  </a:lnTo>
                  <a:lnTo>
                    <a:pt x="0" y="84161"/>
                  </a:lnTo>
                  <a:lnTo>
                    <a:pt x="0" y="1380"/>
                  </a:lnTo>
                  <a:lnTo>
                    <a:pt x="13245" y="1380"/>
                  </a:lnTo>
                  <a:lnTo>
                    <a:pt x="13245" y="18488"/>
                  </a:lnTo>
                  <a:lnTo>
                    <a:pt x="13521" y="18488"/>
                  </a:lnTo>
                  <a:cubicBezTo>
                    <a:pt x="15452" y="12693"/>
                    <a:pt x="18350" y="8140"/>
                    <a:pt x="22213" y="4829"/>
                  </a:cubicBezTo>
                  <a:cubicBezTo>
                    <a:pt x="26076" y="1518"/>
                    <a:pt x="30491" y="0"/>
                    <a:pt x="35182" y="0"/>
                  </a:cubicBezTo>
                  <a:cubicBezTo>
                    <a:pt x="38631" y="0"/>
                    <a:pt x="41253" y="414"/>
                    <a:pt x="43046" y="1104"/>
                  </a:cubicBezTo>
                  <a:lnTo>
                    <a:pt x="43046" y="14763"/>
                  </a:lnTo>
                  <a:lnTo>
                    <a:pt x="43184" y="14763"/>
                  </a:lnTo>
                  <a:close/>
                </a:path>
              </a:pathLst>
            </a:custGeom>
            <a:solidFill>
              <a:srgbClr val="FFFFFF"/>
            </a:solidFill>
            <a:ln w="13792" cap="flat">
              <a:noFill/>
              <a:prstDash val="solid"/>
              <a:miter/>
            </a:ln>
          </p:spPr>
          <p:txBody>
            <a:bodyPr rtlCol="0" anchor="ctr"/>
            <a:lstStyle/>
            <a:p>
              <a:endParaRPr lang="en-GB"/>
            </a:p>
          </p:txBody>
        </p:sp>
        <p:sp>
          <p:nvSpPr>
            <p:cNvPr id="289" name="Freeform: Shape 288">
              <a:extLst>
                <a:ext uri="{FF2B5EF4-FFF2-40B4-BE49-F238E27FC236}">
                  <a16:creationId xmlns:a16="http://schemas.microsoft.com/office/drawing/2014/main" id="{D101D158-DA93-45A5-B1AE-9CD52D7A88AA}"/>
                </a:ext>
              </a:extLst>
            </p:cNvPr>
            <p:cNvSpPr/>
            <p:nvPr/>
          </p:nvSpPr>
          <p:spPr>
            <a:xfrm>
              <a:off x="7418908" y="3564850"/>
              <a:ext cx="68985" cy="82781"/>
            </a:xfrm>
            <a:custGeom>
              <a:avLst/>
              <a:gdLst>
                <a:gd name="connsiteX0" fmla="*/ 40149 w 68984"/>
                <a:gd name="connsiteY0" fmla="*/ 86645 h 82781"/>
                <a:gd name="connsiteX1" fmla="*/ 10900 w 68984"/>
                <a:gd name="connsiteY1" fmla="*/ 75055 h 82781"/>
                <a:gd name="connsiteX2" fmla="*/ 0 w 68984"/>
                <a:gd name="connsiteY2" fmla="*/ 44288 h 82781"/>
                <a:gd name="connsiteX3" fmla="*/ 11451 w 68984"/>
                <a:gd name="connsiteY3" fmla="*/ 11727 h 82781"/>
                <a:gd name="connsiteX4" fmla="*/ 42219 w 68984"/>
                <a:gd name="connsiteY4" fmla="*/ 0 h 82781"/>
                <a:gd name="connsiteX5" fmla="*/ 71054 w 68984"/>
                <a:gd name="connsiteY5" fmla="*/ 11451 h 82781"/>
                <a:gd name="connsiteX6" fmla="*/ 81402 w 68984"/>
                <a:gd name="connsiteY6" fmla="*/ 43046 h 82781"/>
                <a:gd name="connsiteX7" fmla="*/ 70226 w 68984"/>
                <a:gd name="connsiteY7" fmla="*/ 74779 h 82781"/>
                <a:gd name="connsiteX8" fmla="*/ 40149 w 68984"/>
                <a:gd name="connsiteY8" fmla="*/ 86645 h 82781"/>
                <a:gd name="connsiteX9" fmla="*/ 41115 w 68984"/>
                <a:gd name="connsiteY9" fmla="*/ 11175 h 82781"/>
                <a:gd name="connsiteX10" fmla="*/ 20971 w 68984"/>
                <a:gd name="connsiteY10" fmla="*/ 19867 h 82781"/>
                <a:gd name="connsiteX11" fmla="*/ 13521 w 68984"/>
                <a:gd name="connsiteY11" fmla="*/ 43874 h 82781"/>
                <a:gd name="connsiteX12" fmla="*/ 20971 w 68984"/>
                <a:gd name="connsiteY12" fmla="*/ 67053 h 82781"/>
                <a:gd name="connsiteX13" fmla="*/ 41115 w 68984"/>
                <a:gd name="connsiteY13" fmla="*/ 75607 h 82781"/>
                <a:gd name="connsiteX14" fmla="*/ 60844 w 68984"/>
                <a:gd name="connsiteY14" fmla="*/ 67329 h 82781"/>
                <a:gd name="connsiteX15" fmla="*/ 67743 w 68984"/>
                <a:gd name="connsiteY15" fmla="*/ 43598 h 82781"/>
                <a:gd name="connsiteX16" fmla="*/ 60844 w 68984"/>
                <a:gd name="connsiteY16" fmla="*/ 19730 h 82781"/>
                <a:gd name="connsiteX17" fmla="*/ 41115 w 68984"/>
                <a:gd name="connsiteY17" fmla="*/ 11175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82781">
                  <a:moveTo>
                    <a:pt x="40149" y="86645"/>
                  </a:moveTo>
                  <a:cubicBezTo>
                    <a:pt x="27870" y="86645"/>
                    <a:pt x="18212" y="82781"/>
                    <a:pt x="10900" y="75055"/>
                  </a:cubicBezTo>
                  <a:cubicBezTo>
                    <a:pt x="3587" y="67329"/>
                    <a:pt x="0" y="57119"/>
                    <a:pt x="0" y="44288"/>
                  </a:cubicBezTo>
                  <a:cubicBezTo>
                    <a:pt x="0" y="30353"/>
                    <a:pt x="3863" y="19592"/>
                    <a:pt x="11451" y="11727"/>
                  </a:cubicBezTo>
                  <a:cubicBezTo>
                    <a:pt x="19040" y="3863"/>
                    <a:pt x="29250" y="0"/>
                    <a:pt x="42219" y="0"/>
                  </a:cubicBezTo>
                  <a:cubicBezTo>
                    <a:pt x="54498" y="0"/>
                    <a:pt x="64156" y="3863"/>
                    <a:pt x="71054" y="11451"/>
                  </a:cubicBezTo>
                  <a:cubicBezTo>
                    <a:pt x="77953" y="19040"/>
                    <a:pt x="81402" y="29525"/>
                    <a:pt x="81402" y="43046"/>
                  </a:cubicBezTo>
                  <a:cubicBezTo>
                    <a:pt x="81402" y="56291"/>
                    <a:pt x="77677" y="66777"/>
                    <a:pt x="70226" y="74779"/>
                  </a:cubicBezTo>
                  <a:cubicBezTo>
                    <a:pt x="62776" y="82781"/>
                    <a:pt x="52704" y="86645"/>
                    <a:pt x="40149" y="86645"/>
                  </a:cubicBezTo>
                  <a:close/>
                  <a:moveTo>
                    <a:pt x="41115" y="11175"/>
                  </a:moveTo>
                  <a:cubicBezTo>
                    <a:pt x="32561" y="11175"/>
                    <a:pt x="25800" y="14073"/>
                    <a:pt x="20971" y="19867"/>
                  </a:cubicBezTo>
                  <a:cubicBezTo>
                    <a:pt x="16142" y="25662"/>
                    <a:pt x="13521" y="33664"/>
                    <a:pt x="13521" y="43874"/>
                  </a:cubicBezTo>
                  <a:cubicBezTo>
                    <a:pt x="13521" y="53670"/>
                    <a:pt x="16004" y="61396"/>
                    <a:pt x="20971" y="67053"/>
                  </a:cubicBezTo>
                  <a:cubicBezTo>
                    <a:pt x="25938" y="72710"/>
                    <a:pt x="32699" y="75607"/>
                    <a:pt x="41115" y="75607"/>
                  </a:cubicBezTo>
                  <a:cubicBezTo>
                    <a:pt x="49669" y="75607"/>
                    <a:pt x="56291" y="72848"/>
                    <a:pt x="60844" y="67329"/>
                  </a:cubicBezTo>
                  <a:cubicBezTo>
                    <a:pt x="65397" y="61810"/>
                    <a:pt x="67743" y="53946"/>
                    <a:pt x="67743" y="43598"/>
                  </a:cubicBezTo>
                  <a:cubicBezTo>
                    <a:pt x="67743" y="33250"/>
                    <a:pt x="65397" y="25248"/>
                    <a:pt x="60844" y="19730"/>
                  </a:cubicBezTo>
                  <a:cubicBezTo>
                    <a:pt x="56291" y="14211"/>
                    <a:pt x="49669" y="11175"/>
                    <a:pt x="41115" y="11175"/>
                  </a:cubicBezTo>
                  <a:close/>
                </a:path>
              </a:pathLst>
            </a:custGeom>
            <a:solidFill>
              <a:srgbClr val="FFFFFF"/>
            </a:solidFill>
            <a:ln w="13792" cap="flat">
              <a:noFill/>
              <a:prstDash val="solid"/>
              <a:miter/>
            </a:ln>
          </p:spPr>
          <p:txBody>
            <a:bodyPr rtlCol="0" anchor="ctr"/>
            <a:lstStyle/>
            <a:p>
              <a:endParaRPr lang="en-GB"/>
            </a:p>
          </p:txBody>
        </p:sp>
        <p:sp>
          <p:nvSpPr>
            <p:cNvPr id="290" name="Freeform: Shape 289">
              <a:extLst>
                <a:ext uri="{FF2B5EF4-FFF2-40B4-BE49-F238E27FC236}">
                  <a16:creationId xmlns:a16="http://schemas.microsoft.com/office/drawing/2014/main" id="{1AE28A44-0F10-4DB8-9830-1BAAA0FEF867}"/>
                </a:ext>
              </a:extLst>
            </p:cNvPr>
            <p:cNvSpPr/>
            <p:nvPr/>
          </p:nvSpPr>
          <p:spPr>
            <a:xfrm>
              <a:off x="7521557" y="3527047"/>
              <a:ext cx="13797" cy="110375"/>
            </a:xfrm>
            <a:custGeom>
              <a:avLst/>
              <a:gdLst>
                <a:gd name="connsiteX0" fmla="*/ 0 w 0"/>
                <a:gd name="connsiteY0" fmla="*/ 0 h 110375"/>
                <a:gd name="connsiteX1" fmla="*/ 13245 w 0"/>
                <a:gd name="connsiteY1" fmla="*/ 0 h 110375"/>
                <a:gd name="connsiteX2" fmla="*/ 13245 w 0"/>
                <a:gd name="connsiteY2" fmla="*/ 122516 h 110375"/>
                <a:gd name="connsiteX3" fmla="*/ 0 w 0"/>
                <a:gd name="connsiteY3" fmla="*/ 122516 h 110375"/>
              </a:gdLst>
              <a:ahLst/>
              <a:cxnLst>
                <a:cxn ang="0">
                  <a:pos x="connsiteX0" y="connsiteY0"/>
                </a:cxn>
                <a:cxn ang="0">
                  <a:pos x="connsiteX1" y="connsiteY1"/>
                </a:cxn>
                <a:cxn ang="0">
                  <a:pos x="connsiteX2" y="connsiteY2"/>
                </a:cxn>
                <a:cxn ang="0">
                  <a:pos x="connsiteX3" y="connsiteY3"/>
                </a:cxn>
              </a:cxnLst>
              <a:rect l="l" t="t" r="r" b="b"/>
              <a:pathLst>
                <a:path h="110375">
                  <a:moveTo>
                    <a:pt x="0" y="0"/>
                  </a:moveTo>
                  <a:lnTo>
                    <a:pt x="13245" y="0"/>
                  </a:lnTo>
                  <a:lnTo>
                    <a:pt x="13245" y="122516"/>
                  </a:lnTo>
                  <a:lnTo>
                    <a:pt x="0" y="122516"/>
                  </a:lnTo>
                  <a:close/>
                </a:path>
              </a:pathLst>
            </a:custGeom>
            <a:solidFill>
              <a:srgbClr val="FFFFFF"/>
            </a:solidFill>
            <a:ln w="13792" cap="flat">
              <a:noFill/>
              <a:prstDash val="solid"/>
              <a:miter/>
            </a:ln>
          </p:spPr>
          <p:txBody>
            <a:bodyPr rtlCol="0" anchor="ctr"/>
            <a:lstStyle/>
            <a:p>
              <a:endParaRPr lang="en-GB"/>
            </a:p>
          </p:txBody>
        </p:sp>
        <p:sp>
          <p:nvSpPr>
            <p:cNvPr id="291" name="Freeform: Shape 290">
              <a:extLst>
                <a:ext uri="{FF2B5EF4-FFF2-40B4-BE49-F238E27FC236}">
                  <a16:creationId xmlns:a16="http://schemas.microsoft.com/office/drawing/2014/main" id="{9603CEDF-A3D1-47D0-B74A-939FD791343E}"/>
                </a:ext>
              </a:extLst>
            </p:cNvPr>
            <p:cNvSpPr/>
            <p:nvPr/>
          </p:nvSpPr>
          <p:spPr>
            <a:xfrm>
              <a:off x="7561568" y="3527047"/>
              <a:ext cx="13797" cy="110375"/>
            </a:xfrm>
            <a:custGeom>
              <a:avLst/>
              <a:gdLst>
                <a:gd name="connsiteX0" fmla="*/ 0 w 0"/>
                <a:gd name="connsiteY0" fmla="*/ 0 h 110375"/>
                <a:gd name="connsiteX1" fmla="*/ 13245 w 0"/>
                <a:gd name="connsiteY1" fmla="*/ 0 h 110375"/>
                <a:gd name="connsiteX2" fmla="*/ 13245 w 0"/>
                <a:gd name="connsiteY2" fmla="*/ 122516 h 110375"/>
                <a:gd name="connsiteX3" fmla="*/ 0 w 0"/>
                <a:gd name="connsiteY3" fmla="*/ 122516 h 110375"/>
              </a:gdLst>
              <a:ahLst/>
              <a:cxnLst>
                <a:cxn ang="0">
                  <a:pos x="connsiteX0" y="connsiteY0"/>
                </a:cxn>
                <a:cxn ang="0">
                  <a:pos x="connsiteX1" y="connsiteY1"/>
                </a:cxn>
                <a:cxn ang="0">
                  <a:pos x="connsiteX2" y="connsiteY2"/>
                </a:cxn>
                <a:cxn ang="0">
                  <a:pos x="connsiteX3" y="connsiteY3"/>
                </a:cxn>
              </a:cxnLst>
              <a:rect l="l" t="t" r="r" b="b"/>
              <a:pathLst>
                <a:path h="110375">
                  <a:moveTo>
                    <a:pt x="0" y="0"/>
                  </a:moveTo>
                  <a:lnTo>
                    <a:pt x="13245" y="0"/>
                  </a:lnTo>
                  <a:lnTo>
                    <a:pt x="13245" y="122516"/>
                  </a:lnTo>
                  <a:lnTo>
                    <a:pt x="0" y="122516"/>
                  </a:lnTo>
                  <a:close/>
                </a:path>
              </a:pathLst>
            </a:custGeom>
            <a:solidFill>
              <a:srgbClr val="FFFFFF"/>
            </a:solidFill>
            <a:ln w="13792" cap="flat">
              <a:noFill/>
              <a:prstDash val="solid"/>
              <a:miter/>
            </a:ln>
          </p:spPr>
          <p:txBody>
            <a:bodyPr rtlCol="0" anchor="ctr"/>
            <a:lstStyle/>
            <a:p>
              <a:endParaRPr lang="en-GB"/>
            </a:p>
          </p:txBody>
        </p:sp>
        <p:sp>
          <p:nvSpPr>
            <p:cNvPr id="292" name="Freeform: Shape 291">
              <a:extLst>
                <a:ext uri="{FF2B5EF4-FFF2-40B4-BE49-F238E27FC236}">
                  <a16:creationId xmlns:a16="http://schemas.microsoft.com/office/drawing/2014/main" id="{EA4519B6-9F4A-4D93-8E57-7722160742EF}"/>
                </a:ext>
              </a:extLst>
            </p:cNvPr>
            <p:cNvSpPr/>
            <p:nvPr/>
          </p:nvSpPr>
          <p:spPr>
            <a:xfrm>
              <a:off x="7595922" y="3564712"/>
              <a:ext cx="68985" cy="82781"/>
            </a:xfrm>
            <a:custGeom>
              <a:avLst/>
              <a:gdLst>
                <a:gd name="connsiteX0" fmla="*/ 72296 w 68984"/>
                <a:gd name="connsiteY0" fmla="*/ 46772 h 82781"/>
                <a:gd name="connsiteX1" fmla="*/ 13797 w 68984"/>
                <a:gd name="connsiteY1" fmla="*/ 46772 h 82781"/>
                <a:gd name="connsiteX2" fmla="*/ 21247 w 68984"/>
                <a:gd name="connsiteY2" fmla="*/ 68157 h 82781"/>
                <a:gd name="connsiteX3" fmla="*/ 40839 w 68984"/>
                <a:gd name="connsiteY3" fmla="*/ 75607 h 82781"/>
                <a:gd name="connsiteX4" fmla="*/ 66501 w 68984"/>
                <a:gd name="connsiteY4" fmla="*/ 66363 h 82781"/>
                <a:gd name="connsiteX5" fmla="*/ 66501 w 68984"/>
                <a:gd name="connsiteY5" fmla="*/ 78780 h 82781"/>
                <a:gd name="connsiteX6" fmla="*/ 37666 w 68984"/>
                <a:gd name="connsiteY6" fmla="*/ 86645 h 82781"/>
                <a:gd name="connsiteX7" fmla="*/ 10072 w 68984"/>
                <a:gd name="connsiteY7" fmla="*/ 75331 h 82781"/>
                <a:gd name="connsiteX8" fmla="*/ 0 w 68984"/>
                <a:gd name="connsiteY8" fmla="*/ 43598 h 82781"/>
                <a:gd name="connsiteX9" fmla="*/ 10900 w 68984"/>
                <a:gd name="connsiteY9" fmla="*/ 12141 h 82781"/>
                <a:gd name="connsiteX10" fmla="*/ 38080 w 68984"/>
                <a:gd name="connsiteY10" fmla="*/ 0 h 82781"/>
                <a:gd name="connsiteX11" fmla="*/ 63190 w 68984"/>
                <a:gd name="connsiteY11" fmla="*/ 10486 h 82781"/>
                <a:gd name="connsiteX12" fmla="*/ 72020 w 68984"/>
                <a:gd name="connsiteY12" fmla="*/ 39735 h 82781"/>
                <a:gd name="connsiteX13" fmla="*/ 72020 w 68984"/>
                <a:gd name="connsiteY13" fmla="*/ 46772 h 82781"/>
                <a:gd name="connsiteX14" fmla="*/ 72296 w 68984"/>
                <a:gd name="connsiteY14" fmla="*/ 46772 h 82781"/>
                <a:gd name="connsiteX15" fmla="*/ 58775 w 68984"/>
                <a:gd name="connsiteY15" fmla="*/ 35596 h 82781"/>
                <a:gd name="connsiteX16" fmla="*/ 53256 w 68984"/>
                <a:gd name="connsiteY16" fmla="*/ 17798 h 82781"/>
                <a:gd name="connsiteX17" fmla="*/ 38080 w 68984"/>
                <a:gd name="connsiteY17" fmla="*/ 11451 h 82781"/>
                <a:gd name="connsiteX18" fmla="*/ 22213 w 68984"/>
                <a:gd name="connsiteY18" fmla="*/ 18212 h 82781"/>
                <a:gd name="connsiteX19" fmla="*/ 14073 w 68984"/>
                <a:gd name="connsiteY19" fmla="*/ 35734 h 82781"/>
                <a:gd name="connsiteX20" fmla="*/ 58775 w 68984"/>
                <a:gd name="connsiteY20" fmla="*/ 35734 h 82781"/>
                <a:gd name="connsiteX21" fmla="*/ 58775 w 68984"/>
                <a:gd name="connsiteY21" fmla="*/ 35596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8984" h="82781">
                  <a:moveTo>
                    <a:pt x="72296" y="46772"/>
                  </a:moveTo>
                  <a:lnTo>
                    <a:pt x="13797" y="46772"/>
                  </a:lnTo>
                  <a:cubicBezTo>
                    <a:pt x="14073" y="56015"/>
                    <a:pt x="16556" y="63052"/>
                    <a:pt x="21247" y="68157"/>
                  </a:cubicBezTo>
                  <a:cubicBezTo>
                    <a:pt x="25938" y="73262"/>
                    <a:pt x="32561" y="75607"/>
                    <a:pt x="40839" y="75607"/>
                  </a:cubicBezTo>
                  <a:cubicBezTo>
                    <a:pt x="50221" y="75607"/>
                    <a:pt x="58775" y="72572"/>
                    <a:pt x="66501" y="66363"/>
                  </a:cubicBezTo>
                  <a:lnTo>
                    <a:pt x="66501" y="78780"/>
                  </a:lnTo>
                  <a:cubicBezTo>
                    <a:pt x="59189" y="84023"/>
                    <a:pt x="49669" y="86645"/>
                    <a:pt x="37666" y="86645"/>
                  </a:cubicBezTo>
                  <a:cubicBezTo>
                    <a:pt x="25938" y="86645"/>
                    <a:pt x="16832" y="82919"/>
                    <a:pt x="10072" y="75331"/>
                  </a:cubicBezTo>
                  <a:cubicBezTo>
                    <a:pt x="3311" y="67743"/>
                    <a:pt x="0" y="57257"/>
                    <a:pt x="0" y="43598"/>
                  </a:cubicBezTo>
                  <a:cubicBezTo>
                    <a:pt x="0" y="30767"/>
                    <a:pt x="3587" y="20281"/>
                    <a:pt x="10900" y="12141"/>
                  </a:cubicBezTo>
                  <a:cubicBezTo>
                    <a:pt x="18212" y="4001"/>
                    <a:pt x="27318" y="0"/>
                    <a:pt x="38080" y="0"/>
                  </a:cubicBezTo>
                  <a:cubicBezTo>
                    <a:pt x="48841" y="0"/>
                    <a:pt x="57257" y="3449"/>
                    <a:pt x="63190" y="10486"/>
                  </a:cubicBezTo>
                  <a:cubicBezTo>
                    <a:pt x="69123" y="17522"/>
                    <a:pt x="72020" y="27180"/>
                    <a:pt x="72020" y="39735"/>
                  </a:cubicBezTo>
                  <a:lnTo>
                    <a:pt x="72020" y="46772"/>
                  </a:lnTo>
                  <a:lnTo>
                    <a:pt x="72296" y="46772"/>
                  </a:lnTo>
                  <a:close/>
                  <a:moveTo>
                    <a:pt x="58775" y="35596"/>
                  </a:moveTo>
                  <a:cubicBezTo>
                    <a:pt x="58775" y="28008"/>
                    <a:pt x="56843" y="21937"/>
                    <a:pt x="53256" y="17798"/>
                  </a:cubicBezTo>
                  <a:cubicBezTo>
                    <a:pt x="49669" y="13659"/>
                    <a:pt x="44564" y="11451"/>
                    <a:pt x="38080" y="11451"/>
                  </a:cubicBezTo>
                  <a:cubicBezTo>
                    <a:pt x="31871" y="11451"/>
                    <a:pt x="26490" y="13659"/>
                    <a:pt x="22213" y="18212"/>
                  </a:cubicBezTo>
                  <a:cubicBezTo>
                    <a:pt x="17936" y="22765"/>
                    <a:pt x="15177" y="28560"/>
                    <a:pt x="14073" y="35734"/>
                  </a:cubicBezTo>
                  <a:lnTo>
                    <a:pt x="58775" y="35734"/>
                  </a:lnTo>
                  <a:lnTo>
                    <a:pt x="58775" y="35596"/>
                  </a:lnTo>
                  <a:close/>
                </a:path>
              </a:pathLst>
            </a:custGeom>
            <a:solidFill>
              <a:srgbClr val="FFFFFF"/>
            </a:solidFill>
            <a:ln w="13792" cap="flat">
              <a:noFill/>
              <a:prstDash val="solid"/>
              <a:miter/>
            </a:ln>
          </p:spPr>
          <p:txBody>
            <a:bodyPr rtlCol="0" anchor="ctr"/>
            <a:lstStyle/>
            <a:p>
              <a:endParaRPr lang="en-GB"/>
            </a:p>
          </p:txBody>
        </p:sp>
        <p:sp>
          <p:nvSpPr>
            <p:cNvPr id="293" name="Freeform: Shape 292">
              <a:extLst>
                <a:ext uri="{FF2B5EF4-FFF2-40B4-BE49-F238E27FC236}">
                  <a16:creationId xmlns:a16="http://schemas.microsoft.com/office/drawing/2014/main" id="{39718F76-9898-442C-96C3-38B28640A54A}"/>
                </a:ext>
              </a:extLst>
            </p:cNvPr>
            <p:cNvSpPr/>
            <p:nvPr/>
          </p:nvSpPr>
          <p:spPr>
            <a:xfrm>
              <a:off x="7688223" y="3565540"/>
              <a:ext cx="41391" cy="82781"/>
            </a:xfrm>
            <a:custGeom>
              <a:avLst/>
              <a:gdLst>
                <a:gd name="connsiteX0" fmla="*/ 43184 w 41390"/>
                <a:gd name="connsiteY0" fmla="*/ 14763 h 82781"/>
                <a:gd name="connsiteX1" fmla="*/ 33112 w 41390"/>
                <a:gd name="connsiteY1" fmla="*/ 12141 h 82781"/>
                <a:gd name="connsiteX2" fmla="*/ 18902 w 41390"/>
                <a:gd name="connsiteY2" fmla="*/ 20143 h 82781"/>
                <a:gd name="connsiteX3" fmla="*/ 13245 w 41390"/>
                <a:gd name="connsiteY3" fmla="*/ 41943 h 82781"/>
                <a:gd name="connsiteX4" fmla="*/ 13245 w 41390"/>
                <a:gd name="connsiteY4" fmla="*/ 84161 h 82781"/>
                <a:gd name="connsiteX5" fmla="*/ 0 w 41390"/>
                <a:gd name="connsiteY5" fmla="*/ 84161 h 82781"/>
                <a:gd name="connsiteX6" fmla="*/ 0 w 41390"/>
                <a:gd name="connsiteY6" fmla="*/ 1380 h 82781"/>
                <a:gd name="connsiteX7" fmla="*/ 13245 w 41390"/>
                <a:gd name="connsiteY7" fmla="*/ 1380 h 82781"/>
                <a:gd name="connsiteX8" fmla="*/ 13245 w 41390"/>
                <a:gd name="connsiteY8" fmla="*/ 18488 h 82781"/>
                <a:gd name="connsiteX9" fmla="*/ 13521 w 41390"/>
                <a:gd name="connsiteY9" fmla="*/ 18488 h 82781"/>
                <a:gd name="connsiteX10" fmla="*/ 22213 w 41390"/>
                <a:gd name="connsiteY10" fmla="*/ 4829 h 82781"/>
                <a:gd name="connsiteX11" fmla="*/ 35182 w 41390"/>
                <a:gd name="connsiteY11" fmla="*/ 0 h 82781"/>
                <a:gd name="connsiteX12" fmla="*/ 43046 w 41390"/>
                <a:gd name="connsiteY12" fmla="*/ 1104 h 82781"/>
                <a:gd name="connsiteX13" fmla="*/ 43046 w 41390"/>
                <a:gd name="connsiteY13" fmla="*/ 14763 h 82781"/>
                <a:gd name="connsiteX14" fmla="*/ 43184 w 41390"/>
                <a:gd name="connsiteY14" fmla="*/ 14763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390" h="82781">
                  <a:moveTo>
                    <a:pt x="43184" y="14763"/>
                  </a:moveTo>
                  <a:cubicBezTo>
                    <a:pt x="40839" y="12969"/>
                    <a:pt x="37528" y="12141"/>
                    <a:pt x="33112" y="12141"/>
                  </a:cubicBezTo>
                  <a:cubicBezTo>
                    <a:pt x="27456" y="12141"/>
                    <a:pt x="22765" y="14763"/>
                    <a:pt x="18902" y="20143"/>
                  </a:cubicBezTo>
                  <a:cubicBezTo>
                    <a:pt x="15039" y="25524"/>
                    <a:pt x="13245" y="32699"/>
                    <a:pt x="13245" y="41943"/>
                  </a:cubicBezTo>
                  <a:lnTo>
                    <a:pt x="13245" y="84161"/>
                  </a:lnTo>
                  <a:lnTo>
                    <a:pt x="0" y="84161"/>
                  </a:lnTo>
                  <a:lnTo>
                    <a:pt x="0" y="1380"/>
                  </a:lnTo>
                  <a:lnTo>
                    <a:pt x="13245" y="1380"/>
                  </a:lnTo>
                  <a:lnTo>
                    <a:pt x="13245" y="18488"/>
                  </a:lnTo>
                  <a:lnTo>
                    <a:pt x="13521" y="18488"/>
                  </a:lnTo>
                  <a:cubicBezTo>
                    <a:pt x="15452" y="12693"/>
                    <a:pt x="18350" y="8140"/>
                    <a:pt x="22213" y="4829"/>
                  </a:cubicBezTo>
                  <a:cubicBezTo>
                    <a:pt x="26076" y="1518"/>
                    <a:pt x="30491" y="0"/>
                    <a:pt x="35182" y="0"/>
                  </a:cubicBezTo>
                  <a:cubicBezTo>
                    <a:pt x="38631" y="0"/>
                    <a:pt x="41253" y="414"/>
                    <a:pt x="43046" y="1104"/>
                  </a:cubicBezTo>
                  <a:lnTo>
                    <a:pt x="43046" y="14763"/>
                  </a:lnTo>
                  <a:lnTo>
                    <a:pt x="43184" y="14763"/>
                  </a:lnTo>
                  <a:close/>
                </a:path>
              </a:pathLst>
            </a:custGeom>
            <a:solidFill>
              <a:srgbClr val="FFFFFF"/>
            </a:solidFill>
            <a:ln w="13792" cap="flat">
              <a:noFill/>
              <a:prstDash val="solid"/>
              <a:miter/>
            </a:ln>
          </p:spPr>
          <p:txBody>
            <a:bodyPr rtlCol="0" anchor="ctr"/>
            <a:lstStyle/>
            <a:p>
              <a:endParaRPr lang="en-GB"/>
            </a:p>
          </p:txBody>
        </p:sp>
        <p:sp>
          <p:nvSpPr>
            <p:cNvPr id="294" name="Freeform: Shape 293">
              <a:extLst>
                <a:ext uri="{FF2B5EF4-FFF2-40B4-BE49-F238E27FC236}">
                  <a16:creationId xmlns:a16="http://schemas.microsoft.com/office/drawing/2014/main" id="{3D93BA1C-B7EB-4E40-AADC-E94DBECD4840}"/>
                </a:ext>
              </a:extLst>
            </p:cNvPr>
            <p:cNvSpPr/>
            <p:nvPr/>
          </p:nvSpPr>
          <p:spPr>
            <a:xfrm>
              <a:off x="6760933" y="2141699"/>
              <a:ext cx="110375" cy="124172"/>
            </a:xfrm>
            <a:custGeom>
              <a:avLst/>
              <a:gdLst>
                <a:gd name="connsiteX0" fmla="*/ 123896 w 110375"/>
                <a:gd name="connsiteY0" fmla="*/ 125552 h 124172"/>
                <a:gd name="connsiteX1" fmla="*/ 93129 w 110375"/>
                <a:gd name="connsiteY1" fmla="*/ 125552 h 124172"/>
                <a:gd name="connsiteX2" fmla="*/ 84161 w 110375"/>
                <a:gd name="connsiteY2" fmla="*/ 97682 h 124172"/>
                <a:gd name="connsiteX3" fmla="*/ 39459 w 110375"/>
                <a:gd name="connsiteY3" fmla="*/ 97682 h 124172"/>
                <a:gd name="connsiteX4" fmla="*/ 30629 w 110375"/>
                <a:gd name="connsiteY4" fmla="*/ 125552 h 124172"/>
                <a:gd name="connsiteX5" fmla="*/ 0 w 110375"/>
                <a:gd name="connsiteY5" fmla="*/ 125552 h 124172"/>
                <a:gd name="connsiteX6" fmla="*/ 45668 w 110375"/>
                <a:gd name="connsiteY6" fmla="*/ 0 h 124172"/>
                <a:gd name="connsiteX7" fmla="*/ 79194 w 110375"/>
                <a:gd name="connsiteY7" fmla="*/ 0 h 124172"/>
                <a:gd name="connsiteX8" fmla="*/ 123896 w 110375"/>
                <a:gd name="connsiteY8" fmla="*/ 125552 h 124172"/>
                <a:gd name="connsiteX9" fmla="*/ 77677 w 110375"/>
                <a:gd name="connsiteY9" fmla="*/ 75883 h 124172"/>
                <a:gd name="connsiteX10" fmla="*/ 64156 w 110375"/>
                <a:gd name="connsiteY10" fmla="*/ 33664 h 124172"/>
                <a:gd name="connsiteX11" fmla="*/ 62086 w 110375"/>
                <a:gd name="connsiteY11" fmla="*/ 22351 h 124172"/>
                <a:gd name="connsiteX12" fmla="*/ 61396 w 110375"/>
                <a:gd name="connsiteY12" fmla="*/ 22351 h 124172"/>
                <a:gd name="connsiteX13" fmla="*/ 59189 w 110375"/>
                <a:gd name="connsiteY13" fmla="*/ 33251 h 124172"/>
                <a:gd name="connsiteX14" fmla="*/ 45530 w 110375"/>
                <a:gd name="connsiteY14" fmla="*/ 75745 h 124172"/>
                <a:gd name="connsiteX15" fmla="*/ 77677 w 110375"/>
                <a:gd name="connsiteY15" fmla="*/ 75745 h 124172"/>
                <a:gd name="connsiteX16" fmla="*/ 77677 w 110375"/>
                <a:gd name="connsiteY16" fmla="*/ 75883 h 12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375" h="124172">
                  <a:moveTo>
                    <a:pt x="123896" y="125552"/>
                  </a:moveTo>
                  <a:lnTo>
                    <a:pt x="93129" y="125552"/>
                  </a:lnTo>
                  <a:lnTo>
                    <a:pt x="84161" y="97682"/>
                  </a:lnTo>
                  <a:lnTo>
                    <a:pt x="39459" y="97682"/>
                  </a:lnTo>
                  <a:lnTo>
                    <a:pt x="30629" y="125552"/>
                  </a:lnTo>
                  <a:lnTo>
                    <a:pt x="0" y="125552"/>
                  </a:lnTo>
                  <a:lnTo>
                    <a:pt x="45668" y="0"/>
                  </a:lnTo>
                  <a:lnTo>
                    <a:pt x="79194" y="0"/>
                  </a:lnTo>
                  <a:lnTo>
                    <a:pt x="123896" y="125552"/>
                  </a:lnTo>
                  <a:close/>
                  <a:moveTo>
                    <a:pt x="77677" y="75883"/>
                  </a:moveTo>
                  <a:lnTo>
                    <a:pt x="64156" y="33664"/>
                  </a:lnTo>
                  <a:cubicBezTo>
                    <a:pt x="63190" y="30491"/>
                    <a:pt x="62500" y="26766"/>
                    <a:pt x="62086" y="22351"/>
                  </a:cubicBezTo>
                  <a:lnTo>
                    <a:pt x="61396" y="22351"/>
                  </a:lnTo>
                  <a:cubicBezTo>
                    <a:pt x="61120" y="26076"/>
                    <a:pt x="60430" y="29663"/>
                    <a:pt x="59189" y="33251"/>
                  </a:cubicBezTo>
                  <a:lnTo>
                    <a:pt x="45530" y="75745"/>
                  </a:lnTo>
                  <a:lnTo>
                    <a:pt x="77677" y="75745"/>
                  </a:lnTo>
                  <a:lnTo>
                    <a:pt x="77677" y="75883"/>
                  </a:lnTo>
                  <a:close/>
                </a:path>
              </a:pathLst>
            </a:custGeom>
            <a:solidFill>
              <a:srgbClr val="0072C6"/>
            </a:solidFill>
            <a:ln w="13792" cap="flat">
              <a:noFill/>
              <a:prstDash val="solid"/>
              <a:miter/>
            </a:ln>
          </p:spPr>
          <p:txBody>
            <a:bodyPr rtlCol="0" anchor="ctr"/>
            <a:lstStyle/>
            <a:p>
              <a:endParaRPr lang="en-GB"/>
            </a:p>
          </p:txBody>
        </p:sp>
        <p:sp>
          <p:nvSpPr>
            <p:cNvPr id="295" name="Freeform: Shape 294">
              <a:extLst>
                <a:ext uri="{FF2B5EF4-FFF2-40B4-BE49-F238E27FC236}">
                  <a16:creationId xmlns:a16="http://schemas.microsoft.com/office/drawing/2014/main" id="{72379451-0624-4F02-9B61-C2C941F4FDC4}"/>
                </a:ext>
              </a:extLst>
            </p:cNvPr>
            <p:cNvSpPr/>
            <p:nvPr/>
          </p:nvSpPr>
          <p:spPr>
            <a:xfrm>
              <a:off x="6888417" y="2177571"/>
              <a:ext cx="68985" cy="82781"/>
            </a:xfrm>
            <a:custGeom>
              <a:avLst/>
              <a:gdLst>
                <a:gd name="connsiteX0" fmla="*/ 80436 w 68984"/>
                <a:gd name="connsiteY0" fmla="*/ 89680 h 82781"/>
                <a:gd name="connsiteX1" fmla="*/ 0 w 68984"/>
                <a:gd name="connsiteY1" fmla="*/ 89680 h 82781"/>
                <a:gd name="connsiteX2" fmla="*/ 0 w 68984"/>
                <a:gd name="connsiteY2" fmla="*/ 78228 h 82781"/>
                <a:gd name="connsiteX3" fmla="*/ 44978 w 68984"/>
                <a:gd name="connsiteY3" fmla="*/ 20419 h 82781"/>
                <a:gd name="connsiteX4" fmla="*/ 4415 w 68984"/>
                <a:gd name="connsiteY4" fmla="*/ 20419 h 82781"/>
                <a:gd name="connsiteX5" fmla="*/ 4415 w 68984"/>
                <a:gd name="connsiteY5" fmla="*/ 0 h 82781"/>
                <a:gd name="connsiteX6" fmla="*/ 80022 w 68984"/>
                <a:gd name="connsiteY6" fmla="*/ 0 h 82781"/>
                <a:gd name="connsiteX7" fmla="*/ 80022 w 68984"/>
                <a:gd name="connsiteY7" fmla="*/ 13659 h 82781"/>
                <a:gd name="connsiteX8" fmla="*/ 37390 w 68984"/>
                <a:gd name="connsiteY8" fmla="*/ 69260 h 82781"/>
                <a:gd name="connsiteX9" fmla="*/ 80436 w 68984"/>
                <a:gd name="connsiteY9" fmla="*/ 69260 h 82781"/>
                <a:gd name="connsiteX10" fmla="*/ 80436 w 68984"/>
                <a:gd name="connsiteY10" fmla="*/ 89680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984" h="82781">
                  <a:moveTo>
                    <a:pt x="80436" y="89680"/>
                  </a:moveTo>
                  <a:lnTo>
                    <a:pt x="0" y="89680"/>
                  </a:lnTo>
                  <a:lnTo>
                    <a:pt x="0" y="78228"/>
                  </a:lnTo>
                  <a:lnTo>
                    <a:pt x="44978" y="20419"/>
                  </a:lnTo>
                  <a:lnTo>
                    <a:pt x="4415" y="20419"/>
                  </a:lnTo>
                  <a:lnTo>
                    <a:pt x="4415" y="0"/>
                  </a:lnTo>
                  <a:lnTo>
                    <a:pt x="80022" y="0"/>
                  </a:lnTo>
                  <a:lnTo>
                    <a:pt x="80022" y="13659"/>
                  </a:lnTo>
                  <a:lnTo>
                    <a:pt x="37390" y="69260"/>
                  </a:lnTo>
                  <a:lnTo>
                    <a:pt x="80436" y="69260"/>
                  </a:lnTo>
                  <a:lnTo>
                    <a:pt x="80436" y="89680"/>
                  </a:lnTo>
                  <a:close/>
                </a:path>
              </a:pathLst>
            </a:custGeom>
            <a:solidFill>
              <a:srgbClr val="0072C6"/>
            </a:solidFill>
            <a:ln w="13792" cap="flat">
              <a:noFill/>
              <a:prstDash val="solid"/>
              <a:miter/>
            </a:ln>
          </p:spPr>
          <p:txBody>
            <a:bodyPr rtlCol="0" anchor="ctr"/>
            <a:lstStyle/>
            <a:p>
              <a:endParaRPr lang="en-GB"/>
            </a:p>
          </p:txBody>
        </p:sp>
        <p:sp>
          <p:nvSpPr>
            <p:cNvPr id="296" name="Freeform: Shape 295">
              <a:extLst>
                <a:ext uri="{FF2B5EF4-FFF2-40B4-BE49-F238E27FC236}">
                  <a16:creationId xmlns:a16="http://schemas.microsoft.com/office/drawing/2014/main" id="{5E7D8707-AE1C-4AF8-919B-7CCF80178764}"/>
                </a:ext>
              </a:extLst>
            </p:cNvPr>
            <p:cNvSpPr/>
            <p:nvPr/>
          </p:nvSpPr>
          <p:spPr>
            <a:xfrm>
              <a:off x="6982236" y="2177571"/>
              <a:ext cx="82781" cy="82781"/>
            </a:xfrm>
            <a:custGeom>
              <a:avLst/>
              <a:gdLst>
                <a:gd name="connsiteX0" fmla="*/ 86645 w 82781"/>
                <a:gd name="connsiteY0" fmla="*/ 89680 h 82781"/>
                <a:gd name="connsiteX1" fmla="*/ 59051 w 82781"/>
                <a:gd name="connsiteY1" fmla="*/ 89680 h 82781"/>
                <a:gd name="connsiteX2" fmla="*/ 59051 w 82781"/>
                <a:gd name="connsiteY2" fmla="*/ 76021 h 82781"/>
                <a:gd name="connsiteX3" fmla="*/ 58637 w 82781"/>
                <a:gd name="connsiteY3" fmla="*/ 76021 h 82781"/>
                <a:gd name="connsiteX4" fmla="*/ 31181 w 82781"/>
                <a:gd name="connsiteY4" fmla="*/ 91887 h 82781"/>
                <a:gd name="connsiteX5" fmla="*/ 0 w 82781"/>
                <a:gd name="connsiteY5" fmla="*/ 54084 h 82781"/>
                <a:gd name="connsiteX6" fmla="*/ 0 w 82781"/>
                <a:gd name="connsiteY6" fmla="*/ 0 h 82781"/>
                <a:gd name="connsiteX7" fmla="*/ 27594 w 82781"/>
                <a:gd name="connsiteY7" fmla="*/ 0 h 82781"/>
                <a:gd name="connsiteX8" fmla="*/ 27594 w 82781"/>
                <a:gd name="connsiteY8" fmla="*/ 51738 h 82781"/>
                <a:gd name="connsiteX9" fmla="*/ 42632 w 82781"/>
                <a:gd name="connsiteY9" fmla="*/ 70778 h 82781"/>
                <a:gd name="connsiteX10" fmla="*/ 54498 w 82781"/>
                <a:gd name="connsiteY10" fmla="*/ 65535 h 82781"/>
                <a:gd name="connsiteX11" fmla="*/ 58913 w 82781"/>
                <a:gd name="connsiteY11" fmla="*/ 51324 h 82781"/>
                <a:gd name="connsiteX12" fmla="*/ 58913 w 82781"/>
                <a:gd name="connsiteY12" fmla="*/ 0 h 82781"/>
                <a:gd name="connsiteX13" fmla="*/ 86507 w 82781"/>
                <a:gd name="connsiteY13" fmla="*/ 0 h 82781"/>
                <a:gd name="connsiteX14" fmla="*/ 86507 w 82781"/>
                <a:gd name="connsiteY14" fmla="*/ 89680 h 82781"/>
                <a:gd name="connsiteX15" fmla="*/ 86645 w 82781"/>
                <a:gd name="connsiteY15" fmla="*/ 89680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81" h="82781">
                  <a:moveTo>
                    <a:pt x="86645" y="89680"/>
                  </a:moveTo>
                  <a:lnTo>
                    <a:pt x="59051" y="89680"/>
                  </a:lnTo>
                  <a:lnTo>
                    <a:pt x="59051" y="76021"/>
                  </a:lnTo>
                  <a:lnTo>
                    <a:pt x="58637" y="76021"/>
                  </a:lnTo>
                  <a:cubicBezTo>
                    <a:pt x="51738" y="86645"/>
                    <a:pt x="42632" y="91887"/>
                    <a:pt x="31181" y="91887"/>
                  </a:cubicBezTo>
                  <a:cubicBezTo>
                    <a:pt x="10348" y="91887"/>
                    <a:pt x="0" y="79332"/>
                    <a:pt x="0" y="54084"/>
                  </a:cubicBezTo>
                  <a:lnTo>
                    <a:pt x="0" y="0"/>
                  </a:lnTo>
                  <a:lnTo>
                    <a:pt x="27594" y="0"/>
                  </a:lnTo>
                  <a:lnTo>
                    <a:pt x="27594" y="51738"/>
                  </a:lnTo>
                  <a:cubicBezTo>
                    <a:pt x="27594" y="64432"/>
                    <a:pt x="32561" y="70778"/>
                    <a:pt x="42632" y="70778"/>
                  </a:cubicBezTo>
                  <a:cubicBezTo>
                    <a:pt x="47599" y="70778"/>
                    <a:pt x="51601" y="68985"/>
                    <a:pt x="54498" y="65535"/>
                  </a:cubicBezTo>
                  <a:cubicBezTo>
                    <a:pt x="57533" y="62086"/>
                    <a:pt x="58913" y="57395"/>
                    <a:pt x="58913" y="51324"/>
                  </a:cubicBezTo>
                  <a:lnTo>
                    <a:pt x="58913" y="0"/>
                  </a:lnTo>
                  <a:lnTo>
                    <a:pt x="86507" y="0"/>
                  </a:lnTo>
                  <a:lnTo>
                    <a:pt x="86507" y="89680"/>
                  </a:lnTo>
                  <a:lnTo>
                    <a:pt x="86645" y="89680"/>
                  </a:lnTo>
                  <a:close/>
                </a:path>
              </a:pathLst>
            </a:custGeom>
            <a:solidFill>
              <a:srgbClr val="0072C6"/>
            </a:solidFill>
            <a:ln w="13792" cap="flat">
              <a:noFill/>
              <a:prstDash val="solid"/>
              <a:miter/>
            </a:ln>
          </p:spPr>
          <p:txBody>
            <a:bodyPr rtlCol="0" anchor="ctr"/>
            <a:lstStyle/>
            <a:p>
              <a:endParaRPr lang="en-GB"/>
            </a:p>
          </p:txBody>
        </p:sp>
        <p:sp>
          <p:nvSpPr>
            <p:cNvPr id="297" name="Freeform: Shape 296">
              <a:extLst>
                <a:ext uri="{FF2B5EF4-FFF2-40B4-BE49-F238E27FC236}">
                  <a16:creationId xmlns:a16="http://schemas.microsoft.com/office/drawing/2014/main" id="{CF87AEFD-A6ED-4F21-92CE-FA20AC689B10}"/>
                </a:ext>
              </a:extLst>
            </p:cNvPr>
            <p:cNvSpPr/>
            <p:nvPr/>
          </p:nvSpPr>
          <p:spPr>
            <a:xfrm>
              <a:off x="7092197" y="2175915"/>
              <a:ext cx="55188" cy="82781"/>
            </a:xfrm>
            <a:custGeom>
              <a:avLst/>
              <a:gdLst>
                <a:gd name="connsiteX0" fmla="*/ 58499 w 55187"/>
                <a:gd name="connsiteY0" fmla="*/ 26628 h 82781"/>
                <a:gd name="connsiteX1" fmla="*/ 46909 w 55187"/>
                <a:gd name="connsiteY1" fmla="*/ 23869 h 82781"/>
                <a:gd name="connsiteX2" fmla="*/ 32837 w 55187"/>
                <a:gd name="connsiteY2" fmla="*/ 30491 h 82781"/>
                <a:gd name="connsiteX3" fmla="*/ 27732 w 55187"/>
                <a:gd name="connsiteY3" fmla="*/ 48427 h 82781"/>
                <a:gd name="connsiteX4" fmla="*/ 27732 w 55187"/>
                <a:gd name="connsiteY4" fmla="*/ 91198 h 82781"/>
                <a:gd name="connsiteX5" fmla="*/ 0 w 55187"/>
                <a:gd name="connsiteY5" fmla="*/ 91198 h 82781"/>
                <a:gd name="connsiteX6" fmla="*/ 0 w 55187"/>
                <a:gd name="connsiteY6" fmla="*/ 1518 h 82781"/>
                <a:gd name="connsiteX7" fmla="*/ 27732 w 55187"/>
                <a:gd name="connsiteY7" fmla="*/ 1518 h 82781"/>
                <a:gd name="connsiteX8" fmla="*/ 27732 w 55187"/>
                <a:gd name="connsiteY8" fmla="*/ 18212 h 82781"/>
                <a:gd name="connsiteX9" fmla="*/ 28146 w 55187"/>
                <a:gd name="connsiteY9" fmla="*/ 18212 h 82781"/>
                <a:gd name="connsiteX10" fmla="*/ 51738 w 55187"/>
                <a:gd name="connsiteY10" fmla="*/ 0 h 82781"/>
                <a:gd name="connsiteX11" fmla="*/ 58637 w 55187"/>
                <a:gd name="connsiteY11" fmla="*/ 1104 h 82781"/>
                <a:gd name="connsiteX12" fmla="*/ 58637 w 55187"/>
                <a:gd name="connsiteY12" fmla="*/ 26628 h 82781"/>
                <a:gd name="connsiteX13" fmla="*/ 58499 w 55187"/>
                <a:gd name="connsiteY13" fmla="*/ 26628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187" h="82781">
                  <a:moveTo>
                    <a:pt x="58499" y="26628"/>
                  </a:moveTo>
                  <a:cubicBezTo>
                    <a:pt x="55188" y="24834"/>
                    <a:pt x="51325" y="23869"/>
                    <a:pt x="46909" y="23869"/>
                  </a:cubicBezTo>
                  <a:cubicBezTo>
                    <a:pt x="40839" y="23869"/>
                    <a:pt x="36148" y="26076"/>
                    <a:pt x="32837" y="30491"/>
                  </a:cubicBezTo>
                  <a:cubicBezTo>
                    <a:pt x="29387" y="34906"/>
                    <a:pt x="27732" y="40839"/>
                    <a:pt x="27732" y="48427"/>
                  </a:cubicBezTo>
                  <a:lnTo>
                    <a:pt x="27732" y="91198"/>
                  </a:lnTo>
                  <a:lnTo>
                    <a:pt x="0" y="91198"/>
                  </a:lnTo>
                  <a:lnTo>
                    <a:pt x="0" y="1518"/>
                  </a:lnTo>
                  <a:lnTo>
                    <a:pt x="27732" y="1518"/>
                  </a:lnTo>
                  <a:lnTo>
                    <a:pt x="27732" y="18212"/>
                  </a:lnTo>
                  <a:lnTo>
                    <a:pt x="28146" y="18212"/>
                  </a:lnTo>
                  <a:cubicBezTo>
                    <a:pt x="32561" y="6071"/>
                    <a:pt x="40425" y="0"/>
                    <a:pt x="51738" y="0"/>
                  </a:cubicBezTo>
                  <a:cubicBezTo>
                    <a:pt x="54636" y="0"/>
                    <a:pt x="56981" y="414"/>
                    <a:pt x="58637" y="1104"/>
                  </a:cubicBezTo>
                  <a:lnTo>
                    <a:pt x="58637" y="26628"/>
                  </a:lnTo>
                  <a:lnTo>
                    <a:pt x="58499" y="26628"/>
                  </a:lnTo>
                  <a:close/>
                </a:path>
              </a:pathLst>
            </a:custGeom>
            <a:solidFill>
              <a:srgbClr val="0072C6"/>
            </a:solidFill>
            <a:ln w="13792" cap="flat">
              <a:noFill/>
              <a:prstDash val="solid"/>
              <a:miter/>
            </a:ln>
          </p:spPr>
          <p:txBody>
            <a:bodyPr rtlCol="0" anchor="ctr"/>
            <a:lstStyle/>
            <a:p>
              <a:endParaRPr lang="en-GB"/>
            </a:p>
          </p:txBody>
        </p:sp>
        <p:sp>
          <p:nvSpPr>
            <p:cNvPr id="298" name="Freeform: Shape 297">
              <a:extLst>
                <a:ext uri="{FF2B5EF4-FFF2-40B4-BE49-F238E27FC236}">
                  <a16:creationId xmlns:a16="http://schemas.microsoft.com/office/drawing/2014/main" id="{48316B08-896A-4394-854E-F4A647571D0B}"/>
                </a:ext>
              </a:extLst>
            </p:cNvPr>
            <p:cNvSpPr/>
            <p:nvPr/>
          </p:nvSpPr>
          <p:spPr>
            <a:xfrm>
              <a:off x="7157594" y="2175502"/>
              <a:ext cx="82781" cy="82781"/>
            </a:xfrm>
            <a:custGeom>
              <a:avLst/>
              <a:gdLst>
                <a:gd name="connsiteX0" fmla="*/ 85817 w 82781"/>
                <a:gd name="connsiteY0" fmla="*/ 54774 h 82781"/>
                <a:gd name="connsiteX1" fmla="*/ 27318 w 82781"/>
                <a:gd name="connsiteY1" fmla="*/ 54774 h 82781"/>
                <a:gd name="connsiteX2" fmla="*/ 51876 w 82781"/>
                <a:gd name="connsiteY2" fmla="*/ 74365 h 82781"/>
                <a:gd name="connsiteX3" fmla="*/ 77952 w 82781"/>
                <a:gd name="connsiteY3" fmla="*/ 67329 h 82781"/>
                <a:gd name="connsiteX4" fmla="*/ 77952 w 82781"/>
                <a:gd name="connsiteY4" fmla="*/ 87334 h 82781"/>
                <a:gd name="connsiteX5" fmla="*/ 45668 w 82781"/>
                <a:gd name="connsiteY5" fmla="*/ 93957 h 82781"/>
                <a:gd name="connsiteX6" fmla="*/ 12003 w 82781"/>
                <a:gd name="connsiteY6" fmla="*/ 81954 h 82781"/>
                <a:gd name="connsiteX7" fmla="*/ 0 w 82781"/>
                <a:gd name="connsiteY7" fmla="*/ 48427 h 82781"/>
                <a:gd name="connsiteX8" fmla="*/ 12969 w 82781"/>
                <a:gd name="connsiteY8" fmla="*/ 13107 h 82781"/>
                <a:gd name="connsiteX9" fmla="*/ 44840 w 82781"/>
                <a:gd name="connsiteY9" fmla="*/ 0 h 82781"/>
                <a:gd name="connsiteX10" fmla="*/ 75193 w 82781"/>
                <a:gd name="connsiteY10" fmla="*/ 11589 h 82781"/>
                <a:gd name="connsiteX11" fmla="*/ 85955 w 82781"/>
                <a:gd name="connsiteY11" fmla="*/ 43184 h 82781"/>
                <a:gd name="connsiteX12" fmla="*/ 85955 w 82781"/>
                <a:gd name="connsiteY12" fmla="*/ 54774 h 82781"/>
                <a:gd name="connsiteX13" fmla="*/ 85817 w 82781"/>
                <a:gd name="connsiteY13" fmla="*/ 54774 h 82781"/>
                <a:gd name="connsiteX14" fmla="*/ 60154 w 82781"/>
                <a:gd name="connsiteY14" fmla="*/ 37804 h 82781"/>
                <a:gd name="connsiteX15" fmla="*/ 44564 w 82781"/>
                <a:gd name="connsiteY15" fmla="*/ 18488 h 82781"/>
                <a:gd name="connsiteX16" fmla="*/ 33112 w 82781"/>
                <a:gd name="connsiteY16" fmla="*/ 24007 h 82781"/>
                <a:gd name="connsiteX17" fmla="*/ 27180 w 82781"/>
                <a:gd name="connsiteY17" fmla="*/ 37804 h 82781"/>
                <a:gd name="connsiteX18" fmla="*/ 60154 w 82781"/>
                <a:gd name="connsiteY18" fmla="*/ 37804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2781" h="82781">
                  <a:moveTo>
                    <a:pt x="85817" y="54774"/>
                  </a:moveTo>
                  <a:lnTo>
                    <a:pt x="27318" y="54774"/>
                  </a:lnTo>
                  <a:cubicBezTo>
                    <a:pt x="28283" y="67743"/>
                    <a:pt x="36424" y="74365"/>
                    <a:pt x="51876" y="74365"/>
                  </a:cubicBezTo>
                  <a:cubicBezTo>
                    <a:pt x="61810" y="74365"/>
                    <a:pt x="70364" y="72020"/>
                    <a:pt x="77952" y="67329"/>
                  </a:cubicBezTo>
                  <a:lnTo>
                    <a:pt x="77952" y="87334"/>
                  </a:lnTo>
                  <a:cubicBezTo>
                    <a:pt x="69674" y="91749"/>
                    <a:pt x="58913" y="93957"/>
                    <a:pt x="45668" y="93957"/>
                  </a:cubicBezTo>
                  <a:cubicBezTo>
                    <a:pt x="31181" y="93957"/>
                    <a:pt x="20005" y="89956"/>
                    <a:pt x="12003" y="81954"/>
                  </a:cubicBezTo>
                  <a:cubicBezTo>
                    <a:pt x="4001" y="73951"/>
                    <a:pt x="0" y="62776"/>
                    <a:pt x="0" y="48427"/>
                  </a:cubicBezTo>
                  <a:cubicBezTo>
                    <a:pt x="0" y="33526"/>
                    <a:pt x="4277" y="21799"/>
                    <a:pt x="12969" y="13107"/>
                  </a:cubicBezTo>
                  <a:cubicBezTo>
                    <a:pt x="21661" y="4415"/>
                    <a:pt x="32285" y="0"/>
                    <a:pt x="44840" y="0"/>
                  </a:cubicBezTo>
                  <a:cubicBezTo>
                    <a:pt x="57947" y="0"/>
                    <a:pt x="68019" y="3863"/>
                    <a:pt x="75193" y="11589"/>
                  </a:cubicBezTo>
                  <a:cubicBezTo>
                    <a:pt x="82367" y="19316"/>
                    <a:pt x="85955" y="29939"/>
                    <a:pt x="85955" y="43184"/>
                  </a:cubicBezTo>
                  <a:lnTo>
                    <a:pt x="85955" y="54774"/>
                  </a:lnTo>
                  <a:lnTo>
                    <a:pt x="85817" y="54774"/>
                  </a:lnTo>
                  <a:close/>
                  <a:moveTo>
                    <a:pt x="60154" y="37804"/>
                  </a:moveTo>
                  <a:cubicBezTo>
                    <a:pt x="60154" y="24972"/>
                    <a:pt x="54912" y="18488"/>
                    <a:pt x="44564" y="18488"/>
                  </a:cubicBezTo>
                  <a:cubicBezTo>
                    <a:pt x="40149" y="18488"/>
                    <a:pt x="36286" y="20281"/>
                    <a:pt x="33112" y="24007"/>
                  </a:cubicBezTo>
                  <a:cubicBezTo>
                    <a:pt x="29939" y="27732"/>
                    <a:pt x="27870" y="32285"/>
                    <a:pt x="27180" y="37804"/>
                  </a:cubicBezTo>
                  <a:lnTo>
                    <a:pt x="60154" y="37804"/>
                  </a:lnTo>
                  <a:close/>
                </a:path>
              </a:pathLst>
            </a:custGeom>
            <a:solidFill>
              <a:srgbClr val="0072C6"/>
            </a:solidFill>
            <a:ln w="13792" cap="flat">
              <a:noFill/>
              <a:prstDash val="solid"/>
              <a:miter/>
            </a:ln>
          </p:spPr>
          <p:txBody>
            <a:bodyPr rtlCol="0" anchor="ctr"/>
            <a:lstStyle/>
            <a:p>
              <a:endParaRPr lang="en-GB"/>
            </a:p>
          </p:txBody>
        </p:sp>
        <p:sp>
          <p:nvSpPr>
            <p:cNvPr id="299" name="Freeform: Shape 298">
              <a:extLst>
                <a:ext uri="{FF2B5EF4-FFF2-40B4-BE49-F238E27FC236}">
                  <a16:creationId xmlns:a16="http://schemas.microsoft.com/office/drawing/2014/main" id="{7F469636-D363-4AFB-B8BC-F1DC44E37ED5}"/>
                </a:ext>
              </a:extLst>
            </p:cNvPr>
            <p:cNvSpPr/>
            <p:nvPr/>
          </p:nvSpPr>
          <p:spPr>
            <a:xfrm>
              <a:off x="8745343" y="2841202"/>
              <a:ext cx="13797" cy="110375"/>
            </a:xfrm>
            <a:custGeom>
              <a:avLst/>
              <a:gdLst>
                <a:gd name="connsiteX0" fmla="*/ 0 w 0"/>
                <a:gd name="connsiteY0" fmla="*/ 0 h 110375"/>
                <a:gd name="connsiteX1" fmla="*/ 13521 w 0"/>
                <a:gd name="connsiteY1" fmla="*/ 0 h 110375"/>
                <a:gd name="connsiteX2" fmla="*/ 13521 w 0"/>
                <a:gd name="connsiteY2" fmla="*/ 115894 h 110375"/>
                <a:gd name="connsiteX3" fmla="*/ 0 w 0"/>
                <a:gd name="connsiteY3" fmla="*/ 115894 h 110375"/>
              </a:gdLst>
              <a:ahLst/>
              <a:cxnLst>
                <a:cxn ang="0">
                  <a:pos x="connsiteX0" y="connsiteY0"/>
                </a:cxn>
                <a:cxn ang="0">
                  <a:pos x="connsiteX1" y="connsiteY1"/>
                </a:cxn>
                <a:cxn ang="0">
                  <a:pos x="connsiteX2" y="connsiteY2"/>
                </a:cxn>
                <a:cxn ang="0">
                  <a:pos x="connsiteX3" y="connsiteY3"/>
                </a:cxn>
              </a:cxnLst>
              <a:rect l="l" t="t" r="r" b="b"/>
              <a:pathLst>
                <a:path h="110375">
                  <a:moveTo>
                    <a:pt x="0" y="0"/>
                  </a:moveTo>
                  <a:lnTo>
                    <a:pt x="13521" y="0"/>
                  </a:lnTo>
                  <a:lnTo>
                    <a:pt x="13521" y="115894"/>
                  </a:lnTo>
                  <a:lnTo>
                    <a:pt x="0" y="115894"/>
                  </a:lnTo>
                  <a:close/>
                </a:path>
              </a:pathLst>
            </a:custGeom>
            <a:solidFill>
              <a:srgbClr val="1E1E1E"/>
            </a:solidFill>
            <a:ln w="13792" cap="flat">
              <a:noFill/>
              <a:prstDash val="solid"/>
              <a:miter/>
            </a:ln>
          </p:spPr>
          <p:txBody>
            <a:bodyPr rtlCol="0" anchor="ctr"/>
            <a:lstStyle/>
            <a:p>
              <a:endParaRPr lang="en-GB"/>
            </a:p>
          </p:txBody>
        </p:sp>
        <p:sp>
          <p:nvSpPr>
            <p:cNvPr id="300" name="Freeform: Shape 299">
              <a:extLst>
                <a:ext uri="{FF2B5EF4-FFF2-40B4-BE49-F238E27FC236}">
                  <a16:creationId xmlns:a16="http://schemas.microsoft.com/office/drawing/2014/main" id="{922400A7-7505-4454-8CAC-2E7ECDD78366}"/>
                </a:ext>
              </a:extLst>
            </p:cNvPr>
            <p:cNvSpPr/>
            <p:nvPr/>
          </p:nvSpPr>
          <p:spPr>
            <a:xfrm>
              <a:off x="8787699" y="2872383"/>
              <a:ext cx="55188" cy="82781"/>
            </a:xfrm>
            <a:custGeom>
              <a:avLst/>
              <a:gdLst>
                <a:gd name="connsiteX0" fmla="*/ 68571 w 55187"/>
                <a:gd name="connsiteY0" fmla="*/ 84713 h 82781"/>
                <a:gd name="connsiteX1" fmla="*/ 55326 w 55187"/>
                <a:gd name="connsiteY1" fmla="*/ 84713 h 82781"/>
                <a:gd name="connsiteX2" fmla="*/ 55326 w 55187"/>
                <a:gd name="connsiteY2" fmla="*/ 37528 h 82781"/>
                <a:gd name="connsiteX3" fmla="*/ 36148 w 55187"/>
                <a:gd name="connsiteY3" fmla="*/ 11176 h 82781"/>
                <a:gd name="connsiteX4" fmla="*/ 19729 w 55187"/>
                <a:gd name="connsiteY4" fmla="*/ 18626 h 82781"/>
                <a:gd name="connsiteX5" fmla="*/ 13245 w 55187"/>
                <a:gd name="connsiteY5" fmla="*/ 37528 h 82781"/>
                <a:gd name="connsiteX6" fmla="*/ 13245 w 55187"/>
                <a:gd name="connsiteY6" fmla="*/ 84713 h 82781"/>
                <a:gd name="connsiteX7" fmla="*/ 0 w 55187"/>
                <a:gd name="connsiteY7" fmla="*/ 84713 h 82781"/>
                <a:gd name="connsiteX8" fmla="*/ 0 w 55187"/>
                <a:gd name="connsiteY8" fmla="*/ 1932 h 82781"/>
                <a:gd name="connsiteX9" fmla="*/ 13245 w 55187"/>
                <a:gd name="connsiteY9" fmla="*/ 1932 h 82781"/>
                <a:gd name="connsiteX10" fmla="*/ 13245 w 55187"/>
                <a:gd name="connsiteY10" fmla="*/ 15728 h 82781"/>
                <a:gd name="connsiteX11" fmla="*/ 13521 w 55187"/>
                <a:gd name="connsiteY11" fmla="*/ 15728 h 82781"/>
                <a:gd name="connsiteX12" fmla="*/ 40701 w 55187"/>
                <a:gd name="connsiteY12" fmla="*/ 0 h 82781"/>
                <a:gd name="connsiteX13" fmla="*/ 61534 w 55187"/>
                <a:gd name="connsiteY13" fmla="*/ 8830 h 82781"/>
                <a:gd name="connsiteX14" fmla="*/ 68709 w 55187"/>
                <a:gd name="connsiteY14" fmla="*/ 34216 h 82781"/>
                <a:gd name="connsiteX15" fmla="*/ 68709 w 55187"/>
                <a:gd name="connsiteY15" fmla="*/ 84713 h 82781"/>
                <a:gd name="connsiteX16" fmla="*/ 68571 w 55187"/>
                <a:gd name="connsiteY16" fmla="*/ 84713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187" h="82781">
                  <a:moveTo>
                    <a:pt x="68571" y="84713"/>
                  </a:moveTo>
                  <a:lnTo>
                    <a:pt x="55326" y="84713"/>
                  </a:lnTo>
                  <a:lnTo>
                    <a:pt x="55326" y="37528"/>
                  </a:lnTo>
                  <a:cubicBezTo>
                    <a:pt x="55326" y="20006"/>
                    <a:pt x="48979" y="11176"/>
                    <a:pt x="36148" y="11176"/>
                  </a:cubicBezTo>
                  <a:cubicBezTo>
                    <a:pt x="29525" y="11176"/>
                    <a:pt x="24006" y="13659"/>
                    <a:pt x="19729" y="18626"/>
                  </a:cubicBezTo>
                  <a:cubicBezTo>
                    <a:pt x="15452" y="23593"/>
                    <a:pt x="13245" y="29939"/>
                    <a:pt x="13245" y="37528"/>
                  </a:cubicBezTo>
                  <a:lnTo>
                    <a:pt x="13245" y="84713"/>
                  </a:lnTo>
                  <a:lnTo>
                    <a:pt x="0" y="84713"/>
                  </a:lnTo>
                  <a:lnTo>
                    <a:pt x="0" y="1932"/>
                  </a:lnTo>
                  <a:lnTo>
                    <a:pt x="13245" y="1932"/>
                  </a:lnTo>
                  <a:lnTo>
                    <a:pt x="13245" y="15728"/>
                  </a:lnTo>
                  <a:lnTo>
                    <a:pt x="13521" y="15728"/>
                  </a:lnTo>
                  <a:cubicBezTo>
                    <a:pt x="19729" y="5243"/>
                    <a:pt x="28835" y="0"/>
                    <a:pt x="40701" y="0"/>
                  </a:cubicBezTo>
                  <a:cubicBezTo>
                    <a:pt x="49807" y="0"/>
                    <a:pt x="56705" y="2897"/>
                    <a:pt x="61534" y="8830"/>
                  </a:cubicBezTo>
                  <a:cubicBezTo>
                    <a:pt x="66363" y="14763"/>
                    <a:pt x="68709" y="23179"/>
                    <a:pt x="68709" y="34216"/>
                  </a:cubicBezTo>
                  <a:lnTo>
                    <a:pt x="68709" y="84713"/>
                  </a:lnTo>
                  <a:lnTo>
                    <a:pt x="68571" y="84713"/>
                  </a:lnTo>
                  <a:close/>
                </a:path>
              </a:pathLst>
            </a:custGeom>
            <a:solidFill>
              <a:srgbClr val="1E1E1E"/>
            </a:solidFill>
            <a:ln w="13792" cap="flat">
              <a:noFill/>
              <a:prstDash val="solid"/>
              <a:miter/>
            </a:ln>
          </p:spPr>
          <p:txBody>
            <a:bodyPr rtlCol="0" anchor="ctr"/>
            <a:lstStyle/>
            <a:p>
              <a:endParaRPr lang="en-GB"/>
            </a:p>
          </p:txBody>
        </p:sp>
        <p:sp>
          <p:nvSpPr>
            <p:cNvPr id="301" name="Freeform: Shape 300">
              <a:extLst>
                <a:ext uri="{FF2B5EF4-FFF2-40B4-BE49-F238E27FC236}">
                  <a16:creationId xmlns:a16="http://schemas.microsoft.com/office/drawing/2014/main" id="{3D193690-DA7E-4C9E-BE8C-F6133C9B0129}"/>
                </a:ext>
              </a:extLst>
            </p:cNvPr>
            <p:cNvSpPr/>
            <p:nvPr/>
          </p:nvSpPr>
          <p:spPr>
            <a:xfrm>
              <a:off x="8875585" y="2872383"/>
              <a:ext cx="68985" cy="110375"/>
            </a:xfrm>
            <a:custGeom>
              <a:avLst/>
              <a:gdLst>
                <a:gd name="connsiteX0" fmla="*/ 76297 w 68984"/>
                <a:gd name="connsiteY0" fmla="*/ 78091 h 110375"/>
                <a:gd name="connsiteX1" fmla="*/ 32699 w 68984"/>
                <a:gd name="connsiteY1" fmla="*/ 123620 h 110375"/>
                <a:gd name="connsiteX2" fmla="*/ 5795 w 68984"/>
                <a:gd name="connsiteY2" fmla="*/ 117826 h 110375"/>
                <a:gd name="connsiteX3" fmla="*/ 5795 w 68984"/>
                <a:gd name="connsiteY3" fmla="*/ 104581 h 110375"/>
                <a:gd name="connsiteX4" fmla="*/ 32423 w 68984"/>
                <a:gd name="connsiteY4" fmla="*/ 112307 h 110375"/>
                <a:gd name="connsiteX5" fmla="*/ 62914 w 68984"/>
                <a:gd name="connsiteY5" fmla="*/ 79746 h 110375"/>
                <a:gd name="connsiteX6" fmla="*/ 62914 w 68984"/>
                <a:gd name="connsiteY6" fmla="*/ 70778 h 110375"/>
                <a:gd name="connsiteX7" fmla="*/ 62638 w 68984"/>
                <a:gd name="connsiteY7" fmla="*/ 70778 h 110375"/>
                <a:gd name="connsiteX8" fmla="*/ 34216 w 68984"/>
                <a:gd name="connsiteY8" fmla="*/ 86645 h 110375"/>
                <a:gd name="connsiteX9" fmla="*/ 9382 w 68984"/>
                <a:gd name="connsiteY9" fmla="*/ 75607 h 110375"/>
                <a:gd name="connsiteX10" fmla="*/ 0 w 68984"/>
                <a:gd name="connsiteY10" fmla="*/ 45944 h 110375"/>
                <a:gd name="connsiteX11" fmla="*/ 10210 w 68984"/>
                <a:gd name="connsiteY11" fmla="*/ 12417 h 110375"/>
                <a:gd name="connsiteX12" fmla="*/ 37941 w 68984"/>
                <a:gd name="connsiteY12" fmla="*/ 0 h 110375"/>
                <a:gd name="connsiteX13" fmla="*/ 62776 w 68984"/>
                <a:gd name="connsiteY13" fmla="*/ 13383 h 110375"/>
                <a:gd name="connsiteX14" fmla="*/ 63052 w 68984"/>
                <a:gd name="connsiteY14" fmla="*/ 13383 h 110375"/>
                <a:gd name="connsiteX15" fmla="*/ 63052 w 68984"/>
                <a:gd name="connsiteY15" fmla="*/ 1932 h 110375"/>
                <a:gd name="connsiteX16" fmla="*/ 76297 w 68984"/>
                <a:gd name="connsiteY16" fmla="*/ 1932 h 110375"/>
                <a:gd name="connsiteX17" fmla="*/ 76297 w 68984"/>
                <a:gd name="connsiteY17" fmla="*/ 78091 h 110375"/>
                <a:gd name="connsiteX18" fmla="*/ 63052 w 68984"/>
                <a:gd name="connsiteY18" fmla="*/ 47185 h 110375"/>
                <a:gd name="connsiteX19" fmla="*/ 63052 w 68984"/>
                <a:gd name="connsiteY19" fmla="*/ 35044 h 110375"/>
                <a:gd name="connsiteX20" fmla="*/ 56429 w 68984"/>
                <a:gd name="connsiteY20" fmla="*/ 18212 h 110375"/>
                <a:gd name="connsiteX21" fmla="*/ 39873 w 68984"/>
                <a:gd name="connsiteY21" fmla="*/ 11176 h 110375"/>
                <a:gd name="connsiteX22" fmla="*/ 20695 w 68984"/>
                <a:gd name="connsiteY22" fmla="*/ 20143 h 110375"/>
                <a:gd name="connsiteX23" fmla="*/ 13797 w 68984"/>
                <a:gd name="connsiteY23" fmla="*/ 45116 h 110375"/>
                <a:gd name="connsiteX24" fmla="*/ 20420 w 68984"/>
                <a:gd name="connsiteY24" fmla="*/ 67191 h 110375"/>
                <a:gd name="connsiteX25" fmla="*/ 38080 w 68984"/>
                <a:gd name="connsiteY25" fmla="*/ 75469 h 110375"/>
                <a:gd name="connsiteX26" fmla="*/ 56292 w 68984"/>
                <a:gd name="connsiteY26" fmla="*/ 67605 h 110375"/>
                <a:gd name="connsiteX27" fmla="*/ 63052 w 68984"/>
                <a:gd name="connsiteY27" fmla="*/ 47185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8984" h="110375">
                  <a:moveTo>
                    <a:pt x="76297" y="78091"/>
                  </a:moveTo>
                  <a:cubicBezTo>
                    <a:pt x="76297" y="108444"/>
                    <a:pt x="61810" y="123620"/>
                    <a:pt x="32699" y="123620"/>
                  </a:cubicBezTo>
                  <a:cubicBezTo>
                    <a:pt x="22489" y="123620"/>
                    <a:pt x="13521" y="121689"/>
                    <a:pt x="5795" y="117826"/>
                  </a:cubicBezTo>
                  <a:lnTo>
                    <a:pt x="5795" y="104581"/>
                  </a:lnTo>
                  <a:cubicBezTo>
                    <a:pt x="15177" y="109823"/>
                    <a:pt x="24006" y="112307"/>
                    <a:pt x="32423" y="112307"/>
                  </a:cubicBezTo>
                  <a:cubicBezTo>
                    <a:pt x="52842" y="112307"/>
                    <a:pt x="62914" y="101407"/>
                    <a:pt x="62914" y="79746"/>
                  </a:cubicBezTo>
                  <a:lnTo>
                    <a:pt x="62914" y="70778"/>
                  </a:lnTo>
                  <a:lnTo>
                    <a:pt x="62638" y="70778"/>
                  </a:lnTo>
                  <a:cubicBezTo>
                    <a:pt x="56292" y="81402"/>
                    <a:pt x="46909" y="86645"/>
                    <a:pt x="34216" y="86645"/>
                  </a:cubicBezTo>
                  <a:cubicBezTo>
                    <a:pt x="23869" y="86645"/>
                    <a:pt x="15591" y="82919"/>
                    <a:pt x="9382" y="75607"/>
                  </a:cubicBezTo>
                  <a:cubicBezTo>
                    <a:pt x="3173" y="68295"/>
                    <a:pt x="0" y="58361"/>
                    <a:pt x="0" y="45944"/>
                  </a:cubicBezTo>
                  <a:cubicBezTo>
                    <a:pt x="0" y="31871"/>
                    <a:pt x="3449" y="20695"/>
                    <a:pt x="10210" y="12417"/>
                  </a:cubicBezTo>
                  <a:cubicBezTo>
                    <a:pt x="16970" y="4139"/>
                    <a:pt x="26214" y="0"/>
                    <a:pt x="37941" y="0"/>
                  </a:cubicBezTo>
                  <a:cubicBezTo>
                    <a:pt x="49117" y="0"/>
                    <a:pt x="57395" y="4415"/>
                    <a:pt x="62776" y="13383"/>
                  </a:cubicBezTo>
                  <a:lnTo>
                    <a:pt x="63052" y="13383"/>
                  </a:lnTo>
                  <a:lnTo>
                    <a:pt x="63052" y="1932"/>
                  </a:lnTo>
                  <a:lnTo>
                    <a:pt x="76297" y="1932"/>
                  </a:lnTo>
                  <a:lnTo>
                    <a:pt x="76297" y="78091"/>
                  </a:lnTo>
                  <a:close/>
                  <a:moveTo>
                    <a:pt x="63052" y="47185"/>
                  </a:moveTo>
                  <a:lnTo>
                    <a:pt x="63052" y="35044"/>
                  </a:lnTo>
                  <a:cubicBezTo>
                    <a:pt x="63052" y="28422"/>
                    <a:pt x="60844" y="22903"/>
                    <a:pt x="56429" y="18212"/>
                  </a:cubicBezTo>
                  <a:cubicBezTo>
                    <a:pt x="52014" y="13521"/>
                    <a:pt x="46496" y="11176"/>
                    <a:pt x="39873" y="11176"/>
                  </a:cubicBezTo>
                  <a:cubicBezTo>
                    <a:pt x="31733" y="11176"/>
                    <a:pt x="25249" y="14211"/>
                    <a:pt x="20695" y="20143"/>
                  </a:cubicBezTo>
                  <a:cubicBezTo>
                    <a:pt x="16143" y="26076"/>
                    <a:pt x="13797" y="34492"/>
                    <a:pt x="13797" y="45116"/>
                  </a:cubicBezTo>
                  <a:cubicBezTo>
                    <a:pt x="13797" y="54360"/>
                    <a:pt x="16004" y="61672"/>
                    <a:pt x="20420" y="67191"/>
                  </a:cubicBezTo>
                  <a:cubicBezTo>
                    <a:pt x="24835" y="72710"/>
                    <a:pt x="30767" y="75469"/>
                    <a:pt x="38080" y="75469"/>
                  </a:cubicBezTo>
                  <a:cubicBezTo>
                    <a:pt x="45530" y="75469"/>
                    <a:pt x="51600" y="72848"/>
                    <a:pt x="56292" y="67605"/>
                  </a:cubicBezTo>
                  <a:cubicBezTo>
                    <a:pt x="60983" y="62362"/>
                    <a:pt x="63052" y="55464"/>
                    <a:pt x="63052" y="47185"/>
                  </a:cubicBezTo>
                  <a:close/>
                </a:path>
              </a:pathLst>
            </a:custGeom>
            <a:solidFill>
              <a:srgbClr val="1E1E1E"/>
            </a:solidFill>
            <a:ln w="13792" cap="flat">
              <a:noFill/>
              <a:prstDash val="solid"/>
              <a:miter/>
            </a:ln>
          </p:spPr>
          <p:txBody>
            <a:bodyPr rtlCol="0" anchor="ctr"/>
            <a:lstStyle/>
            <a:p>
              <a:endParaRPr lang="en-GB"/>
            </a:p>
          </p:txBody>
        </p:sp>
        <p:sp>
          <p:nvSpPr>
            <p:cNvPr id="302" name="Freeform: Shape 301">
              <a:extLst>
                <a:ext uri="{FF2B5EF4-FFF2-40B4-BE49-F238E27FC236}">
                  <a16:creationId xmlns:a16="http://schemas.microsoft.com/office/drawing/2014/main" id="{1BA9B479-7353-4269-85B5-578D6B8A479B}"/>
                </a:ext>
              </a:extLst>
            </p:cNvPr>
            <p:cNvSpPr/>
            <p:nvPr/>
          </p:nvSpPr>
          <p:spPr>
            <a:xfrm>
              <a:off x="8978786" y="2872935"/>
              <a:ext cx="41391" cy="82781"/>
            </a:xfrm>
            <a:custGeom>
              <a:avLst/>
              <a:gdLst>
                <a:gd name="connsiteX0" fmla="*/ 43184 w 41390"/>
                <a:gd name="connsiteY0" fmla="*/ 14763 h 82781"/>
                <a:gd name="connsiteX1" fmla="*/ 33112 w 41390"/>
                <a:gd name="connsiteY1" fmla="*/ 12141 h 82781"/>
                <a:gd name="connsiteX2" fmla="*/ 18902 w 41390"/>
                <a:gd name="connsiteY2" fmla="*/ 20143 h 82781"/>
                <a:gd name="connsiteX3" fmla="*/ 13245 w 41390"/>
                <a:gd name="connsiteY3" fmla="*/ 41943 h 82781"/>
                <a:gd name="connsiteX4" fmla="*/ 13245 w 41390"/>
                <a:gd name="connsiteY4" fmla="*/ 84161 h 82781"/>
                <a:gd name="connsiteX5" fmla="*/ 0 w 41390"/>
                <a:gd name="connsiteY5" fmla="*/ 84161 h 82781"/>
                <a:gd name="connsiteX6" fmla="*/ 0 w 41390"/>
                <a:gd name="connsiteY6" fmla="*/ 1380 h 82781"/>
                <a:gd name="connsiteX7" fmla="*/ 13245 w 41390"/>
                <a:gd name="connsiteY7" fmla="*/ 1380 h 82781"/>
                <a:gd name="connsiteX8" fmla="*/ 13245 w 41390"/>
                <a:gd name="connsiteY8" fmla="*/ 18488 h 82781"/>
                <a:gd name="connsiteX9" fmla="*/ 13521 w 41390"/>
                <a:gd name="connsiteY9" fmla="*/ 18488 h 82781"/>
                <a:gd name="connsiteX10" fmla="*/ 22213 w 41390"/>
                <a:gd name="connsiteY10" fmla="*/ 4829 h 82781"/>
                <a:gd name="connsiteX11" fmla="*/ 35182 w 41390"/>
                <a:gd name="connsiteY11" fmla="*/ 0 h 82781"/>
                <a:gd name="connsiteX12" fmla="*/ 43046 w 41390"/>
                <a:gd name="connsiteY12" fmla="*/ 1104 h 82781"/>
                <a:gd name="connsiteX13" fmla="*/ 43046 w 41390"/>
                <a:gd name="connsiteY13" fmla="*/ 14763 h 82781"/>
                <a:gd name="connsiteX14" fmla="*/ 43184 w 41390"/>
                <a:gd name="connsiteY14" fmla="*/ 14763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390" h="82781">
                  <a:moveTo>
                    <a:pt x="43184" y="14763"/>
                  </a:moveTo>
                  <a:cubicBezTo>
                    <a:pt x="40839" y="12969"/>
                    <a:pt x="37528" y="12141"/>
                    <a:pt x="33112" y="12141"/>
                  </a:cubicBezTo>
                  <a:cubicBezTo>
                    <a:pt x="27456" y="12141"/>
                    <a:pt x="22765" y="14763"/>
                    <a:pt x="18902" y="20143"/>
                  </a:cubicBezTo>
                  <a:cubicBezTo>
                    <a:pt x="15039" y="25524"/>
                    <a:pt x="13245" y="32699"/>
                    <a:pt x="13245" y="41943"/>
                  </a:cubicBezTo>
                  <a:lnTo>
                    <a:pt x="13245" y="84161"/>
                  </a:lnTo>
                  <a:lnTo>
                    <a:pt x="0" y="84161"/>
                  </a:lnTo>
                  <a:lnTo>
                    <a:pt x="0" y="1380"/>
                  </a:lnTo>
                  <a:lnTo>
                    <a:pt x="13245" y="1380"/>
                  </a:lnTo>
                  <a:lnTo>
                    <a:pt x="13245" y="18488"/>
                  </a:lnTo>
                  <a:lnTo>
                    <a:pt x="13521" y="18488"/>
                  </a:lnTo>
                  <a:cubicBezTo>
                    <a:pt x="15452" y="12693"/>
                    <a:pt x="18350" y="8140"/>
                    <a:pt x="22213" y="4829"/>
                  </a:cubicBezTo>
                  <a:cubicBezTo>
                    <a:pt x="26076" y="1518"/>
                    <a:pt x="30491" y="0"/>
                    <a:pt x="35182" y="0"/>
                  </a:cubicBezTo>
                  <a:cubicBezTo>
                    <a:pt x="38631" y="0"/>
                    <a:pt x="41253" y="414"/>
                    <a:pt x="43046" y="1104"/>
                  </a:cubicBezTo>
                  <a:lnTo>
                    <a:pt x="43046" y="14763"/>
                  </a:lnTo>
                  <a:lnTo>
                    <a:pt x="43184" y="14763"/>
                  </a:lnTo>
                  <a:close/>
                </a:path>
              </a:pathLst>
            </a:custGeom>
            <a:solidFill>
              <a:srgbClr val="1E1E1E"/>
            </a:solidFill>
            <a:ln w="13792" cap="flat">
              <a:noFill/>
              <a:prstDash val="solid"/>
              <a:miter/>
            </a:ln>
          </p:spPr>
          <p:txBody>
            <a:bodyPr rtlCol="0" anchor="ctr"/>
            <a:lstStyle/>
            <a:p>
              <a:endParaRPr lang="en-GB"/>
            </a:p>
          </p:txBody>
        </p:sp>
        <p:sp>
          <p:nvSpPr>
            <p:cNvPr id="303" name="Freeform: Shape 302">
              <a:extLst>
                <a:ext uri="{FF2B5EF4-FFF2-40B4-BE49-F238E27FC236}">
                  <a16:creationId xmlns:a16="http://schemas.microsoft.com/office/drawing/2014/main" id="{A2F2A411-0FCD-482E-9037-D9F9917102C2}"/>
                </a:ext>
              </a:extLst>
            </p:cNvPr>
            <p:cNvSpPr/>
            <p:nvPr/>
          </p:nvSpPr>
          <p:spPr>
            <a:xfrm>
              <a:off x="9030525" y="2872245"/>
              <a:ext cx="68985" cy="82781"/>
            </a:xfrm>
            <a:custGeom>
              <a:avLst/>
              <a:gdLst>
                <a:gd name="connsiteX0" fmla="*/ 72296 w 68984"/>
                <a:gd name="connsiteY0" fmla="*/ 46772 h 82781"/>
                <a:gd name="connsiteX1" fmla="*/ 13797 w 68984"/>
                <a:gd name="connsiteY1" fmla="*/ 46772 h 82781"/>
                <a:gd name="connsiteX2" fmla="*/ 21247 w 68984"/>
                <a:gd name="connsiteY2" fmla="*/ 68157 h 82781"/>
                <a:gd name="connsiteX3" fmla="*/ 40839 w 68984"/>
                <a:gd name="connsiteY3" fmla="*/ 75607 h 82781"/>
                <a:gd name="connsiteX4" fmla="*/ 66501 w 68984"/>
                <a:gd name="connsiteY4" fmla="*/ 66363 h 82781"/>
                <a:gd name="connsiteX5" fmla="*/ 66501 w 68984"/>
                <a:gd name="connsiteY5" fmla="*/ 78780 h 82781"/>
                <a:gd name="connsiteX6" fmla="*/ 37665 w 68984"/>
                <a:gd name="connsiteY6" fmla="*/ 86645 h 82781"/>
                <a:gd name="connsiteX7" fmla="*/ 10071 w 68984"/>
                <a:gd name="connsiteY7" fmla="*/ 75331 h 82781"/>
                <a:gd name="connsiteX8" fmla="*/ 0 w 68984"/>
                <a:gd name="connsiteY8" fmla="*/ 43598 h 82781"/>
                <a:gd name="connsiteX9" fmla="*/ 10899 w 68984"/>
                <a:gd name="connsiteY9" fmla="*/ 12141 h 82781"/>
                <a:gd name="connsiteX10" fmla="*/ 38079 w 68984"/>
                <a:gd name="connsiteY10" fmla="*/ 0 h 82781"/>
                <a:gd name="connsiteX11" fmla="*/ 63190 w 68984"/>
                <a:gd name="connsiteY11" fmla="*/ 10486 h 82781"/>
                <a:gd name="connsiteX12" fmla="*/ 72020 w 68984"/>
                <a:gd name="connsiteY12" fmla="*/ 39735 h 82781"/>
                <a:gd name="connsiteX13" fmla="*/ 72020 w 68984"/>
                <a:gd name="connsiteY13" fmla="*/ 46772 h 82781"/>
                <a:gd name="connsiteX14" fmla="*/ 72296 w 68984"/>
                <a:gd name="connsiteY14" fmla="*/ 46772 h 82781"/>
                <a:gd name="connsiteX15" fmla="*/ 58775 w 68984"/>
                <a:gd name="connsiteY15" fmla="*/ 35458 h 82781"/>
                <a:gd name="connsiteX16" fmla="*/ 53256 w 68984"/>
                <a:gd name="connsiteY16" fmla="*/ 17660 h 82781"/>
                <a:gd name="connsiteX17" fmla="*/ 38079 w 68984"/>
                <a:gd name="connsiteY17" fmla="*/ 11313 h 82781"/>
                <a:gd name="connsiteX18" fmla="*/ 22213 w 68984"/>
                <a:gd name="connsiteY18" fmla="*/ 18074 h 82781"/>
                <a:gd name="connsiteX19" fmla="*/ 14073 w 68984"/>
                <a:gd name="connsiteY19" fmla="*/ 35596 h 82781"/>
                <a:gd name="connsiteX20" fmla="*/ 58775 w 68984"/>
                <a:gd name="connsiteY20" fmla="*/ 35596 h 82781"/>
                <a:gd name="connsiteX21" fmla="*/ 58775 w 68984"/>
                <a:gd name="connsiteY21" fmla="*/ 35458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8984" h="82781">
                  <a:moveTo>
                    <a:pt x="72296" y="46772"/>
                  </a:moveTo>
                  <a:lnTo>
                    <a:pt x="13797" y="46772"/>
                  </a:lnTo>
                  <a:cubicBezTo>
                    <a:pt x="14073" y="56015"/>
                    <a:pt x="16556" y="63052"/>
                    <a:pt x="21247" y="68157"/>
                  </a:cubicBezTo>
                  <a:cubicBezTo>
                    <a:pt x="25938" y="73262"/>
                    <a:pt x="32561" y="75607"/>
                    <a:pt x="40839" y="75607"/>
                  </a:cubicBezTo>
                  <a:cubicBezTo>
                    <a:pt x="50221" y="75607"/>
                    <a:pt x="58775" y="72572"/>
                    <a:pt x="66501" y="66363"/>
                  </a:cubicBezTo>
                  <a:lnTo>
                    <a:pt x="66501" y="78780"/>
                  </a:lnTo>
                  <a:cubicBezTo>
                    <a:pt x="59188" y="84023"/>
                    <a:pt x="49669" y="86645"/>
                    <a:pt x="37665" y="86645"/>
                  </a:cubicBezTo>
                  <a:cubicBezTo>
                    <a:pt x="25938" y="86645"/>
                    <a:pt x="16832" y="82919"/>
                    <a:pt x="10071" y="75331"/>
                  </a:cubicBezTo>
                  <a:cubicBezTo>
                    <a:pt x="3311" y="67743"/>
                    <a:pt x="0" y="57257"/>
                    <a:pt x="0" y="43598"/>
                  </a:cubicBezTo>
                  <a:cubicBezTo>
                    <a:pt x="0" y="30767"/>
                    <a:pt x="3587" y="20281"/>
                    <a:pt x="10899" y="12141"/>
                  </a:cubicBezTo>
                  <a:cubicBezTo>
                    <a:pt x="18212" y="4001"/>
                    <a:pt x="27318" y="0"/>
                    <a:pt x="38079" y="0"/>
                  </a:cubicBezTo>
                  <a:cubicBezTo>
                    <a:pt x="48841" y="0"/>
                    <a:pt x="57257" y="3449"/>
                    <a:pt x="63190" y="10486"/>
                  </a:cubicBezTo>
                  <a:cubicBezTo>
                    <a:pt x="69122" y="17522"/>
                    <a:pt x="72020" y="27180"/>
                    <a:pt x="72020" y="39735"/>
                  </a:cubicBezTo>
                  <a:lnTo>
                    <a:pt x="72020" y="46772"/>
                  </a:lnTo>
                  <a:lnTo>
                    <a:pt x="72296" y="46772"/>
                  </a:lnTo>
                  <a:close/>
                  <a:moveTo>
                    <a:pt x="58775" y="35458"/>
                  </a:moveTo>
                  <a:cubicBezTo>
                    <a:pt x="58775" y="27870"/>
                    <a:pt x="56843" y="21799"/>
                    <a:pt x="53256" y="17660"/>
                  </a:cubicBezTo>
                  <a:cubicBezTo>
                    <a:pt x="49669" y="13521"/>
                    <a:pt x="44564" y="11313"/>
                    <a:pt x="38079" y="11313"/>
                  </a:cubicBezTo>
                  <a:cubicBezTo>
                    <a:pt x="31871" y="11313"/>
                    <a:pt x="26490" y="13521"/>
                    <a:pt x="22213" y="18074"/>
                  </a:cubicBezTo>
                  <a:cubicBezTo>
                    <a:pt x="17936" y="22627"/>
                    <a:pt x="15177" y="28422"/>
                    <a:pt x="14073" y="35596"/>
                  </a:cubicBezTo>
                  <a:lnTo>
                    <a:pt x="58775" y="35596"/>
                  </a:lnTo>
                  <a:lnTo>
                    <a:pt x="58775" y="35458"/>
                  </a:lnTo>
                  <a:close/>
                </a:path>
              </a:pathLst>
            </a:custGeom>
            <a:solidFill>
              <a:srgbClr val="1E1E1E"/>
            </a:solidFill>
            <a:ln w="13792" cap="flat">
              <a:noFill/>
              <a:prstDash val="solid"/>
              <a:miter/>
            </a:ln>
          </p:spPr>
          <p:txBody>
            <a:bodyPr rtlCol="0" anchor="ctr"/>
            <a:lstStyle/>
            <a:p>
              <a:endParaRPr lang="en-GB"/>
            </a:p>
          </p:txBody>
        </p:sp>
        <p:sp>
          <p:nvSpPr>
            <p:cNvPr id="304" name="Freeform: Shape 303">
              <a:extLst>
                <a:ext uri="{FF2B5EF4-FFF2-40B4-BE49-F238E27FC236}">
                  <a16:creationId xmlns:a16="http://schemas.microsoft.com/office/drawing/2014/main" id="{AEB931B5-0340-479E-A734-4B0F793D27C1}"/>
                </a:ext>
              </a:extLst>
            </p:cNvPr>
            <p:cNvSpPr/>
            <p:nvPr/>
          </p:nvSpPr>
          <p:spPr>
            <a:xfrm>
              <a:off x="9117859" y="2872521"/>
              <a:ext cx="41391" cy="82781"/>
            </a:xfrm>
            <a:custGeom>
              <a:avLst/>
              <a:gdLst>
                <a:gd name="connsiteX0" fmla="*/ 0 w 41390"/>
                <a:gd name="connsiteY0" fmla="*/ 81540 h 82781"/>
                <a:gd name="connsiteX1" fmla="*/ 0 w 41390"/>
                <a:gd name="connsiteY1" fmla="*/ 67329 h 82781"/>
                <a:gd name="connsiteX2" fmla="*/ 23869 w 41390"/>
                <a:gd name="connsiteY2" fmla="*/ 75331 h 82781"/>
                <a:gd name="connsiteX3" fmla="*/ 41391 w 41390"/>
                <a:gd name="connsiteY3" fmla="*/ 63742 h 82781"/>
                <a:gd name="connsiteX4" fmla="*/ 39873 w 41390"/>
                <a:gd name="connsiteY4" fmla="*/ 58085 h 82781"/>
                <a:gd name="connsiteX5" fmla="*/ 35872 w 41390"/>
                <a:gd name="connsiteY5" fmla="*/ 53946 h 82781"/>
                <a:gd name="connsiteX6" fmla="*/ 29939 w 41390"/>
                <a:gd name="connsiteY6" fmla="*/ 50773 h 82781"/>
                <a:gd name="connsiteX7" fmla="*/ 22489 w 41390"/>
                <a:gd name="connsiteY7" fmla="*/ 47875 h 82781"/>
                <a:gd name="connsiteX8" fmla="*/ 12831 w 41390"/>
                <a:gd name="connsiteY8" fmla="*/ 43460 h 82781"/>
                <a:gd name="connsiteX9" fmla="*/ 5933 w 41390"/>
                <a:gd name="connsiteY9" fmla="*/ 38493 h 82781"/>
                <a:gd name="connsiteX10" fmla="*/ 1794 w 41390"/>
                <a:gd name="connsiteY10" fmla="*/ 32147 h 82781"/>
                <a:gd name="connsiteX11" fmla="*/ 414 w 41390"/>
                <a:gd name="connsiteY11" fmla="*/ 23869 h 82781"/>
                <a:gd name="connsiteX12" fmla="*/ 3035 w 41390"/>
                <a:gd name="connsiteY12" fmla="*/ 13521 h 82781"/>
                <a:gd name="connsiteX13" fmla="*/ 10210 w 41390"/>
                <a:gd name="connsiteY13" fmla="*/ 6071 h 82781"/>
                <a:gd name="connsiteX14" fmla="*/ 20420 w 41390"/>
                <a:gd name="connsiteY14" fmla="*/ 1518 h 82781"/>
                <a:gd name="connsiteX15" fmla="*/ 32147 w 41390"/>
                <a:gd name="connsiteY15" fmla="*/ 0 h 82781"/>
                <a:gd name="connsiteX16" fmla="*/ 51325 w 41390"/>
                <a:gd name="connsiteY16" fmla="*/ 3725 h 82781"/>
                <a:gd name="connsiteX17" fmla="*/ 51325 w 41390"/>
                <a:gd name="connsiteY17" fmla="*/ 17108 h 82781"/>
                <a:gd name="connsiteX18" fmla="*/ 30353 w 41390"/>
                <a:gd name="connsiteY18" fmla="*/ 11175 h 82781"/>
                <a:gd name="connsiteX19" fmla="*/ 23593 w 41390"/>
                <a:gd name="connsiteY19" fmla="*/ 12003 h 82781"/>
                <a:gd name="connsiteX20" fmla="*/ 18488 w 41390"/>
                <a:gd name="connsiteY20" fmla="*/ 14349 h 82781"/>
                <a:gd name="connsiteX21" fmla="*/ 15177 w 41390"/>
                <a:gd name="connsiteY21" fmla="*/ 18074 h 82781"/>
                <a:gd name="connsiteX22" fmla="*/ 14073 w 41390"/>
                <a:gd name="connsiteY22" fmla="*/ 22765 h 82781"/>
                <a:gd name="connsiteX23" fmla="*/ 15177 w 41390"/>
                <a:gd name="connsiteY23" fmla="*/ 28146 h 82781"/>
                <a:gd name="connsiteX24" fmla="*/ 18626 w 41390"/>
                <a:gd name="connsiteY24" fmla="*/ 32009 h 82781"/>
                <a:gd name="connsiteX25" fmla="*/ 24145 w 41390"/>
                <a:gd name="connsiteY25" fmla="*/ 35044 h 82781"/>
                <a:gd name="connsiteX26" fmla="*/ 31457 w 41390"/>
                <a:gd name="connsiteY26" fmla="*/ 38079 h 82781"/>
                <a:gd name="connsiteX27" fmla="*/ 41253 w 41390"/>
                <a:gd name="connsiteY27" fmla="*/ 42357 h 82781"/>
                <a:gd name="connsiteX28" fmla="*/ 48703 w 41390"/>
                <a:gd name="connsiteY28" fmla="*/ 47323 h 82781"/>
                <a:gd name="connsiteX29" fmla="*/ 53394 w 41390"/>
                <a:gd name="connsiteY29" fmla="*/ 53808 h 82781"/>
                <a:gd name="connsiteX30" fmla="*/ 55050 w 41390"/>
                <a:gd name="connsiteY30" fmla="*/ 62500 h 82781"/>
                <a:gd name="connsiteX31" fmla="*/ 52290 w 41390"/>
                <a:gd name="connsiteY31" fmla="*/ 73124 h 82781"/>
                <a:gd name="connsiteX32" fmla="*/ 45116 w 41390"/>
                <a:gd name="connsiteY32" fmla="*/ 80574 h 82781"/>
                <a:gd name="connsiteX33" fmla="*/ 34630 w 41390"/>
                <a:gd name="connsiteY33" fmla="*/ 84989 h 82781"/>
                <a:gd name="connsiteX34" fmla="*/ 22213 w 41390"/>
                <a:gd name="connsiteY34" fmla="*/ 86507 h 82781"/>
                <a:gd name="connsiteX35" fmla="*/ 0 w 41390"/>
                <a:gd name="connsiteY35" fmla="*/ 81540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1390" h="82781">
                  <a:moveTo>
                    <a:pt x="0" y="81540"/>
                  </a:moveTo>
                  <a:lnTo>
                    <a:pt x="0" y="67329"/>
                  </a:lnTo>
                  <a:cubicBezTo>
                    <a:pt x="7175" y="72710"/>
                    <a:pt x="15177" y="75331"/>
                    <a:pt x="23869" y="75331"/>
                  </a:cubicBezTo>
                  <a:cubicBezTo>
                    <a:pt x="35458" y="75331"/>
                    <a:pt x="41391" y="71468"/>
                    <a:pt x="41391" y="63742"/>
                  </a:cubicBezTo>
                  <a:cubicBezTo>
                    <a:pt x="41391" y="61534"/>
                    <a:pt x="40839" y="59603"/>
                    <a:pt x="39873" y="58085"/>
                  </a:cubicBezTo>
                  <a:cubicBezTo>
                    <a:pt x="38907" y="56567"/>
                    <a:pt x="37528" y="55188"/>
                    <a:pt x="35872" y="53946"/>
                  </a:cubicBezTo>
                  <a:cubicBezTo>
                    <a:pt x="34216" y="52704"/>
                    <a:pt x="32147" y="51738"/>
                    <a:pt x="29939" y="50773"/>
                  </a:cubicBezTo>
                  <a:cubicBezTo>
                    <a:pt x="27732" y="49807"/>
                    <a:pt x="25249" y="48841"/>
                    <a:pt x="22489" y="47875"/>
                  </a:cubicBezTo>
                  <a:cubicBezTo>
                    <a:pt x="18764" y="46358"/>
                    <a:pt x="15591" y="44978"/>
                    <a:pt x="12831" y="43460"/>
                  </a:cubicBezTo>
                  <a:cubicBezTo>
                    <a:pt x="10072" y="41943"/>
                    <a:pt x="7726" y="40287"/>
                    <a:pt x="5933" y="38493"/>
                  </a:cubicBezTo>
                  <a:cubicBezTo>
                    <a:pt x="4139" y="36700"/>
                    <a:pt x="2621" y="34492"/>
                    <a:pt x="1794" y="32147"/>
                  </a:cubicBezTo>
                  <a:cubicBezTo>
                    <a:pt x="966" y="29801"/>
                    <a:pt x="414" y="27042"/>
                    <a:pt x="414" y="23869"/>
                  </a:cubicBezTo>
                  <a:cubicBezTo>
                    <a:pt x="414" y="20005"/>
                    <a:pt x="1242" y="16556"/>
                    <a:pt x="3035" y="13521"/>
                  </a:cubicBezTo>
                  <a:cubicBezTo>
                    <a:pt x="4829" y="10486"/>
                    <a:pt x="7175" y="8002"/>
                    <a:pt x="10210" y="6071"/>
                  </a:cubicBezTo>
                  <a:cubicBezTo>
                    <a:pt x="13245" y="4139"/>
                    <a:pt x="16556" y="2483"/>
                    <a:pt x="20420" y="1518"/>
                  </a:cubicBezTo>
                  <a:cubicBezTo>
                    <a:pt x="24283" y="552"/>
                    <a:pt x="28146" y="0"/>
                    <a:pt x="32147" y="0"/>
                  </a:cubicBezTo>
                  <a:cubicBezTo>
                    <a:pt x="39321" y="0"/>
                    <a:pt x="45668" y="1242"/>
                    <a:pt x="51325" y="3725"/>
                  </a:cubicBezTo>
                  <a:lnTo>
                    <a:pt x="51325" y="17108"/>
                  </a:lnTo>
                  <a:cubicBezTo>
                    <a:pt x="45254" y="13107"/>
                    <a:pt x="38218" y="11175"/>
                    <a:pt x="30353" y="11175"/>
                  </a:cubicBezTo>
                  <a:cubicBezTo>
                    <a:pt x="27870" y="11175"/>
                    <a:pt x="25662" y="11451"/>
                    <a:pt x="23593" y="12003"/>
                  </a:cubicBezTo>
                  <a:cubicBezTo>
                    <a:pt x="21523" y="12555"/>
                    <a:pt x="19868" y="13383"/>
                    <a:pt x="18488" y="14349"/>
                  </a:cubicBezTo>
                  <a:cubicBezTo>
                    <a:pt x="17108" y="15315"/>
                    <a:pt x="16004" y="16556"/>
                    <a:pt x="15177" y="18074"/>
                  </a:cubicBezTo>
                  <a:cubicBezTo>
                    <a:pt x="14349" y="19592"/>
                    <a:pt x="14073" y="21109"/>
                    <a:pt x="14073" y="22765"/>
                  </a:cubicBezTo>
                  <a:cubicBezTo>
                    <a:pt x="14073" y="24972"/>
                    <a:pt x="14487" y="26766"/>
                    <a:pt x="15177" y="28146"/>
                  </a:cubicBezTo>
                  <a:cubicBezTo>
                    <a:pt x="15866" y="29525"/>
                    <a:pt x="17108" y="30905"/>
                    <a:pt x="18626" y="32009"/>
                  </a:cubicBezTo>
                  <a:cubicBezTo>
                    <a:pt x="20143" y="33113"/>
                    <a:pt x="21937" y="34216"/>
                    <a:pt x="24145" y="35044"/>
                  </a:cubicBezTo>
                  <a:cubicBezTo>
                    <a:pt x="26352" y="35872"/>
                    <a:pt x="28698" y="36976"/>
                    <a:pt x="31457" y="38079"/>
                  </a:cubicBezTo>
                  <a:cubicBezTo>
                    <a:pt x="35182" y="39459"/>
                    <a:pt x="38355" y="40977"/>
                    <a:pt x="41253" y="42357"/>
                  </a:cubicBezTo>
                  <a:cubicBezTo>
                    <a:pt x="44150" y="43736"/>
                    <a:pt x="46634" y="45530"/>
                    <a:pt x="48703" y="47323"/>
                  </a:cubicBezTo>
                  <a:cubicBezTo>
                    <a:pt x="50773" y="49117"/>
                    <a:pt x="52290" y="51324"/>
                    <a:pt x="53394" y="53808"/>
                  </a:cubicBezTo>
                  <a:cubicBezTo>
                    <a:pt x="54498" y="56291"/>
                    <a:pt x="55050" y="59051"/>
                    <a:pt x="55050" y="62500"/>
                  </a:cubicBezTo>
                  <a:cubicBezTo>
                    <a:pt x="55050" y="66639"/>
                    <a:pt x="54084" y="70088"/>
                    <a:pt x="52290" y="73124"/>
                  </a:cubicBezTo>
                  <a:cubicBezTo>
                    <a:pt x="50497" y="76159"/>
                    <a:pt x="48013" y="78642"/>
                    <a:pt x="45116" y="80574"/>
                  </a:cubicBezTo>
                  <a:cubicBezTo>
                    <a:pt x="42219" y="82505"/>
                    <a:pt x="38632" y="84023"/>
                    <a:pt x="34630" y="84989"/>
                  </a:cubicBezTo>
                  <a:cubicBezTo>
                    <a:pt x="30629" y="85955"/>
                    <a:pt x="26628" y="86507"/>
                    <a:pt x="22213" y="86507"/>
                  </a:cubicBezTo>
                  <a:cubicBezTo>
                    <a:pt x="13659" y="86507"/>
                    <a:pt x="6346" y="84851"/>
                    <a:pt x="0" y="81540"/>
                  </a:cubicBezTo>
                  <a:close/>
                </a:path>
              </a:pathLst>
            </a:custGeom>
            <a:solidFill>
              <a:srgbClr val="1E1E1E"/>
            </a:solidFill>
            <a:ln w="13792" cap="flat">
              <a:noFill/>
              <a:prstDash val="solid"/>
              <a:miter/>
            </a:ln>
          </p:spPr>
          <p:txBody>
            <a:bodyPr rtlCol="0" anchor="ctr"/>
            <a:lstStyle/>
            <a:p>
              <a:endParaRPr lang="en-GB"/>
            </a:p>
          </p:txBody>
        </p:sp>
        <p:sp>
          <p:nvSpPr>
            <p:cNvPr id="305" name="Freeform: Shape 304">
              <a:extLst>
                <a:ext uri="{FF2B5EF4-FFF2-40B4-BE49-F238E27FC236}">
                  <a16:creationId xmlns:a16="http://schemas.microsoft.com/office/drawing/2014/main" id="{E2731CD0-63BD-4BD3-AC06-57A5518E2184}"/>
                </a:ext>
              </a:extLst>
            </p:cNvPr>
            <p:cNvSpPr/>
            <p:nvPr/>
          </p:nvSpPr>
          <p:spPr>
            <a:xfrm>
              <a:off x="9188085" y="2872521"/>
              <a:ext cx="41391" cy="82781"/>
            </a:xfrm>
            <a:custGeom>
              <a:avLst/>
              <a:gdLst>
                <a:gd name="connsiteX0" fmla="*/ 0 w 41390"/>
                <a:gd name="connsiteY0" fmla="*/ 81540 h 82781"/>
                <a:gd name="connsiteX1" fmla="*/ 0 w 41390"/>
                <a:gd name="connsiteY1" fmla="*/ 67329 h 82781"/>
                <a:gd name="connsiteX2" fmla="*/ 23869 w 41390"/>
                <a:gd name="connsiteY2" fmla="*/ 75331 h 82781"/>
                <a:gd name="connsiteX3" fmla="*/ 41391 w 41390"/>
                <a:gd name="connsiteY3" fmla="*/ 63742 h 82781"/>
                <a:gd name="connsiteX4" fmla="*/ 39873 w 41390"/>
                <a:gd name="connsiteY4" fmla="*/ 58085 h 82781"/>
                <a:gd name="connsiteX5" fmla="*/ 35872 w 41390"/>
                <a:gd name="connsiteY5" fmla="*/ 53946 h 82781"/>
                <a:gd name="connsiteX6" fmla="*/ 29939 w 41390"/>
                <a:gd name="connsiteY6" fmla="*/ 50773 h 82781"/>
                <a:gd name="connsiteX7" fmla="*/ 22489 w 41390"/>
                <a:gd name="connsiteY7" fmla="*/ 47875 h 82781"/>
                <a:gd name="connsiteX8" fmla="*/ 12831 w 41390"/>
                <a:gd name="connsiteY8" fmla="*/ 43460 h 82781"/>
                <a:gd name="connsiteX9" fmla="*/ 5933 w 41390"/>
                <a:gd name="connsiteY9" fmla="*/ 38493 h 82781"/>
                <a:gd name="connsiteX10" fmla="*/ 1794 w 41390"/>
                <a:gd name="connsiteY10" fmla="*/ 32147 h 82781"/>
                <a:gd name="connsiteX11" fmla="*/ 414 w 41390"/>
                <a:gd name="connsiteY11" fmla="*/ 23869 h 82781"/>
                <a:gd name="connsiteX12" fmla="*/ 3035 w 41390"/>
                <a:gd name="connsiteY12" fmla="*/ 13521 h 82781"/>
                <a:gd name="connsiteX13" fmla="*/ 10210 w 41390"/>
                <a:gd name="connsiteY13" fmla="*/ 6071 h 82781"/>
                <a:gd name="connsiteX14" fmla="*/ 20420 w 41390"/>
                <a:gd name="connsiteY14" fmla="*/ 1518 h 82781"/>
                <a:gd name="connsiteX15" fmla="*/ 32147 w 41390"/>
                <a:gd name="connsiteY15" fmla="*/ 0 h 82781"/>
                <a:gd name="connsiteX16" fmla="*/ 51325 w 41390"/>
                <a:gd name="connsiteY16" fmla="*/ 3725 h 82781"/>
                <a:gd name="connsiteX17" fmla="*/ 51325 w 41390"/>
                <a:gd name="connsiteY17" fmla="*/ 17108 h 82781"/>
                <a:gd name="connsiteX18" fmla="*/ 30353 w 41390"/>
                <a:gd name="connsiteY18" fmla="*/ 11175 h 82781"/>
                <a:gd name="connsiteX19" fmla="*/ 23593 w 41390"/>
                <a:gd name="connsiteY19" fmla="*/ 12003 h 82781"/>
                <a:gd name="connsiteX20" fmla="*/ 18488 w 41390"/>
                <a:gd name="connsiteY20" fmla="*/ 14349 h 82781"/>
                <a:gd name="connsiteX21" fmla="*/ 15177 w 41390"/>
                <a:gd name="connsiteY21" fmla="*/ 18074 h 82781"/>
                <a:gd name="connsiteX22" fmla="*/ 14073 w 41390"/>
                <a:gd name="connsiteY22" fmla="*/ 22765 h 82781"/>
                <a:gd name="connsiteX23" fmla="*/ 15177 w 41390"/>
                <a:gd name="connsiteY23" fmla="*/ 28146 h 82781"/>
                <a:gd name="connsiteX24" fmla="*/ 18626 w 41390"/>
                <a:gd name="connsiteY24" fmla="*/ 32009 h 82781"/>
                <a:gd name="connsiteX25" fmla="*/ 24145 w 41390"/>
                <a:gd name="connsiteY25" fmla="*/ 35044 h 82781"/>
                <a:gd name="connsiteX26" fmla="*/ 31457 w 41390"/>
                <a:gd name="connsiteY26" fmla="*/ 38079 h 82781"/>
                <a:gd name="connsiteX27" fmla="*/ 41253 w 41390"/>
                <a:gd name="connsiteY27" fmla="*/ 42357 h 82781"/>
                <a:gd name="connsiteX28" fmla="*/ 48703 w 41390"/>
                <a:gd name="connsiteY28" fmla="*/ 47323 h 82781"/>
                <a:gd name="connsiteX29" fmla="*/ 53394 w 41390"/>
                <a:gd name="connsiteY29" fmla="*/ 53808 h 82781"/>
                <a:gd name="connsiteX30" fmla="*/ 55050 w 41390"/>
                <a:gd name="connsiteY30" fmla="*/ 62500 h 82781"/>
                <a:gd name="connsiteX31" fmla="*/ 52290 w 41390"/>
                <a:gd name="connsiteY31" fmla="*/ 73124 h 82781"/>
                <a:gd name="connsiteX32" fmla="*/ 45116 w 41390"/>
                <a:gd name="connsiteY32" fmla="*/ 80574 h 82781"/>
                <a:gd name="connsiteX33" fmla="*/ 34630 w 41390"/>
                <a:gd name="connsiteY33" fmla="*/ 84989 h 82781"/>
                <a:gd name="connsiteX34" fmla="*/ 22213 w 41390"/>
                <a:gd name="connsiteY34" fmla="*/ 86507 h 82781"/>
                <a:gd name="connsiteX35" fmla="*/ 0 w 41390"/>
                <a:gd name="connsiteY35" fmla="*/ 81540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1390" h="82781">
                  <a:moveTo>
                    <a:pt x="0" y="81540"/>
                  </a:moveTo>
                  <a:lnTo>
                    <a:pt x="0" y="67329"/>
                  </a:lnTo>
                  <a:cubicBezTo>
                    <a:pt x="7175" y="72710"/>
                    <a:pt x="15177" y="75331"/>
                    <a:pt x="23869" y="75331"/>
                  </a:cubicBezTo>
                  <a:cubicBezTo>
                    <a:pt x="35458" y="75331"/>
                    <a:pt x="41391" y="71468"/>
                    <a:pt x="41391" y="63742"/>
                  </a:cubicBezTo>
                  <a:cubicBezTo>
                    <a:pt x="41391" y="61534"/>
                    <a:pt x="40839" y="59603"/>
                    <a:pt x="39873" y="58085"/>
                  </a:cubicBezTo>
                  <a:cubicBezTo>
                    <a:pt x="38907" y="56567"/>
                    <a:pt x="37528" y="55188"/>
                    <a:pt x="35872" y="53946"/>
                  </a:cubicBezTo>
                  <a:cubicBezTo>
                    <a:pt x="34216" y="52704"/>
                    <a:pt x="32147" y="51738"/>
                    <a:pt x="29939" y="50773"/>
                  </a:cubicBezTo>
                  <a:cubicBezTo>
                    <a:pt x="27732" y="49807"/>
                    <a:pt x="25249" y="48841"/>
                    <a:pt x="22489" y="47875"/>
                  </a:cubicBezTo>
                  <a:cubicBezTo>
                    <a:pt x="18764" y="46358"/>
                    <a:pt x="15591" y="44978"/>
                    <a:pt x="12831" y="43460"/>
                  </a:cubicBezTo>
                  <a:cubicBezTo>
                    <a:pt x="10072" y="41943"/>
                    <a:pt x="7726" y="40287"/>
                    <a:pt x="5933" y="38493"/>
                  </a:cubicBezTo>
                  <a:cubicBezTo>
                    <a:pt x="4139" y="36700"/>
                    <a:pt x="2621" y="34492"/>
                    <a:pt x="1794" y="32147"/>
                  </a:cubicBezTo>
                  <a:cubicBezTo>
                    <a:pt x="966" y="29801"/>
                    <a:pt x="414" y="27042"/>
                    <a:pt x="414" y="23869"/>
                  </a:cubicBezTo>
                  <a:cubicBezTo>
                    <a:pt x="414" y="20005"/>
                    <a:pt x="1242" y="16556"/>
                    <a:pt x="3035" y="13521"/>
                  </a:cubicBezTo>
                  <a:cubicBezTo>
                    <a:pt x="4829" y="10486"/>
                    <a:pt x="7175" y="8002"/>
                    <a:pt x="10210" y="6071"/>
                  </a:cubicBezTo>
                  <a:cubicBezTo>
                    <a:pt x="13245" y="4139"/>
                    <a:pt x="16556" y="2483"/>
                    <a:pt x="20420" y="1518"/>
                  </a:cubicBezTo>
                  <a:cubicBezTo>
                    <a:pt x="24283" y="552"/>
                    <a:pt x="28146" y="0"/>
                    <a:pt x="32147" y="0"/>
                  </a:cubicBezTo>
                  <a:cubicBezTo>
                    <a:pt x="39321" y="0"/>
                    <a:pt x="45668" y="1242"/>
                    <a:pt x="51325" y="3725"/>
                  </a:cubicBezTo>
                  <a:lnTo>
                    <a:pt x="51325" y="17108"/>
                  </a:lnTo>
                  <a:cubicBezTo>
                    <a:pt x="45254" y="13107"/>
                    <a:pt x="38218" y="11175"/>
                    <a:pt x="30353" y="11175"/>
                  </a:cubicBezTo>
                  <a:cubicBezTo>
                    <a:pt x="27870" y="11175"/>
                    <a:pt x="25662" y="11451"/>
                    <a:pt x="23593" y="12003"/>
                  </a:cubicBezTo>
                  <a:cubicBezTo>
                    <a:pt x="21523" y="12555"/>
                    <a:pt x="19868" y="13383"/>
                    <a:pt x="18488" y="14349"/>
                  </a:cubicBezTo>
                  <a:cubicBezTo>
                    <a:pt x="17108" y="15315"/>
                    <a:pt x="16004" y="16556"/>
                    <a:pt x="15177" y="18074"/>
                  </a:cubicBezTo>
                  <a:cubicBezTo>
                    <a:pt x="14349" y="19592"/>
                    <a:pt x="14073" y="21109"/>
                    <a:pt x="14073" y="22765"/>
                  </a:cubicBezTo>
                  <a:cubicBezTo>
                    <a:pt x="14073" y="24972"/>
                    <a:pt x="14487" y="26766"/>
                    <a:pt x="15177" y="28146"/>
                  </a:cubicBezTo>
                  <a:cubicBezTo>
                    <a:pt x="15867" y="29525"/>
                    <a:pt x="17108" y="30905"/>
                    <a:pt x="18626" y="32009"/>
                  </a:cubicBezTo>
                  <a:cubicBezTo>
                    <a:pt x="20144" y="33113"/>
                    <a:pt x="21937" y="34216"/>
                    <a:pt x="24145" y="35044"/>
                  </a:cubicBezTo>
                  <a:cubicBezTo>
                    <a:pt x="26352" y="35872"/>
                    <a:pt x="28698" y="36976"/>
                    <a:pt x="31457" y="38079"/>
                  </a:cubicBezTo>
                  <a:cubicBezTo>
                    <a:pt x="35182" y="39459"/>
                    <a:pt x="38355" y="40977"/>
                    <a:pt x="41253" y="42357"/>
                  </a:cubicBezTo>
                  <a:cubicBezTo>
                    <a:pt x="44150" y="43736"/>
                    <a:pt x="46634" y="45530"/>
                    <a:pt x="48703" y="47323"/>
                  </a:cubicBezTo>
                  <a:cubicBezTo>
                    <a:pt x="50773" y="49117"/>
                    <a:pt x="52290" y="51324"/>
                    <a:pt x="53394" y="53808"/>
                  </a:cubicBezTo>
                  <a:cubicBezTo>
                    <a:pt x="54498" y="56291"/>
                    <a:pt x="55050" y="59051"/>
                    <a:pt x="55050" y="62500"/>
                  </a:cubicBezTo>
                  <a:cubicBezTo>
                    <a:pt x="55050" y="66639"/>
                    <a:pt x="54084" y="70088"/>
                    <a:pt x="52290" y="73124"/>
                  </a:cubicBezTo>
                  <a:cubicBezTo>
                    <a:pt x="50497" y="76159"/>
                    <a:pt x="48013" y="78642"/>
                    <a:pt x="45116" y="80574"/>
                  </a:cubicBezTo>
                  <a:cubicBezTo>
                    <a:pt x="42219" y="82505"/>
                    <a:pt x="38632" y="84023"/>
                    <a:pt x="34630" y="84989"/>
                  </a:cubicBezTo>
                  <a:cubicBezTo>
                    <a:pt x="30629" y="85955"/>
                    <a:pt x="26628" y="86507"/>
                    <a:pt x="22213" y="86507"/>
                  </a:cubicBezTo>
                  <a:cubicBezTo>
                    <a:pt x="13659" y="86507"/>
                    <a:pt x="6347" y="84851"/>
                    <a:pt x="0" y="81540"/>
                  </a:cubicBezTo>
                  <a:close/>
                </a:path>
              </a:pathLst>
            </a:custGeom>
            <a:solidFill>
              <a:srgbClr val="1E1E1E"/>
            </a:solidFill>
            <a:ln w="13792" cap="flat">
              <a:noFill/>
              <a:prstDash val="solid"/>
              <a:miter/>
            </a:ln>
          </p:spPr>
          <p:txBody>
            <a:bodyPr rtlCol="0" anchor="ctr"/>
            <a:lstStyle/>
            <a:p>
              <a:endParaRPr lang="en-GB"/>
            </a:p>
          </p:txBody>
        </p:sp>
        <p:sp>
          <p:nvSpPr>
            <p:cNvPr id="306" name="Freeform: Shape 305">
              <a:extLst>
                <a:ext uri="{FF2B5EF4-FFF2-40B4-BE49-F238E27FC236}">
                  <a16:creationId xmlns:a16="http://schemas.microsoft.com/office/drawing/2014/main" id="{9DC6A9E1-1CFC-4822-8379-DD89F07A0043}"/>
                </a:ext>
              </a:extLst>
            </p:cNvPr>
            <p:cNvSpPr/>
            <p:nvPr/>
          </p:nvSpPr>
          <p:spPr>
            <a:xfrm>
              <a:off x="8521833" y="3273183"/>
              <a:ext cx="1145143" cy="193157"/>
            </a:xfrm>
            <a:custGeom>
              <a:avLst/>
              <a:gdLst>
                <a:gd name="connsiteX0" fmla="*/ 0 w 1145143"/>
                <a:gd name="connsiteY0" fmla="*/ 0 h 193156"/>
                <a:gd name="connsiteX1" fmla="*/ 1151490 w 1145143"/>
                <a:gd name="connsiteY1" fmla="*/ 0 h 193156"/>
                <a:gd name="connsiteX2" fmla="*/ 1151490 w 1145143"/>
                <a:gd name="connsiteY2" fmla="*/ 204194 h 193156"/>
                <a:gd name="connsiteX3" fmla="*/ 0 w 1145143"/>
                <a:gd name="connsiteY3" fmla="*/ 204194 h 193156"/>
              </a:gdLst>
              <a:ahLst/>
              <a:cxnLst>
                <a:cxn ang="0">
                  <a:pos x="connsiteX0" y="connsiteY0"/>
                </a:cxn>
                <a:cxn ang="0">
                  <a:pos x="connsiteX1" y="connsiteY1"/>
                </a:cxn>
                <a:cxn ang="0">
                  <a:pos x="connsiteX2" y="connsiteY2"/>
                </a:cxn>
                <a:cxn ang="0">
                  <a:pos x="connsiteX3" y="connsiteY3"/>
                </a:cxn>
              </a:cxnLst>
              <a:rect l="l" t="t" r="r" b="b"/>
              <a:pathLst>
                <a:path w="1145143" h="193156">
                  <a:moveTo>
                    <a:pt x="0" y="0"/>
                  </a:moveTo>
                  <a:lnTo>
                    <a:pt x="1151490" y="0"/>
                  </a:lnTo>
                  <a:lnTo>
                    <a:pt x="1151490" y="204194"/>
                  </a:lnTo>
                  <a:lnTo>
                    <a:pt x="0" y="204194"/>
                  </a:lnTo>
                  <a:close/>
                </a:path>
              </a:pathLst>
            </a:custGeom>
            <a:noFill/>
            <a:ln w="13792" cap="flat">
              <a:noFill/>
              <a:prstDash val="solid"/>
              <a:miter/>
            </a:ln>
          </p:spPr>
          <p:txBody>
            <a:bodyPr rtlCol="0" anchor="ctr"/>
            <a:lstStyle/>
            <a:p>
              <a:endParaRPr lang="en-GB"/>
            </a:p>
          </p:txBody>
        </p:sp>
        <p:sp>
          <p:nvSpPr>
            <p:cNvPr id="307" name="Freeform: Shape 306">
              <a:extLst>
                <a:ext uri="{FF2B5EF4-FFF2-40B4-BE49-F238E27FC236}">
                  <a16:creationId xmlns:a16="http://schemas.microsoft.com/office/drawing/2014/main" id="{9ED8273F-CC92-4C4A-A240-E6818A31373F}"/>
                </a:ext>
              </a:extLst>
            </p:cNvPr>
            <p:cNvSpPr/>
            <p:nvPr/>
          </p:nvSpPr>
          <p:spPr>
            <a:xfrm>
              <a:off x="8537009" y="3279806"/>
              <a:ext cx="82781" cy="110375"/>
            </a:xfrm>
            <a:custGeom>
              <a:avLst/>
              <a:gdLst>
                <a:gd name="connsiteX0" fmla="*/ 0 w 82781"/>
                <a:gd name="connsiteY0" fmla="*/ 115894 h 110375"/>
                <a:gd name="connsiteX1" fmla="*/ 0 w 82781"/>
                <a:gd name="connsiteY1" fmla="*/ 0 h 110375"/>
                <a:gd name="connsiteX2" fmla="*/ 32009 w 82781"/>
                <a:gd name="connsiteY2" fmla="*/ 0 h 110375"/>
                <a:gd name="connsiteX3" fmla="*/ 93267 w 82781"/>
                <a:gd name="connsiteY3" fmla="*/ 56567 h 110375"/>
                <a:gd name="connsiteX4" fmla="*/ 76297 w 82781"/>
                <a:gd name="connsiteY4" fmla="*/ 99752 h 110375"/>
                <a:gd name="connsiteX5" fmla="*/ 30767 w 82781"/>
                <a:gd name="connsiteY5" fmla="*/ 116032 h 110375"/>
                <a:gd name="connsiteX6" fmla="*/ 0 w 82781"/>
                <a:gd name="connsiteY6" fmla="*/ 116032 h 110375"/>
                <a:gd name="connsiteX7" fmla="*/ 0 w 82781"/>
                <a:gd name="connsiteY7" fmla="*/ 115894 h 110375"/>
                <a:gd name="connsiteX8" fmla="*/ 13521 w 82781"/>
                <a:gd name="connsiteY8" fmla="*/ 12279 h 110375"/>
                <a:gd name="connsiteX9" fmla="*/ 13521 w 82781"/>
                <a:gd name="connsiteY9" fmla="*/ 103615 h 110375"/>
                <a:gd name="connsiteX10" fmla="*/ 30767 w 82781"/>
                <a:gd name="connsiteY10" fmla="*/ 103615 h 110375"/>
                <a:gd name="connsiteX11" fmla="*/ 66225 w 82781"/>
                <a:gd name="connsiteY11" fmla="*/ 91474 h 110375"/>
                <a:gd name="connsiteX12" fmla="*/ 78918 w 82781"/>
                <a:gd name="connsiteY12" fmla="*/ 56843 h 110375"/>
                <a:gd name="connsiteX13" fmla="*/ 31595 w 82781"/>
                <a:gd name="connsiteY13" fmla="*/ 12279 h 110375"/>
                <a:gd name="connsiteX14" fmla="*/ 13521 w 82781"/>
                <a:gd name="connsiteY14" fmla="*/ 12279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781" h="110375">
                  <a:moveTo>
                    <a:pt x="0" y="115894"/>
                  </a:moveTo>
                  <a:lnTo>
                    <a:pt x="0" y="0"/>
                  </a:lnTo>
                  <a:lnTo>
                    <a:pt x="32009" y="0"/>
                  </a:lnTo>
                  <a:cubicBezTo>
                    <a:pt x="72848" y="0"/>
                    <a:pt x="93267" y="18902"/>
                    <a:pt x="93267" y="56567"/>
                  </a:cubicBezTo>
                  <a:cubicBezTo>
                    <a:pt x="93267" y="74503"/>
                    <a:pt x="87610" y="88852"/>
                    <a:pt x="76297" y="99752"/>
                  </a:cubicBezTo>
                  <a:cubicBezTo>
                    <a:pt x="64983" y="110651"/>
                    <a:pt x="49807" y="116032"/>
                    <a:pt x="30767" y="116032"/>
                  </a:cubicBezTo>
                  <a:lnTo>
                    <a:pt x="0" y="116032"/>
                  </a:lnTo>
                  <a:lnTo>
                    <a:pt x="0" y="115894"/>
                  </a:lnTo>
                  <a:close/>
                  <a:moveTo>
                    <a:pt x="13521" y="12279"/>
                  </a:moveTo>
                  <a:lnTo>
                    <a:pt x="13521" y="103615"/>
                  </a:lnTo>
                  <a:lnTo>
                    <a:pt x="30767" y="103615"/>
                  </a:lnTo>
                  <a:cubicBezTo>
                    <a:pt x="45944" y="103615"/>
                    <a:pt x="57809" y="99614"/>
                    <a:pt x="66225" y="91474"/>
                  </a:cubicBezTo>
                  <a:cubicBezTo>
                    <a:pt x="74641" y="83333"/>
                    <a:pt x="78918" y="71744"/>
                    <a:pt x="78918" y="56843"/>
                  </a:cubicBezTo>
                  <a:cubicBezTo>
                    <a:pt x="78918" y="27180"/>
                    <a:pt x="63190" y="12279"/>
                    <a:pt x="31595" y="12279"/>
                  </a:cubicBezTo>
                  <a:lnTo>
                    <a:pt x="13521" y="12279"/>
                  </a:lnTo>
                  <a:close/>
                </a:path>
              </a:pathLst>
            </a:custGeom>
            <a:solidFill>
              <a:srgbClr val="1E1E1E"/>
            </a:solidFill>
            <a:ln w="13792" cap="flat">
              <a:noFill/>
              <a:prstDash val="solid"/>
              <a:miter/>
            </a:ln>
          </p:spPr>
          <p:txBody>
            <a:bodyPr rtlCol="0" anchor="ctr"/>
            <a:lstStyle/>
            <a:p>
              <a:endParaRPr lang="en-GB"/>
            </a:p>
          </p:txBody>
        </p:sp>
        <p:sp>
          <p:nvSpPr>
            <p:cNvPr id="308" name="Freeform: Shape 307">
              <a:extLst>
                <a:ext uri="{FF2B5EF4-FFF2-40B4-BE49-F238E27FC236}">
                  <a16:creationId xmlns:a16="http://schemas.microsoft.com/office/drawing/2014/main" id="{3356559A-2177-4FCC-BE0A-C34BAA582FCB}"/>
                </a:ext>
              </a:extLst>
            </p:cNvPr>
            <p:cNvSpPr/>
            <p:nvPr/>
          </p:nvSpPr>
          <p:spPr>
            <a:xfrm>
              <a:off x="8645591" y="3310849"/>
              <a:ext cx="68985" cy="82781"/>
            </a:xfrm>
            <a:custGeom>
              <a:avLst/>
              <a:gdLst>
                <a:gd name="connsiteX0" fmla="*/ 72296 w 68984"/>
                <a:gd name="connsiteY0" fmla="*/ 46772 h 82781"/>
                <a:gd name="connsiteX1" fmla="*/ 13797 w 68984"/>
                <a:gd name="connsiteY1" fmla="*/ 46772 h 82781"/>
                <a:gd name="connsiteX2" fmla="*/ 21247 w 68984"/>
                <a:gd name="connsiteY2" fmla="*/ 68157 h 82781"/>
                <a:gd name="connsiteX3" fmla="*/ 40839 w 68984"/>
                <a:gd name="connsiteY3" fmla="*/ 75607 h 82781"/>
                <a:gd name="connsiteX4" fmla="*/ 66501 w 68984"/>
                <a:gd name="connsiteY4" fmla="*/ 66363 h 82781"/>
                <a:gd name="connsiteX5" fmla="*/ 66501 w 68984"/>
                <a:gd name="connsiteY5" fmla="*/ 78780 h 82781"/>
                <a:gd name="connsiteX6" fmla="*/ 37666 w 68984"/>
                <a:gd name="connsiteY6" fmla="*/ 86645 h 82781"/>
                <a:gd name="connsiteX7" fmla="*/ 10072 w 68984"/>
                <a:gd name="connsiteY7" fmla="*/ 75331 h 82781"/>
                <a:gd name="connsiteX8" fmla="*/ 0 w 68984"/>
                <a:gd name="connsiteY8" fmla="*/ 43598 h 82781"/>
                <a:gd name="connsiteX9" fmla="*/ 10900 w 68984"/>
                <a:gd name="connsiteY9" fmla="*/ 12141 h 82781"/>
                <a:gd name="connsiteX10" fmla="*/ 38079 w 68984"/>
                <a:gd name="connsiteY10" fmla="*/ 0 h 82781"/>
                <a:gd name="connsiteX11" fmla="*/ 63190 w 68984"/>
                <a:gd name="connsiteY11" fmla="*/ 10486 h 82781"/>
                <a:gd name="connsiteX12" fmla="*/ 72020 w 68984"/>
                <a:gd name="connsiteY12" fmla="*/ 39735 h 82781"/>
                <a:gd name="connsiteX13" fmla="*/ 72020 w 68984"/>
                <a:gd name="connsiteY13" fmla="*/ 46772 h 82781"/>
                <a:gd name="connsiteX14" fmla="*/ 72296 w 68984"/>
                <a:gd name="connsiteY14" fmla="*/ 46772 h 82781"/>
                <a:gd name="connsiteX15" fmla="*/ 58637 w 68984"/>
                <a:gd name="connsiteY15" fmla="*/ 35596 h 82781"/>
                <a:gd name="connsiteX16" fmla="*/ 53118 w 68984"/>
                <a:gd name="connsiteY16" fmla="*/ 17798 h 82781"/>
                <a:gd name="connsiteX17" fmla="*/ 37941 w 68984"/>
                <a:gd name="connsiteY17" fmla="*/ 11451 h 82781"/>
                <a:gd name="connsiteX18" fmla="*/ 22075 w 68984"/>
                <a:gd name="connsiteY18" fmla="*/ 18212 h 82781"/>
                <a:gd name="connsiteX19" fmla="*/ 13935 w 68984"/>
                <a:gd name="connsiteY19" fmla="*/ 35734 h 82781"/>
                <a:gd name="connsiteX20" fmla="*/ 58637 w 68984"/>
                <a:gd name="connsiteY20" fmla="*/ 35734 h 82781"/>
                <a:gd name="connsiteX21" fmla="*/ 58637 w 68984"/>
                <a:gd name="connsiteY21" fmla="*/ 35596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8984" h="82781">
                  <a:moveTo>
                    <a:pt x="72296" y="46772"/>
                  </a:moveTo>
                  <a:lnTo>
                    <a:pt x="13797" y="46772"/>
                  </a:lnTo>
                  <a:cubicBezTo>
                    <a:pt x="14073" y="56016"/>
                    <a:pt x="16556" y="63052"/>
                    <a:pt x="21247" y="68157"/>
                  </a:cubicBezTo>
                  <a:cubicBezTo>
                    <a:pt x="25938" y="73262"/>
                    <a:pt x="32561" y="75607"/>
                    <a:pt x="40839" y="75607"/>
                  </a:cubicBezTo>
                  <a:cubicBezTo>
                    <a:pt x="50221" y="75607"/>
                    <a:pt x="58775" y="72572"/>
                    <a:pt x="66501" y="66363"/>
                  </a:cubicBezTo>
                  <a:lnTo>
                    <a:pt x="66501" y="78780"/>
                  </a:lnTo>
                  <a:cubicBezTo>
                    <a:pt x="59189" y="84023"/>
                    <a:pt x="49669" y="86645"/>
                    <a:pt x="37666" y="86645"/>
                  </a:cubicBezTo>
                  <a:cubicBezTo>
                    <a:pt x="25938" y="86645"/>
                    <a:pt x="16832" y="82919"/>
                    <a:pt x="10072" y="75331"/>
                  </a:cubicBezTo>
                  <a:cubicBezTo>
                    <a:pt x="3311" y="67743"/>
                    <a:pt x="0" y="57257"/>
                    <a:pt x="0" y="43598"/>
                  </a:cubicBezTo>
                  <a:cubicBezTo>
                    <a:pt x="0" y="30767"/>
                    <a:pt x="3587" y="20281"/>
                    <a:pt x="10900" y="12141"/>
                  </a:cubicBezTo>
                  <a:cubicBezTo>
                    <a:pt x="18212" y="4001"/>
                    <a:pt x="27318" y="0"/>
                    <a:pt x="38079" y="0"/>
                  </a:cubicBezTo>
                  <a:cubicBezTo>
                    <a:pt x="48841" y="0"/>
                    <a:pt x="57257" y="3449"/>
                    <a:pt x="63190" y="10486"/>
                  </a:cubicBezTo>
                  <a:cubicBezTo>
                    <a:pt x="69122" y="17522"/>
                    <a:pt x="72020" y="27180"/>
                    <a:pt x="72020" y="39735"/>
                  </a:cubicBezTo>
                  <a:lnTo>
                    <a:pt x="72020" y="46772"/>
                  </a:lnTo>
                  <a:lnTo>
                    <a:pt x="72296" y="46772"/>
                  </a:lnTo>
                  <a:close/>
                  <a:moveTo>
                    <a:pt x="58637" y="35596"/>
                  </a:moveTo>
                  <a:cubicBezTo>
                    <a:pt x="58637" y="28008"/>
                    <a:pt x="56705" y="21937"/>
                    <a:pt x="53118" y="17798"/>
                  </a:cubicBezTo>
                  <a:cubicBezTo>
                    <a:pt x="49531" y="13659"/>
                    <a:pt x="44426" y="11451"/>
                    <a:pt x="37941" y="11451"/>
                  </a:cubicBezTo>
                  <a:cubicBezTo>
                    <a:pt x="31733" y="11451"/>
                    <a:pt x="26352" y="13659"/>
                    <a:pt x="22075" y="18212"/>
                  </a:cubicBezTo>
                  <a:cubicBezTo>
                    <a:pt x="17798" y="22765"/>
                    <a:pt x="15039" y="28560"/>
                    <a:pt x="13935" y="35734"/>
                  </a:cubicBezTo>
                  <a:lnTo>
                    <a:pt x="58637" y="35734"/>
                  </a:lnTo>
                  <a:lnTo>
                    <a:pt x="58637" y="35596"/>
                  </a:lnTo>
                  <a:close/>
                </a:path>
              </a:pathLst>
            </a:custGeom>
            <a:solidFill>
              <a:srgbClr val="1E1E1E"/>
            </a:solidFill>
            <a:ln w="13792" cap="flat">
              <a:noFill/>
              <a:prstDash val="solid"/>
              <a:miter/>
            </a:ln>
          </p:spPr>
          <p:txBody>
            <a:bodyPr rtlCol="0" anchor="ctr"/>
            <a:lstStyle/>
            <a:p>
              <a:endParaRPr lang="en-GB"/>
            </a:p>
          </p:txBody>
        </p:sp>
        <p:sp>
          <p:nvSpPr>
            <p:cNvPr id="309" name="Freeform: Shape 308">
              <a:extLst>
                <a:ext uri="{FF2B5EF4-FFF2-40B4-BE49-F238E27FC236}">
                  <a16:creationId xmlns:a16="http://schemas.microsoft.com/office/drawing/2014/main" id="{490CD643-B587-48E8-9F73-ACCECDBCD6B0}"/>
                </a:ext>
              </a:extLst>
            </p:cNvPr>
            <p:cNvSpPr/>
            <p:nvPr/>
          </p:nvSpPr>
          <p:spPr>
            <a:xfrm>
              <a:off x="8725751" y="3312919"/>
              <a:ext cx="68985" cy="82781"/>
            </a:xfrm>
            <a:custGeom>
              <a:avLst/>
              <a:gdLst>
                <a:gd name="connsiteX0" fmla="*/ 77263 w 68984"/>
                <a:gd name="connsiteY0" fmla="*/ 0 h 82781"/>
                <a:gd name="connsiteX1" fmla="*/ 44288 w 68984"/>
                <a:gd name="connsiteY1" fmla="*/ 82781 h 82781"/>
                <a:gd name="connsiteX2" fmla="*/ 31319 w 68984"/>
                <a:gd name="connsiteY2" fmla="*/ 82781 h 82781"/>
                <a:gd name="connsiteX3" fmla="*/ 0 w 68984"/>
                <a:gd name="connsiteY3" fmla="*/ 0 h 82781"/>
                <a:gd name="connsiteX4" fmla="*/ 14487 w 68984"/>
                <a:gd name="connsiteY4" fmla="*/ 0 h 82781"/>
                <a:gd name="connsiteX5" fmla="*/ 35458 w 68984"/>
                <a:gd name="connsiteY5" fmla="*/ 60155 h 82781"/>
                <a:gd name="connsiteX6" fmla="*/ 38356 w 68984"/>
                <a:gd name="connsiteY6" fmla="*/ 71744 h 82781"/>
                <a:gd name="connsiteX7" fmla="*/ 38631 w 68984"/>
                <a:gd name="connsiteY7" fmla="*/ 71744 h 82781"/>
                <a:gd name="connsiteX8" fmla="*/ 41253 w 68984"/>
                <a:gd name="connsiteY8" fmla="*/ 60568 h 82781"/>
                <a:gd name="connsiteX9" fmla="*/ 63190 w 68984"/>
                <a:gd name="connsiteY9" fmla="*/ 138 h 82781"/>
                <a:gd name="connsiteX10" fmla="*/ 77263 w 68984"/>
                <a:gd name="connsiteY10" fmla="*/ 138 h 82781"/>
                <a:gd name="connsiteX11" fmla="*/ 77263 w 68984"/>
                <a:gd name="connsiteY11" fmla="*/ 0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984" h="82781">
                  <a:moveTo>
                    <a:pt x="77263" y="0"/>
                  </a:moveTo>
                  <a:lnTo>
                    <a:pt x="44288" y="82781"/>
                  </a:lnTo>
                  <a:lnTo>
                    <a:pt x="31319" y="82781"/>
                  </a:lnTo>
                  <a:lnTo>
                    <a:pt x="0" y="0"/>
                  </a:lnTo>
                  <a:lnTo>
                    <a:pt x="14487" y="0"/>
                  </a:lnTo>
                  <a:lnTo>
                    <a:pt x="35458" y="60155"/>
                  </a:lnTo>
                  <a:cubicBezTo>
                    <a:pt x="36976" y="64570"/>
                    <a:pt x="37942" y="68433"/>
                    <a:pt x="38356" y="71744"/>
                  </a:cubicBezTo>
                  <a:lnTo>
                    <a:pt x="38631" y="71744"/>
                  </a:lnTo>
                  <a:cubicBezTo>
                    <a:pt x="39183" y="67605"/>
                    <a:pt x="40011" y="63880"/>
                    <a:pt x="41253" y="60568"/>
                  </a:cubicBezTo>
                  <a:lnTo>
                    <a:pt x="63190" y="138"/>
                  </a:lnTo>
                  <a:lnTo>
                    <a:pt x="77263" y="138"/>
                  </a:lnTo>
                  <a:lnTo>
                    <a:pt x="77263" y="0"/>
                  </a:lnTo>
                  <a:close/>
                </a:path>
              </a:pathLst>
            </a:custGeom>
            <a:solidFill>
              <a:srgbClr val="1E1E1E"/>
            </a:solidFill>
            <a:ln w="13792" cap="flat">
              <a:noFill/>
              <a:prstDash val="solid"/>
              <a:miter/>
            </a:ln>
          </p:spPr>
          <p:txBody>
            <a:bodyPr rtlCol="0" anchor="ctr"/>
            <a:lstStyle/>
            <a:p>
              <a:endParaRPr lang="en-GB"/>
            </a:p>
          </p:txBody>
        </p:sp>
        <p:sp>
          <p:nvSpPr>
            <p:cNvPr id="310" name="Freeform: Shape 309">
              <a:extLst>
                <a:ext uri="{FF2B5EF4-FFF2-40B4-BE49-F238E27FC236}">
                  <a16:creationId xmlns:a16="http://schemas.microsoft.com/office/drawing/2014/main" id="{52400EB9-1749-4D8B-8183-1D5215B691F7}"/>
                </a:ext>
              </a:extLst>
            </p:cNvPr>
            <p:cNvSpPr/>
            <p:nvPr/>
          </p:nvSpPr>
          <p:spPr>
            <a:xfrm>
              <a:off x="8858891" y="3278012"/>
              <a:ext cx="68985" cy="110375"/>
            </a:xfrm>
            <a:custGeom>
              <a:avLst/>
              <a:gdLst>
                <a:gd name="connsiteX0" fmla="*/ 0 w 68984"/>
                <a:gd name="connsiteY0" fmla="*/ 112997 h 110375"/>
                <a:gd name="connsiteX1" fmla="*/ 0 w 68984"/>
                <a:gd name="connsiteY1" fmla="*/ 96992 h 110375"/>
                <a:gd name="connsiteX2" fmla="*/ 6622 w 68984"/>
                <a:gd name="connsiteY2" fmla="*/ 101407 h 110375"/>
                <a:gd name="connsiteX3" fmla="*/ 14763 w 68984"/>
                <a:gd name="connsiteY3" fmla="*/ 104718 h 110375"/>
                <a:gd name="connsiteX4" fmla="*/ 23317 w 68984"/>
                <a:gd name="connsiteY4" fmla="*/ 106788 h 110375"/>
                <a:gd name="connsiteX5" fmla="*/ 31181 w 68984"/>
                <a:gd name="connsiteY5" fmla="*/ 107478 h 110375"/>
                <a:gd name="connsiteX6" fmla="*/ 49945 w 68984"/>
                <a:gd name="connsiteY6" fmla="*/ 102787 h 110375"/>
                <a:gd name="connsiteX7" fmla="*/ 56154 w 68984"/>
                <a:gd name="connsiteY7" fmla="*/ 89404 h 110375"/>
                <a:gd name="connsiteX8" fmla="*/ 54084 w 68984"/>
                <a:gd name="connsiteY8" fmla="*/ 81264 h 110375"/>
                <a:gd name="connsiteX9" fmla="*/ 48427 w 68984"/>
                <a:gd name="connsiteY9" fmla="*/ 74917 h 110375"/>
                <a:gd name="connsiteX10" fmla="*/ 39873 w 68984"/>
                <a:gd name="connsiteY10" fmla="*/ 69398 h 110375"/>
                <a:gd name="connsiteX11" fmla="*/ 29111 w 68984"/>
                <a:gd name="connsiteY11" fmla="*/ 63880 h 110375"/>
                <a:gd name="connsiteX12" fmla="*/ 17798 w 68984"/>
                <a:gd name="connsiteY12" fmla="*/ 57671 h 110375"/>
                <a:gd name="connsiteX13" fmla="*/ 8692 w 68984"/>
                <a:gd name="connsiteY13" fmla="*/ 50773 h 110375"/>
                <a:gd name="connsiteX14" fmla="*/ 2621 w 68984"/>
                <a:gd name="connsiteY14" fmla="*/ 42219 h 110375"/>
                <a:gd name="connsiteX15" fmla="*/ 414 w 68984"/>
                <a:gd name="connsiteY15" fmla="*/ 30905 h 110375"/>
                <a:gd name="connsiteX16" fmla="*/ 3863 w 68984"/>
                <a:gd name="connsiteY16" fmla="*/ 17108 h 110375"/>
                <a:gd name="connsiteX17" fmla="*/ 12969 w 68984"/>
                <a:gd name="connsiteY17" fmla="*/ 7450 h 110375"/>
                <a:gd name="connsiteX18" fmla="*/ 25800 w 68984"/>
                <a:gd name="connsiteY18" fmla="*/ 1794 h 110375"/>
                <a:gd name="connsiteX19" fmla="*/ 40563 w 68984"/>
                <a:gd name="connsiteY19" fmla="*/ 0 h 110375"/>
                <a:gd name="connsiteX20" fmla="*/ 65535 w 68984"/>
                <a:gd name="connsiteY20" fmla="*/ 4139 h 110375"/>
                <a:gd name="connsiteX21" fmla="*/ 65535 w 68984"/>
                <a:gd name="connsiteY21" fmla="*/ 19454 h 110375"/>
                <a:gd name="connsiteX22" fmla="*/ 39183 w 68984"/>
                <a:gd name="connsiteY22" fmla="*/ 12279 h 110375"/>
                <a:gd name="connsiteX23" fmla="*/ 30353 w 68984"/>
                <a:gd name="connsiteY23" fmla="*/ 13245 h 110375"/>
                <a:gd name="connsiteX24" fmla="*/ 22489 w 68984"/>
                <a:gd name="connsiteY24" fmla="*/ 16280 h 110375"/>
                <a:gd name="connsiteX25" fmla="*/ 16832 w 68984"/>
                <a:gd name="connsiteY25" fmla="*/ 21661 h 110375"/>
                <a:gd name="connsiteX26" fmla="*/ 14625 w 68984"/>
                <a:gd name="connsiteY26" fmla="*/ 29801 h 110375"/>
                <a:gd name="connsiteX27" fmla="*/ 16280 w 68984"/>
                <a:gd name="connsiteY27" fmla="*/ 37528 h 110375"/>
                <a:gd name="connsiteX28" fmla="*/ 21109 w 68984"/>
                <a:gd name="connsiteY28" fmla="*/ 43460 h 110375"/>
                <a:gd name="connsiteX29" fmla="*/ 28974 w 68984"/>
                <a:gd name="connsiteY29" fmla="*/ 48703 h 110375"/>
                <a:gd name="connsiteX30" fmla="*/ 39735 w 68984"/>
                <a:gd name="connsiteY30" fmla="*/ 54222 h 110375"/>
                <a:gd name="connsiteX31" fmla="*/ 51600 w 68984"/>
                <a:gd name="connsiteY31" fmla="*/ 60706 h 110375"/>
                <a:gd name="connsiteX32" fmla="*/ 61396 w 68984"/>
                <a:gd name="connsiteY32" fmla="*/ 68157 h 110375"/>
                <a:gd name="connsiteX33" fmla="*/ 68019 w 68984"/>
                <a:gd name="connsiteY33" fmla="*/ 77263 h 110375"/>
                <a:gd name="connsiteX34" fmla="*/ 70502 w 68984"/>
                <a:gd name="connsiteY34" fmla="*/ 88714 h 110375"/>
                <a:gd name="connsiteX35" fmla="*/ 67191 w 68984"/>
                <a:gd name="connsiteY35" fmla="*/ 103201 h 110375"/>
                <a:gd name="connsiteX36" fmla="*/ 58085 w 68984"/>
                <a:gd name="connsiteY36" fmla="*/ 112859 h 110375"/>
                <a:gd name="connsiteX37" fmla="*/ 44978 w 68984"/>
                <a:gd name="connsiteY37" fmla="*/ 118239 h 110375"/>
                <a:gd name="connsiteX38" fmla="*/ 29249 w 68984"/>
                <a:gd name="connsiteY38" fmla="*/ 119895 h 110375"/>
                <a:gd name="connsiteX39" fmla="*/ 22489 w 68984"/>
                <a:gd name="connsiteY39" fmla="*/ 119481 h 110375"/>
                <a:gd name="connsiteX40" fmla="*/ 14211 w 68984"/>
                <a:gd name="connsiteY40" fmla="*/ 118239 h 110375"/>
                <a:gd name="connsiteX41" fmla="*/ 6208 w 68984"/>
                <a:gd name="connsiteY41" fmla="*/ 116170 h 110375"/>
                <a:gd name="connsiteX42" fmla="*/ 0 w 68984"/>
                <a:gd name="connsiteY42" fmla="*/ 112997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8984" h="110375">
                  <a:moveTo>
                    <a:pt x="0" y="112997"/>
                  </a:moveTo>
                  <a:lnTo>
                    <a:pt x="0" y="96992"/>
                  </a:lnTo>
                  <a:cubicBezTo>
                    <a:pt x="1794" y="98648"/>
                    <a:pt x="4001" y="100028"/>
                    <a:pt x="6622" y="101407"/>
                  </a:cubicBezTo>
                  <a:cubicBezTo>
                    <a:pt x="9244" y="102787"/>
                    <a:pt x="11865" y="103753"/>
                    <a:pt x="14763" y="104718"/>
                  </a:cubicBezTo>
                  <a:cubicBezTo>
                    <a:pt x="17660" y="105684"/>
                    <a:pt x="20419" y="106236"/>
                    <a:pt x="23317" y="106788"/>
                  </a:cubicBezTo>
                  <a:cubicBezTo>
                    <a:pt x="26214" y="107340"/>
                    <a:pt x="28835" y="107478"/>
                    <a:pt x="31181" y="107478"/>
                  </a:cubicBezTo>
                  <a:cubicBezTo>
                    <a:pt x="39597" y="107478"/>
                    <a:pt x="45806" y="105960"/>
                    <a:pt x="49945" y="102787"/>
                  </a:cubicBezTo>
                  <a:cubicBezTo>
                    <a:pt x="54084" y="99614"/>
                    <a:pt x="56154" y="95199"/>
                    <a:pt x="56154" y="89404"/>
                  </a:cubicBezTo>
                  <a:cubicBezTo>
                    <a:pt x="56154" y="86231"/>
                    <a:pt x="55463" y="83609"/>
                    <a:pt x="54084" y="81264"/>
                  </a:cubicBezTo>
                  <a:cubicBezTo>
                    <a:pt x="52704" y="78918"/>
                    <a:pt x="50773" y="76849"/>
                    <a:pt x="48427" y="74917"/>
                  </a:cubicBezTo>
                  <a:cubicBezTo>
                    <a:pt x="46082" y="72986"/>
                    <a:pt x="43184" y="71192"/>
                    <a:pt x="39873" y="69398"/>
                  </a:cubicBezTo>
                  <a:cubicBezTo>
                    <a:pt x="36562" y="67605"/>
                    <a:pt x="32974" y="65811"/>
                    <a:pt x="29111" y="63880"/>
                  </a:cubicBezTo>
                  <a:cubicBezTo>
                    <a:pt x="25110" y="61810"/>
                    <a:pt x="21247" y="59741"/>
                    <a:pt x="17798" y="57671"/>
                  </a:cubicBezTo>
                  <a:cubicBezTo>
                    <a:pt x="14349" y="55602"/>
                    <a:pt x="11314" y="53256"/>
                    <a:pt x="8692" y="50773"/>
                  </a:cubicBezTo>
                  <a:cubicBezTo>
                    <a:pt x="6071" y="48289"/>
                    <a:pt x="4139" y="45392"/>
                    <a:pt x="2621" y="42219"/>
                  </a:cubicBezTo>
                  <a:cubicBezTo>
                    <a:pt x="1104" y="39045"/>
                    <a:pt x="414" y="35320"/>
                    <a:pt x="414" y="30905"/>
                  </a:cubicBezTo>
                  <a:cubicBezTo>
                    <a:pt x="414" y="25662"/>
                    <a:pt x="1517" y="20971"/>
                    <a:pt x="3863" y="17108"/>
                  </a:cubicBezTo>
                  <a:cubicBezTo>
                    <a:pt x="6208" y="13245"/>
                    <a:pt x="9244" y="9934"/>
                    <a:pt x="12969" y="7450"/>
                  </a:cubicBezTo>
                  <a:cubicBezTo>
                    <a:pt x="16694" y="4967"/>
                    <a:pt x="20971" y="3035"/>
                    <a:pt x="25800" y="1794"/>
                  </a:cubicBezTo>
                  <a:cubicBezTo>
                    <a:pt x="30629" y="552"/>
                    <a:pt x="35596" y="0"/>
                    <a:pt x="40563" y="0"/>
                  </a:cubicBezTo>
                  <a:cubicBezTo>
                    <a:pt x="52014" y="0"/>
                    <a:pt x="60292" y="1380"/>
                    <a:pt x="65535" y="4139"/>
                  </a:cubicBezTo>
                  <a:lnTo>
                    <a:pt x="65535" y="19454"/>
                  </a:lnTo>
                  <a:cubicBezTo>
                    <a:pt x="58637" y="14763"/>
                    <a:pt x="49945" y="12279"/>
                    <a:pt x="39183" y="12279"/>
                  </a:cubicBezTo>
                  <a:cubicBezTo>
                    <a:pt x="36286" y="12279"/>
                    <a:pt x="33251" y="12555"/>
                    <a:pt x="30353" y="13245"/>
                  </a:cubicBezTo>
                  <a:cubicBezTo>
                    <a:pt x="27456" y="13935"/>
                    <a:pt x="24697" y="14901"/>
                    <a:pt x="22489" y="16280"/>
                  </a:cubicBezTo>
                  <a:cubicBezTo>
                    <a:pt x="20281" y="17660"/>
                    <a:pt x="18350" y="19454"/>
                    <a:pt x="16832" y="21661"/>
                  </a:cubicBezTo>
                  <a:cubicBezTo>
                    <a:pt x="15314" y="23869"/>
                    <a:pt x="14625" y="26628"/>
                    <a:pt x="14625" y="29801"/>
                  </a:cubicBezTo>
                  <a:cubicBezTo>
                    <a:pt x="14625" y="32699"/>
                    <a:pt x="15177" y="35320"/>
                    <a:pt x="16280" y="37528"/>
                  </a:cubicBezTo>
                  <a:cubicBezTo>
                    <a:pt x="17384" y="39735"/>
                    <a:pt x="19040" y="41667"/>
                    <a:pt x="21109" y="43460"/>
                  </a:cubicBezTo>
                  <a:cubicBezTo>
                    <a:pt x="23179" y="45254"/>
                    <a:pt x="25938" y="46910"/>
                    <a:pt x="28974" y="48703"/>
                  </a:cubicBezTo>
                  <a:cubicBezTo>
                    <a:pt x="32009" y="50497"/>
                    <a:pt x="35596" y="52152"/>
                    <a:pt x="39735" y="54222"/>
                  </a:cubicBezTo>
                  <a:cubicBezTo>
                    <a:pt x="43874" y="56291"/>
                    <a:pt x="47875" y="58361"/>
                    <a:pt x="51600" y="60706"/>
                  </a:cubicBezTo>
                  <a:cubicBezTo>
                    <a:pt x="55326" y="63052"/>
                    <a:pt x="58637" y="65535"/>
                    <a:pt x="61396" y="68157"/>
                  </a:cubicBezTo>
                  <a:cubicBezTo>
                    <a:pt x="64156" y="70778"/>
                    <a:pt x="66363" y="73951"/>
                    <a:pt x="68019" y="77263"/>
                  </a:cubicBezTo>
                  <a:cubicBezTo>
                    <a:pt x="69674" y="80574"/>
                    <a:pt x="70502" y="84437"/>
                    <a:pt x="70502" y="88714"/>
                  </a:cubicBezTo>
                  <a:cubicBezTo>
                    <a:pt x="70502" y="94371"/>
                    <a:pt x="69398" y="99200"/>
                    <a:pt x="67191" y="103201"/>
                  </a:cubicBezTo>
                  <a:cubicBezTo>
                    <a:pt x="64983" y="107202"/>
                    <a:pt x="61948" y="110375"/>
                    <a:pt x="58085" y="112859"/>
                  </a:cubicBezTo>
                  <a:cubicBezTo>
                    <a:pt x="54222" y="115342"/>
                    <a:pt x="49945" y="117136"/>
                    <a:pt x="44978" y="118239"/>
                  </a:cubicBezTo>
                  <a:cubicBezTo>
                    <a:pt x="40011" y="119343"/>
                    <a:pt x="34768" y="119895"/>
                    <a:pt x="29249" y="119895"/>
                  </a:cubicBezTo>
                  <a:cubicBezTo>
                    <a:pt x="27456" y="119895"/>
                    <a:pt x="25110" y="119757"/>
                    <a:pt x="22489" y="119481"/>
                  </a:cubicBezTo>
                  <a:cubicBezTo>
                    <a:pt x="19868" y="119205"/>
                    <a:pt x="17108" y="118791"/>
                    <a:pt x="14211" y="118239"/>
                  </a:cubicBezTo>
                  <a:cubicBezTo>
                    <a:pt x="11314" y="117688"/>
                    <a:pt x="8692" y="116998"/>
                    <a:pt x="6208" y="116170"/>
                  </a:cubicBezTo>
                  <a:cubicBezTo>
                    <a:pt x="3725" y="115342"/>
                    <a:pt x="1517" y="113962"/>
                    <a:pt x="0" y="112997"/>
                  </a:cubicBezTo>
                  <a:close/>
                </a:path>
              </a:pathLst>
            </a:custGeom>
            <a:solidFill>
              <a:srgbClr val="1E1E1E"/>
            </a:solidFill>
            <a:ln w="13792" cap="flat">
              <a:noFill/>
              <a:prstDash val="solid"/>
              <a:miter/>
            </a:ln>
          </p:spPr>
          <p:txBody>
            <a:bodyPr rtlCol="0" anchor="ctr"/>
            <a:lstStyle/>
            <a:p>
              <a:endParaRPr lang="en-GB"/>
            </a:p>
          </p:txBody>
        </p:sp>
        <p:sp>
          <p:nvSpPr>
            <p:cNvPr id="311" name="Freeform: Shape 310">
              <a:extLst>
                <a:ext uri="{FF2B5EF4-FFF2-40B4-BE49-F238E27FC236}">
                  <a16:creationId xmlns:a16="http://schemas.microsoft.com/office/drawing/2014/main" id="{48DBDA80-296E-4BF0-854B-CC10D4D9E7A1}"/>
                </a:ext>
              </a:extLst>
            </p:cNvPr>
            <p:cNvSpPr/>
            <p:nvPr/>
          </p:nvSpPr>
          <p:spPr>
            <a:xfrm>
              <a:off x="8950502" y="3310849"/>
              <a:ext cx="68985" cy="110375"/>
            </a:xfrm>
            <a:custGeom>
              <a:avLst/>
              <a:gdLst>
                <a:gd name="connsiteX0" fmla="*/ 13521 w 68984"/>
                <a:gd name="connsiteY0" fmla="*/ 72848 h 110375"/>
                <a:gd name="connsiteX1" fmla="*/ 13245 w 68984"/>
                <a:gd name="connsiteY1" fmla="*/ 72848 h 110375"/>
                <a:gd name="connsiteX2" fmla="*/ 13245 w 68984"/>
                <a:gd name="connsiteY2" fmla="*/ 122930 h 110375"/>
                <a:gd name="connsiteX3" fmla="*/ 0 w 68984"/>
                <a:gd name="connsiteY3" fmla="*/ 122930 h 110375"/>
                <a:gd name="connsiteX4" fmla="*/ 0 w 68984"/>
                <a:gd name="connsiteY4" fmla="*/ 2070 h 110375"/>
                <a:gd name="connsiteX5" fmla="*/ 13245 w 68984"/>
                <a:gd name="connsiteY5" fmla="*/ 2070 h 110375"/>
                <a:gd name="connsiteX6" fmla="*/ 13245 w 68984"/>
                <a:gd name="connsiteY6" fmla="*/ 16556 h 110375"/>
                <a:gd name="connsiteX7" fmla="*/ 13521 w 68984"/>
                <a:gd name="connsiteY7" fmla="*/ 16556 h 110375"/>
                <a:gd name="connsiteX8" fmla="*/ 42081 w 68984"/>
                <a:gd name="connsiteY8" fmla="*/ 0 h 110375"/>
                <a:gd name="connsiteX9" fmla="*/ 67053 w 68984"/>
                <a:gd name="connsiteY9" fmla="*/ 11176 h 110375"/>
                <a:gd name="connsiteX10" fmla="*/ 76021 w 68984"/>
                <a:gd name="connsiteY10" fmla="*/ 40977 h 110375"/>
                <a:gd name="connsiteX11" fmla="*/ 65949 w 68984"/>
                <a:gd name="connsiteY11" fmla="*/ 74227 h 110375"/>
                <a:gd name="connsiteX12" fmla="*/ 38355 w 68984"/>
                <a:gd name="connsiteY12" fmla="*/ 86783 h 110375"/>
                <a:gd name="connsiteX13" fmla="*/ 13521 w 68984"/>
                <a:gd name="connsiteY13" fmla="*/ 72848 h 110375"/>
                <a:gd name="connsiteX14" fmla="*/ 13245 w 68984"/>
                <a:gd name="connsiteY14" fmla="*/ 39459 h 110375"/>
                <a:gd name="connsiteX15" fmla="*/ 13245 w 68984"/>
                <a:gd name="connsiteY15" fmla="*/ 51049 h 110375"/>
                <a:gd name="connsiteX16" fmla="*/ 19868 w 68984"/>
                <a:gd name="connsiteY16" fmla="*/ 68433 h 110375"/>
                <a:gd name="connsiteX17" fmla="*/ 36838 w 68984"/>
                <a:gd name="connsiteY17" fmla="*/ 75607 h 110375"/>
                <a:gd name="connsiteX18" fmla="*/ 55740 w 68984"/>
                <a:gd name="connsiteY18" fmla="*/ 66363 h 110375"/>
                <a:gd name="connsiteX19" fmla="*/ 62638 w 68984"/>
                <a:gd name="connsiteY19" fmla="*/ 40701 h 110375"/>
                <a:gd name="connsiteX20" fmla="*/ 56292 w 68984"/>
                <a:gd name="connsiteY20" fmla="*/ 19040 h 110375"/>
                <a:gd name="connsiteX21" fmla="*/ 39045 w 68984"/>
                <a:gd name="connsiteY21" fmla="*/ 11176 h 110375"/>
                <a:gd name="connsiteX22" fmla="*/ 20420 w 68984"/>
                <a:gd name="connsiteY22" fmla="*/ 19178 h 110375"/>
                <a:gd name="connsiteX23" fmla="*/ 13245 w 68984"/>
                <a:gd name="connsiteY23" fmla="*/ 39459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984" h="110375">
                  <a:moveTo>
                    <a:pt x="13521" y="72848"/>
                  </a:moveTo>
                  <a:lnTo>
                    <a:pt x="13245" y="72848"/>
                  </a:lnTo>
                  <a:lnTo>
                    <a:pt x="13245" y="122930"/>
                  </a:lnTo>
                  <a:lnTo>
                    <a:pt x="0" y="122930"/>
                  </a:lnTo>
                  <a:lnTo>
                    <a:pt x="0" y="2070"/>
                  </a:lnTo>
                  <a:lnTo>
                    <a:pt x="13245" y="2070"/>
                  </a:lnTo>
                  <a:lnTo>
                    <a:pt x="13245" y="16556"/>
                  </a:lnTo>
                  <a:lnTo>
                    <a:pt x="13521" y="16556"/>
                  </a:lnTo>
                  <a:cubicBezTo>
                    <a:pt x="20006" y="5519"/>
                    <a:pt x="29526" y="0"/>
                    <a:pt x="42081" y="0"/>
                  </a:cubicBezTo>
                  <a:cubicBezTo>
                    <a:pt x="52704" y="0"/>
                    <a:pt x="61121" y="3725"/>
                    <a:pt x="67053" y="11176"/>
                  </a:cubicBezTo>
                  <a:cubicBezTo>
                    <a:pt x="72986" y="18626"/>
                    <a:pt x="76021" y="28560"/>
                    <a:pt x="76021" y="40977"/>
                  </a:cubicBezTo>
                  <a:cubicBezTo>
                    <a:pt x="76021" y="54774"/>
                    <a:pt x="72710" y="65949"/>
                    <a:pt x="65949" y="74227"/>
                  </a:cubicBezTo>
                  <a:cubicBezTo>
                    <a:pt x="59189" y="82506"/>
                    <a:pt x="49945" y="86783"/>
                    <a:pt x="38355" y="86783"/>
                  </a:cubicBezTo>
                  <a:cubicBezTo>
                    <a:pt x="27732" y="86783"/>
                    <a:pt x="19454" y="82092"/>
                    <a:pt x="13521" y="72848"/>
                  </a:cubicBezTo>
                  <a:close/>
                  <a:moveTo>
                    <a:pt x="13245" y="39459"/>
                  </a:moveTo>
                  <a:lnTo>
                    <a:pt x="13245" y="51049"/>
                  </a:lnTo>
                  <a:cubicBezTo>
                    <a:pt x="13245" y="57947"/>
                    <a:pt x="15453" y="63742"/>
                    <a:pt x="19868" y="68433"/>
                  </a:cubicBezTo>
                  <a:cubicBezTo>
                    <a:pt x="24283" y="73124"/>
                    <a:pt x="29939" y="75607"/>
                    <a:pt x="36838" y="75607"/>
                  </a:cubicBezTo>
                  <a:cubicBezTo>
                    <a:pt x="44840" y="75607"/>
                    <a:pt x="51187" y="72572"/>
                    <a:pt x="55740" y="66363"/>
                  </a:cubicBezTo>
                  <a:cubicBezTo>
                    <a:pt x="60293" y="60155"/>
                    <a:pt x="62638" y="51738"/>
                    <a:pt x="62638" y="40701"/>
                  </a:cubicBezTo>
                  <a:cubicBezTo>
                    <a:pt x="62638" y="31457"/>
                    <a:pt x="60569" y="24283"/>
                    <a:pt x="56292" y="19040"/>
                  </a:cubicBezTo>
                  <a:cubicBezTo>
                    <a:pt x="52015" y="13797"/>
                    <a:pt x="46220" y="11176"/>
                    <a:pt x="39045" y="11176"/>
                  </a:cubicBezTo>
                  <a:cubicBezTo>
                    <a:pt x="31319" y="11176"/>
                    <a:pt x="25110" y="13797"/>
                    <a:pt x="20420" y="19178"/>
                  </a:cubicBezTo>
                  <a:cubicBezTo>
                    <a:pt x="15729" y="24558"/>
                    <a:pt x="13245" y="31457"/>
                    <a:pt x="13245" y="39459"/>
                  </a:cubicBezTo>
                  <a:close/>
                </a:path>
              </a:pathLst>
            </a:custGeom>
            <a:solidFill>
              <a:srgbClr val="1E1E1E"/>
            </a:solidFill>
            <a:ln w="13792" cap="flat">
              <a:noFill/>
              <a:prstDash val="solid"/>
              <a:miter/>
            </a:ln>
          </p:spPr>
          <p:txBody>
            <a:bodyPr rtlCol="0" anchor="ctr"/>
            <a:lstStyle/>
            <a:p>
              <a:endParaRPr lang="en-GB"/>
            </a:p>
          </p:txBody>
        </p:sp>
        <p:sp>
          <p:nvSpPr>
            <p:cNvPr id="312" name="Freeform: Shape 311">
              <a:extLst>
                <a:ext uri="{FF2B5EF4-FFF2-40B4-BE49-F238E27FC236}">
                  <a16:creationId xmlns:a16="http://schemas.microsoft.com/office/drawing/2014/main" id="{7374EAFC-0D3E-4AAC-AF81-D75FC8CAEEBE}"/>
                </a:ext>
              </a:extLst>
            </p:cNvPr>
            <p:cNvSpPr/>
            <p:nvPr/>
          </p:nvSpPr>
          <p:spPr>
            <a:xfrm>
              <a:off x="9041700" y="3311125"/>
              <a:ext cx="55188" cy="82781"/>
            </a:xfrm>
            <a:custGeom>
              <a:avLst/>
              <a:gdLst>
                <a:gd name="connsiteX0" fmla="*/ 65397 w 55187"/>
                <a:gd name="connsiteY0" fmla="*/ 84575 h 82781"/>
                <a:gd name="connsiteX1" fmla="*/ 52152 w 55187"/>
                <a:gd name="connsiteY1" fmla="*/ 84575 h 82781"/>
                <a:gd name="connsiteX2" fmla="*/ 52152 w 55187"/>
                <a:gd name="connsiteY2" fmla="*/ 71606 h 82781"/>
                <a:gd name="connsiteX3" fmla="*/ 51877 w 55187"/>
                <a:gd name="connsiteY3" fmla="*/ 71606 h 82781"/>
                <a:gd name="connsiteX4" fmla="*/ 26352 w 55187"/>
                <a:gd name="connsiteY4" fmla="*/ 86507 h 82781"/>
                <a:gd name="connsiteX5" fmla="*/ 7037 w 55187"/>
                <a:gd name="connsiteY5" fmla="*/ 80022 h 82781"/>
                <a:gd name="connsiteX6" fmla="*/ 0 w 55187"/>
                <a:gd name="connsiteY6" fmla="*/ 62638 h 82781"/>
                <a:gd name="connsiteX7" fmla="*/ 27318 w 55187"/>
                <a:gd name="connsiteY7" fmla="*/ 35596 h 82781"/>
                <a:gd name="connsiteX8" fmla="*/ 52152 w 55187"/>
                <a:gd name="connsiteY8" fmla="*/ 32147 h 82781"/>
                <a:gd name="connsiteX9" fmla="*/ 35044 w 55187"/>
                <a:gd name="connsiteY9" fmla="*/ 11037 h 82781"/>
                <a:gd name="connsiteX10" fmla="*/ 8002 w 55187"/>
                <a:gd name="connsiteY10" fmla="*/ 21247 h 82781"/>
                <a:gd name="connsiteX11" fmla="*/ 8002 w 55187"/>
                <a:gd name="connsiteY11" fmla="*/ 7726 h 82781"/>
                <a:gd name="connsiteX12" fmla="*/ 36148 w 55187"/>
                <a:gd name="connsiteY12" fmla="*/ 0 h 82781"/>
                <a:gd name="connsiteX13" fmla="*/ 65397 w 55187"/>
                <a:gd name="connsiteY13" fmla="*/ 30905 h 82781"/>
                <a:gd name="connsiteX14" fmla="*/ 65397 w 55187"/>
                <a:gd name="connsiteY14" fmla="*/ 84575 h 82781"/>
                <a:gd name="connsiteX15" fmla="*/ 52152 w 55187"/>
                <a:gd name="connsiteY15" fmla="*/ 42632 h 82781"/>
                <a:gd name="connsiteX16" fmla="*/ 32147 w 55187"/>
                <a:gd name="connsiteY16" fmla="*/ 45392 h 82781"/>
                <a:gd name="connsiteX17" fmla="*/ 18212 w 55187"/>
                <a:gd name="connsiteY17" fmla="*/ 49945 h 82781"/>
                <a:gd name="connsiteX18" fmla="*/ 13521 w 55187"/>
                <a:gd name="connsiteY18" fmla="*/ 61534 h 82781"/>
                <a:gd name="connsiteX19" fmla="*/ 17798 w 55187"/>
                <a:gd name="connsiteY19" fmla="*/ 71468 h 82781"/>
                <a:gd name="connsiteX20" fmla="*/ 29249 w 55187"/>
                <a:gd name="connsiteY20" fmla="*/ 75331 h 82781"/>
                <a:gd name="connsiteX21" fmla="*/ 45530 w 55187"/>
                <a:gd name="connsiteY21" fmla="*/ 68433 h 82781"/>
                <a:gd name="connsiteX22" fmla="*/ 52014 w 55187"/>
                <a:gd name="connsiteY22" fmla="*/ 50911 h 82781"/>
                <a:gd name="connsiteX23" fmla="*/ 52014 w 55187"/>
                <a:gd name="connsiteY23" fmla="*/ 42632 h 82781"/>
                <a:gd name="connsiteX24" fmla="*/ 52152 w 55187"/>
                <a:gd name="connsiteY24" fmla="*/ 42632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187" h="82781">
                  <a:moveTo>
                    <a:pt x="65397" y="84575"/>
                  </a:moveTo>
                  <a:lnTo>
                    <a:pt x="52152" y="84575"/>
                  </a:lnTo>
                  <a:lnTo>
                    <a:pt x="52152" y="71606"/>
                  </a:lnTo>
                  <a:lnTo>
                    <a:pt x="51877" y="71606"/>
                  </a:lnTo>
                  <a:cubicBezTo>
                    <a:pt x="46082" y="81540"/>
                    <a:pt x="37665" y="86507"/>
                    <a:pt x="26352" y="86507"/>
                  </a:cubicBezTo>
                  <a:cubicBezTo>
                    <a:pt x="18074" y="86507"/>
                    <a:pt x="11589" y="84299"/>
                    <a:pt x="7037" y="80022"/>
                  </a:cubicBezTo>
                  <a:cubicBezTo>
                    <a:pt x="2483" y="75745"/>
                    <a:pt x="0" y="69812"/>
                    <a:pt x="0" y="62638"/>
                  </a:cubicBezTo>
                  <a:cubicBezTo>
                    <a:pt x="0" y="47185"/>
                    <a:pt x="9106" y="38217"/>
                    <a:pt x="27318" y="35596"/>
                  </a:cubicBezTo>
                  <a:lnTo>
                    <a:pt x="52152" y="32147"/>
                  </a:lnTo>
                  <a:cubicBezTo>
                    <a:pt x="52152" y="18074"/>
                    <a:pt x="46496" y="11037"/>
                    <a:pt x="35044" y="11037"/>
                  </a:cubicBezTo>
                  <a:cubicBezTo>
                    <a:pt x="25110" y="11037"/>
                    <a:pt x="16004" y="14487"/>
                    <a:pt x="8002" y="21247"/>
                  </a:cubicBezTo>
                  <a:lnTo>
                    <a:pt x="8002" y="7726"/>
                  </a:lnTo>
                  <a:cubicBezTo>
                    <a:pt x="16142" y="2483"/>
                    <a:pt x="25524" y="0"/>
                    <a:pt x="36148" y="0"/>
                  </a:cubicBezTo>
                  <a:cubicBezTo>
                    <a:pt x="55602" y="0"/>
                    <a:pt x="65397" y="10348"/>
                    <a:pt x="65397" y="30905"/>
                  </a:cubicBezTo>
                  <a:lnTo>
                    <a:pt x="65397" y="84575"/>
                  </a:lnTo>
                  <a:close/>
                  <a:moveTo>
                    <a:pt x="52152" y="42632"/>
                  </a:moveTo>
                  <a:lnTo>
                    <a:pt x="32147" y="45392"/>
                  </a:lnTo>
                  <a:cubicBezTo>
                    <a:pt x="25938" y="46220"/>
                    <a:pt x="21385" y="47737"/>
                    <a:pt x="18212" y="49945"/>
                  </a:cubicBezTo>
                  <a:cubicBezTo>
                    <a:pt x="15039" y="52152"/>
                    <a:pt x="13521" y="56015"/>
                    <a:pt x="13521" y="61534"/>
                  </a:cubicBezTo>
                  <a:cubicBezTo>
                    <a:pt x="13521" y="65535"/>
                    <a:pt x="14900" y="68847"/>
                    <a:pt x="17798" y="71468"/>
                  </a:cubicBezTo>
                  <a:cubicBezTo>
                    <a:pt x="20695" y="74089"/>
                    <a:pt x="24558" y="75331"/>
                    <a:pt x="29249" y="75331"/>
                  </a:cubicBezTo>
                  <a:cubicBezTo>
                    <a:pt x="35872" y="75331"/>
                    <a:pt x="41253" y="72986"/>
                    <a:pt x="45530" y="68433"/>
                  </a:cubicBezTo>
                  <a:cubicBezTo>
                    <a:pt x="49807" y="63880"/>
                    <a:pt x="52014" y="57947"/>
                    <a:pt x="52014" y="50911"/>
                  </a:cubicBezTo>
                  <a:lnTo>
                    <a:pt x="52014" y="42632"/>
                  </a:lnTo>
                  <a:lnTo>
                    <a:pt x="52152" y="42632"/>
                  </a:lnTo>
                  <a:close/>
                </a:path>
              </a:pathLst>
            </a:custGeom>
            <a:solidFill>
              <a:srgbClr val="1E1E1E"/>
            </a:solidFill>
            <a:ln w="13792" cap="flat">
              <a:noFill/>
              <a:prstDash val="solid"/>
              <a:miter/>
            </a:ln>
          </p:spPr>
          <p:txBody>
            <a:bodyPr rtlCol="0" anchor="ctr"/>
            <a:lstStyle/>
            <a:p>
              <a:endParaRPr lang="en-GB"/>
            </a:p>
          </p:txBody>
        </p:sp>
        <p:sp>
          <p:nvSpPr>
            <p:cNvPr id="313" name="Freeform: Shape 312">
              <a:extLst>
                <a:ext uri="{FF2B5EF4-FFF2-40B4-BE49-F238E27FC236}">
                  <a16:creationId xmlns:a16="http://schemas.microsoft.com/office/drawing/2014/main" id="{893E569D-F991-4E71-936F-32EFC9EAD26F}"/>
                </a:ext>
              </a:extLst>
            </p:cNvPr>
            <p:cNvSpPr/>
            <p:nvPr/>
          </p:nvSpPr>
          <p:spPr>
            <a:xfrm>
              <a:off x="9126413" y="3310987"/>
              <a:ext cx="55188" cy="82781"/>
            </a:xfrm>
            <a:custGeom>
              <a:avLst/>
              <a:gdLst>
                <a:gd name="connsiteX0" fmla="*/ 62086 w 55187"/>
                <a:gd name="connsiteY0" fmla="*/ 80850 h 82781"/>
                <a:gd name="connsiteX1" fmla="*/ 39459 w 55187"/>
                <a:gd name="connsiteY1" fmla="*/ 86645 h 82781"/>
                <a:gd name="connsiteX2" fmla="*/ 10900 w 55187"/>
                <a:gd name="connsiteY2" fmla="*/ 75193 h 82781"/>
                <a:gd name="connsiteX3" fmla="*/ 0 w 55187"/>
                <a:gd name="connsiteY3" fmla="*/ 45254 h 82781"/>
                <a:gd name="connsiteX4" fmla="*/ 11727 w 55187"/>
                <a:gd name="connsiteY4" fmla="*/ 12417 h 82781"/>
                <a:gd name="connsiteX5" fmla="*/ 43047 w 55187"/>
                <a:gd name="connsiteY5" fmla="*/ 0 h 82781"/>
                <a:gd name="connsiteX6" fmla="*/ 62224 w 55187"/>
                <a:gd name="connsiteY6" fmla="*/ 4001 h 82781"/>
                <a:gd name="connsiteX7" fmla="*/ 62224 w 55187"/>
                <a:gd name="connsiteY7" fmla="*/ 17522 h 82781"/>
                <a:gd name="connsiteX8" fmla="*/ 42495 w 55187"/>
                <a:gd name="connsiteY8" fmla="*/ 11038 h 82781"/>
                <a:gd name="connsiteX9" fmla="*/ 21661 w 55187"/>
                <a:gd name="connsiteY9" fmla="*/ 20143 h 82781"/>
                <a:gd name="connsiteX10" fmla="*/ 13521 w 55187"/>
                <a:gd name="connsiteY10" fmla="*/ 44012 h 82781"/>
                <a:gd name="connsiteX11" fmla="*/ 21109 w 55187"/>
                <a:gd name="connsiteY11" fmla="*/ 66915 h 82781"/>
                <a:gd name="connsiteX12" fmla="*/ 41667 w 55187"/>
                <a:gd name="connsiteY12" fmla="*/ 75331 h 82781"/>
                <a:gd name="connsiteX13" fmla="*/ 62086 w 55187"/>
                <a:gd name="connsiteY13" fmla="*/ 68157 h 82781"/>
                <a:gd name="connsiteX14" fmla="*/ 62086 w 55187"/>
                <a:gd name="connsiteY14" fmla="*/ 80850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187" h="82781">
                  <a:moveTo>
                    <a:pt x="62086" y="80850"/>
                  </a:moveTo>
                  <a:cubicBezTo>
                    <a:pt x="55740" y="84713"/>
                    <a:pt x="48151" y="86645"/>
                    <a:pt x="39459" y="86645"/>
                  </a:cubicBezTo>
                  <a:cubicBezTo>
                    <a:pt x="27594" y="86645"/>
                    <a:pt x="18074" y="82781"/>
                    <a:pt x="10900" y="75193"/>
                  </a:cubicBezTo>
                  <a:cubicBezTo>
                    <a:pt x="3725" y="67605"/>
                    <a:pt x="0" y="57533"/>
                    <a:pt x="0" y="45254"/>
                  </a:cubicBezTo>
                  <a:cubicBezTo>
                    <a:pt x="0" y="31595"/>
                    <a:pt x="3863" y="20695"/>
                    <a:pt x="11727" y="12417"/>
                  </a:cubicBezTo>
                  <a:cubicBezTo>
                    <a:pt x="19592" y="4139"/>
                    <a:pt x="29939" y="0"/>
                    <a:pt x="43047" y="0"/>
                  </a:cubicBezTo>
                  <a:cubicBezTo>
                    <a:pt x="50359" y="0"/>
                    <a:pt x="56706" y="1380"/>
                    <a:pt x="62224" y="4001"/>
                  </a:cubicBezTo>
                  <a:lnTo>
                    <a:pt x="62224" y="17522"/>
                  </a:lnTo>
                  <a:cubicBezTo>
                    <a:pt x="56015" y="13245"/>
                    <a:pt x="49531" y="11038"/>
                    <a:pt x="42495" y="11038"/>
                  </a:cubicBezTo>
                  <a:cubicBezTo>
                    <a:pt x="34078" y="11038"/>
                    <a:pt x="27042" y="14073"/>
                    <a:pt x="21661" y="20143"/>
                  </a:cubicBezTo>
                  <a:cubicBezTo>
                    <a:pt x="16281" y="26214"/>
                    <a:pt x="13521" y="34216"/>
                    <a:pt x="13521" y="44012"/>
                  </a:cubicBezTo>
                  <a:cubicBezTo>
                    <a:pt x="13521" y="53670"/>
                    <a:pt x="16004" y="61396"/>
                    <a:pt x="21109" y="66915"/>
                  </a:cubicBezTo>
                  <a:cubicBezTo>
                    <a:pt x="26214" y="72434"/>
                    <a:pt x="32975" y="75331"/>
                    <a:pt x="41667" y="75331"/>
                  </a:cubicBezTo>
                  <a:cubicBezTo>
                    <a:pt x="48841" y="75331"/>
                    <a:pt x="55740" y="72986"/>
                    <a:pt x="62086" y="68157"/>
                  </a:cubicBezTo>
                  <a:lnTo>
                    <a:pt x="62086" y="80850"/>
                  </a:lnTo>
                  <a:close/>
                </a:path>
              </a:pathLst>
            </a:custGeom>
            <a:solidFill>
              <a:srgbClr val="1E1E1E"/>
            </a:solidFill>
            <a:ln w="13792" cap="flat">
              <a:noFill/>
              <a:prstDash val="solid"/>
              <a:miter/>
            </a:ln>
          </p:spPr>
          <p:txBody>
            <a:bodyPr rtlCol="0" anchor="ctr"/>
            <a:lstStyle/>
            <a:p>
              <a:endParaRPr lang="en-GB"/>
            </a:p>
          </p:txBody>
        </p:sp>
        <p:sp>
          <p:nvSpPr>
            <p:cNvPr id="314" name="Freeform: Shape 313">
              <a:extLst>
                <a:ext uri="{FF2B5EF4-FFF2-40B4-BE49-F238E27FC236}">
                  <a16:creationId xmlns:a16="http://schemas.microsoft.com/office/drawing/2014/main" id="{A47AEDAC-C735-4506-9CEF-729FC8F69A38}"/>
                </a:ext>
              </a:extLst>
            </p:cNvPr>
            <p:cNvSpPr/>
            <p:nvPr/>
          </p:nvSpPr>
          <p:spPr>
            <a:xfrm>
              <a:off x="9202710" y="3310849"/>
              <a:ext cx="68985" cy="82781"/>
            </a:xfrm>
            <a:custGeom>
              <a:avLst/>
              <a:gdLst>
                <a:gd name="connsiteX0" fmla="*/ 72296 w 68984"/>
                <a:gd name="connsiteY0" fmla="*/ 46772 h 82781"/>
                <a:gd name="connsiteX1" fmla="*/ 13797 w 68984"/>
                <a:gd name="connsiteY1" fmla="*/ 46772 h 82781"/>
                <a:gd name="connsiteX2" fmla="*/ 21247 w 68984"/>
                <a:gd name="connsiteY2" fmla="*/ 68157 h 82781"/>
                <a:gd name="connsiteX3" fmla="*/ 40839 w 68984"/>
                <a:gd name="connsiteY3" fmla="*/ 75607 h 82781"/>
                <a:gd name="connsiteX4" fmla="*/ 66501 w 68984"/>
                <a:gd name="connsiteY4" fmla="*/ 66363 h 82781"/>
                <a:gd name="connsiteX5" fmla="*/ 66501 w 68984"/>
                <a:gd name="connsiteY5" fmla="*/ 78780 h 82781"/>
                <a:gd name="connsiteX6" fmla="*/ 37666 w 68984"/>
                <a:gd name="connsiteY6" fmla="*/ 86645 h 82781"/>
                <a:gd name="connsiteX7" fmla="*/ 10072 w 68984"/>
                <a:gd name="connsiteY7" fmla="*/ 75331 h 82781"/>
                <a:gd name="connsiteX8" fmla="*/ 0 w 68984"/>
                <a:gd name="connsiteY8" fmla="*/ 43598 h 82781"/>
                <a:gd name="connsiteX9" fmla="*/ 10900 w 68984"/>
                <a:gd name="connsiteY9" fmla="*/ 12141 h 82781"/>
                <a:gd name="connsiteX10" fmla="*/ 38080 w 68984"/>
                <a:gd name="connsiteY10" fmla="*/ 0 h 82781"/>
                <a:gd name="connsiteX11" fmla="*/ 63190 w 68984"/>
                <a:gd name="connsiteY11" fmla="*/ 10486 h 82781"/>
                <a:gd name="connsiteX12" fmla="*/ 72020 w 68984"/>
                <a:gd name="connsiteY12" fmla="*/ 39735 h 82781"/>
                <a:gd name="connsiteX13" fmla="*/ 72020 w 68984"/>
                <a:gd name="connsiteY13" fmla="*/ 46772 h 82781"/>
                <a:gd name="connsiteX14" fmla="*/ 72296 w 68984"/>
                <a:gd name="connsiteY14" fmla="*/ 46772 h 82781"/>
                <a:gd name="connsiteX15" fmla="*/ 58775 w 68984"/>
                <a:gd name="connsiteY15" fmla="*/ 35596 h 82781"/>
                <a:gd name="connsiteX16" fmla="*/ 53256 w 68984"/>
                <a:gd name="connsiteY16" fmla="*/ 17798 h 82781"/>
                <a:gd name="connsiteX17" fmla="*/ 38080 w 68984"/>
                <a:gd name="connsiteY17" fmla="*/ 11451 h 82781"/>
                <a:gd name="connsiteX18" fmla="*/ 22213 w 68984"/>
                <a:gd name="connsiteY18" fmla="*/ 18212 h 82781"/>
                <a:gd name="connsiteX19" fmla="*/ 14073 w 68984"/>
                <a:gd name="connsiteY19" fmla="*/ 35734 h 82781"/>
                <a:gd name="connsiteX20" fmla="*/ 58775 w 68984"/>
                <a:gd name="connsiteY20" fmla="*/ 35734 h 82781"/>
                <a:gd name="connsiteX21" fmla="*/ 58775 w 68984"/>
                <a:gd name="connsiteY21" fmla="*/ 35596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8984" h="82781">
                  <a:moveTo>
                    <a:pt x="72296" y="46772"/>
                  </a:moveTo>
                  <a:lnTo>
                    <a:pt x="13797" y="46772"/>
                  </a:lnTo>
                  <a:cubicBezTo>
                    <a:pt x="14073" y="56016"/>
                    <a:pt x="16556" y="63052"/>
                    <a:pt x="21247" y="68157"/>
                  </a:cubicBezTo>
                  <a:cubicBezTo>
                    <a:pt x="25938" y="73262"/>
                    <a:pt x="32561" y="75607"/>
                    <a:pt x="40839" y="75607"/>
                  </a:cubicBezTo>
                  <a:cubicBezTo>
                    <a:pt x="50221" y="75607"/>
                    <a:pt x="58775" y="72572"/>
                    <a:pt x="66501" y="66363"/>
                  </a:cubicBezTo>
                  <a:lnTo>
                    <a:pt x="66501" y="78780"/>
                  </a:lnTo>
                  <a:cubicBezTo>
                    <a:pt x="59189" y="84023"/>
                    <a:pt x="49669" y="86645"/>
                    <a:pt x="37666" y="86645"/>
                  </a:cubicBezTo>
                  <a:cubicBezTo>
                    <a:pt x="25938" y="86645"/>
                    <a:pt x="16832" y="82919"/>
                    <a:pt x="10072" y="75331"/>
                  </a:cubicBezTo>
                  <a:cubicBezTo>
                    <a:pt x="3312" y="67743"/>
                    <a:pt x="0" y="57257"/>
                    <a:pt x="0" y="43598"/>
                  </a:cubicBezTo>
                  <a:cubicBezTo>
                    <a:pt x="0" y="30767"/>
                    <a:pt x="3587" y="20281"/>
                    <a:pt x="10900" y="12141"/>
                  </a:cubicBezTo>
                  <a:cubicBezTo>
                    <a:pt x="18212" y="4001"/>
                    <a:pt x="27318" y="0"/>
                    <a:pt x="38080" y="0"/>
                  </a:cubicBezTo>
                  <a:cubicBezTo>
                    <a:pt x="48841" y="0"/>
                    <a:pt x="57258" y="3449"/>
                    <a:pt x="63190" y="10486"/>
                  </a:cubicBezTo>
                  <a:cubicBezTo>
                    <a:pt x="69123" y="17522"/>
                    <a:pt x="72020" y="27180"/>
                    <a:pt x="72020" y="39735"/>
                  </a:cubicBezTo>
                  <a:lnTo>
                    <a:pt x="72020" y="46772"/>
                  </a:lnTo>
                  <a:lnTo>
                    <a:pt x="72296" y="46772"/>
                  </a:lnTo>
                  <a:close/>
                  <a:moveTo>
                    <a:pt x="58775" y="35596"/>
                  </a:moveTo>
                  <a:cubicBezTo>
                    <a:pt x="58775" y="28008"/>
                    <a:pt x="56844" y="21937"/>
                    <a:pt x="53256" y="17798"/>
                  </a:cubicBezTo>
                  <a:cubicBezTo>
                    <a:pt x="49669" y="13659"/>
                    <a:pt x="44564" y="11451"/>
                    <a:pt x="38080" y="11451"/>
                  </a:cubicBezTo>
                  <a:cubicBezTo>
                    <a:pt x="31871" y="11451"/>
                    <a:pt x="26490" y="13659"/>
                    <a:pt x="22213" y="18212"/>
                  </a:cubicBezTo>
                  <a:cubicBezTo>
                    <a:pt x="17936" y="22765"/>
                    <a:pt x="15177" y="28560"/>
                    <a:pt x="14073" y="35734"/>
                  </a:cubicBezTo>
                  <a:lnTo>
                    <a:pt x="58775" y="35734"/>
                  </a:lnTo>
                  <a:lnTo>
                    <a:pt x="58775" y="35596"/>
                  </a:lnTo>
                  <a:close/>
                </a:path>
              </a:pathLst>
            </a:custGeom>
            <a:solidFill>
              <a:srgbClr val="1E1E1E"/>
            </a:solidFill>
            <a:ln w="13792" cap="flat">
              <a:noFill/>
              <a:prstDash val="solid"/>
              <a:miter/>
            </a:ln>
          </p:spPr>
          <p:txBody>
            <a:bodyPr rtlCol="0" anchor="ctr"/>
            <a:lstStyle/>
            <a:p>
              <a:endParaRPr lang="en-GB"/>
            </a:p>
          </p:txBody>
        </p:sp>
        <p:sp>
          <p:nvSpPr>
            <p:cNvPr id="315" name="Freeform: Shape 314">
              <a:extLst>
                <a:ext uri="{FF2B5EF4-FFF2-40B4-BE49-F238E27FC236}">
                  <a16:creationId xmlns:a16="http://schemas.microsoft.com/office/drawing/2014/main" id="{11ADAB01-C5CE-4A8F-B70E-15148371C015}"/>
                </a:ext>
              </a:extLst>
            </p:cNvPr>
            <p:cNvSpPr/>
            <p:nvPr/>
          </p:nvSpPr>
          <p:spPr>
            <a:xfrm>
              <a:off x="8642004" y="4588443"/>
              <a:ext cx="869205" cy="193157"/>
            </a:xfrm>
            <a:custGeom>
              <a:avLst/>
              <a:gdLst>
                <a:gd name="connsiteX0" fmla="*/ 0 w 869205"/>
                <a:gd name="connsiteY0" fmla="*/ 0 h 193156"/>
                <a:gd name="connsiteX1" fmla="*/ 880795 w 869205"/>
                <a:gd name="connsiteY1" fmla="*/ 0 h 193156"/>
                <a:gd name="connsiteX2" fmla="*/ 880795 w 869205"/>
                <a:gd name="connsiteY2" fmla="*/ 202677 h 193156"/>
                <a:gd name="connsiteX3" fmla="*/ 0 w 869205"/>
                <a:gd name="connsiteY3" fmla="*/ 202677 h 193156"/>
              </a:gdLst>
              <a:ahLst/>
              <a:cxnLst>
                <a:cxn ang="0">
                  <a:pos x="connsiteX0" y="connsiteY0"/>
                </a:cxn>
                <a:cxn ang="0">
                  <a:pos x="connsiteX1" y="connsiteY1"/>
                </a:cxn>
                <a:cxn ang="0">
                  <a:pos x="connsiteX2" y="connsiteY2"/>
                </a:cxn>
                <a:cxn ang="0">
                  <a:pos x="connsiteX3" y="connsiteY3"/>
                </a:cxn>
              </a:cxnLst>
              <a:rect l="l" t="t" r="r" b="b"/>
              <a:pathLst>
                <a:path w="869205" h="193156">
                  <a:moveTo>
                    <a:pt x="0" y="0"/>
                  </a:moveTo>
                  <a:lnTo>
                    <a:pt x="880795" y="0"/>
                  </a:lnTo>
                  <a:lnTo>
                    <a:pt x="880795" y="202677"/>
                  </a:lnTo>
                  <a:lnTo>
                    <a:pt x="0" y="202677"/>
                  </a:lnTo>
                  <a:close/>
                </a:path>
              </a:pathLst>
            </a:custGeom>
            <a:noFill/>
            <a:ln w="13792" cap="flat">
              <a:noFill/>
              <a:prstDash val="solid"/>
              <a:miter/>
            </a:ln>
          </p:spPr>
          <p:txBody>
            <a:bodyPr rtlCol="0" anchor="ctr"/>
            <a:lstStyle/>
            <a:p>
              <a:endParaRPr lang="en-GB"/>
            </a:p>
          </p:txBody>
        </p:sp>
        <p:sp>
          <p:nvSpPr>
            <p:cNvPr id="316" name="Freeform: Shape 315">
              <a:extLst>
                <a:ext uri="{FF2B5EF4-FFF2-40B4-BE49-F238E27FC236}">
                  <a16:creationId xmlns:a16="http://schemas.microsoft.com/office/drawing/2014/main" id="{64F49041-08CA-4296-9E08-57EF911F7C20}"/>
                </a:ext>
              </a:extLst>
            </p:cNvPr>
            <p:cNvSpPr/>
            <p:nvPr/>
          </p:nvSpPr>
          <p:spPr>
            <a:xfrm>
              <a:off x="8957125" y="4595203"/>
              <a:ext cx="68985" cy="110375"/>
            </a:xfrm>
            <a:custGeom>
              <a:avLst/>
              <a:gdLst>
                <a:gd name="connsiteX0" fmla="*/ 13521 w 68984"/>
                <a:gd name="connsiteY0" fmla="*/ 72020 h 110375"/>
                <a:gd name="connsiteX1" fmla="*/ 13521 w 68984"/>
                <a:gd name="connsiteY1" fmla="*/ 115894 h 110375"/>
                <a:gd name="connsiteX2" fmla="*/ 0 w 68984"/>
                <a:gd name="connsiteY2" fmla="*/ 115894 h 110375"/>
                <a:gd name="connsiteX3" fmla="*/ 0 w 68984"/>
                <a:gd name="connsiteY3" fmla="*/ 0 h 110375"/>
                <a:gd name="connsiteX4" fmla="*/ 31871 w 68984"/>
                <a:gd name="connsiteY4" fmla="*/ 0 h 110375"/>
                <a:gd name="connsiteX5" fmla="*/ 60706 w 68984"/>
                <a:gd name="connsiteY5" fmla="*/ 9106 h 110375"/>
                <a:gd name="connsiteX6" fmla="*/ 70916 w 68984"/>
                <a:gd name="connsiteY6" fmla="*/ 34630 h 110375"/>
                <a:gd name="connsiteX7" fmla="*/ 59603 w 68984"/>
                <a:gd name="connsiteY7" fmla="*/ 61672 h 110375"/>
                <a:gd name="connsiteX8" fmla="*/ 28974 w 68984"/>
                <a:gd name="connsiteY8" fmla="*/ 72158 h 110375"/>
                <a:gd name="connsiteX9" fmla="*/ 13521 w 68984"/>
                <a:gd name="connsiteY9" fmla="*/ 72158 h 110375"/>
                <a:gd name="connsiteX10" fmla="*/ 13521 w 68984"/>
                <a:gd name="connsiteY10" fmla="*/ 72020 h 110375"/>
                <a:gd name="connsiteX11" fmla="*/ 13521 w 68984"/>
                <a:gd name="connsiteY11" fmla="*/ 12141 h 110375"/>
                <a:gd name="connsiteX12" fmla="*/ 13521 w 68984"/>
                <a:gd name="connsiteY12" fmla="*/ 59741 h 110375"/>
                <a:gd name="connsiteX13" fmla="*/ 27732 w 68984"/>
                <a:gd name="connsiteY13" fmla="*/ 59741 h 110375"/>
                <a:gd name="connsiteX14" fmla="*/ 49255 w 68984"/>
                <a:gd name="connsiteY14" fmla="*/ 53256 h 110375"/>
                <a:gd name="connsiteX15" fmla="*/ 56705 w 68984"/>
                <a:gd name="connsiteY15" fmla="*/ 35044 h 110375"/>
                <a:gd name="connsiteX16" fmla="*/ 29526 w 68984"/>
                <a:gd name="connsiteY16" fmla="*/ 12141 h 110375"/>
                <a:gd name="connsiteX17" fmla="*/ 13521 w 68984"/>
                <a:gd name="connsiteY17" fmla="*/ 12141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110375">
                  <a:moveTo>
                    <a:pt x="13521" y="72020"/>
                  </a:moveTo>
                  <a:lnTo>
                    <a:pt x="13521" y="115894"/>
                  </a:lnTo>
                  <a:lnTo>
                    <a:pt x="0" y="115894"/>
                  </a:lnTo>
                  <a:lnTo>
                    <a:pt x="0" y="0"/>
                  </a:lnTo>
                  <a:lnTo>
                    <a:pt x="31871" y="0"/>
                  </a:lnTo>
                  <a:cubicBezTo>
                    <a:pt x="44288" y="0"/>
                    <a:pt x="53808" y="3035"/>
                    <a:pt x="60706" y="9106"/>
                  </a:cubicBezTo>
                  <a:cubicBezTo>
                    <a:pt x="67605" y="15176"/>
                    <a:pt x="70916" y="23593"/>
                    <a:pt x="70916" y="34630"/>
                  </a:cubicBezTo>
                  <a:cubicBezTo>
                    <a:pt x="70916" y="45668"/>
                    <a:pt x="67191" y="54636"/>
                    <a:pt x="59603" y="61672"/>
                  </a:cubicBezTo>
                  <a:cubicBezTo>
                    <a:pt x="52014" y="68709"/>
                    <a:pt x="41805" y="72158"/>
                    <a:pt x="28974" y="72158"/>
                  </a:cubicBezTo>
                  <a:lnTo>
                    <a:pt x="13521" y="72158"/>
                  </a:lnTo>
                  <a:lnTo>
                    <a:pt x="13521" y="72020"/>
                  </a:lnTo>
                  <a:close/>
                  <a:moveTo>
                    <a:pt x="13521" y="12141"/>
                  </a:moveTo>
                  <a:lnTo>
                    <a:pt x="13521" y="59741"/>
                  </a:lnTo>
                  <a:lnTo>
                    <a:pt x="27732" y="59741"/>
                  </a:lnTo>
                  <a:cubicBezTo>
                    <a:pt x="37114" y="59741"/>
                    <a:pt x="44288" y="57533"/>
                    <a:pt x="49255" y="53256"/>
                  </a:cubicBezTo>
                  <a:cubicBezTo>
                    <a:pt x="54222" y="48979"/>
                    <a:pt x="56705" y="42908"/>
                    <a:pt x="56705" y="35044"/>
                  </a:cubicBezTo>
                  <a:cubicBezTo>
                    <a:pt x="56705" y="19729"/>
                    <a:pt x="47600" y="12141"/>
                    <a:pt x="29526" y="12141"/>
                  </a:cubicBezTo>
                  <a:lnTo>
                    <a:pt x="13521" y="12141"/>
                  </a:lnTo>
                  <a:close/>
                </a:path>
              </a:pathLst>
            </a:custGeom>
            <a:solidFill>
              <a:srgbClr val="FFFFFF"/>
            </a:solidFill>
            <a:ln w="13792" cap="flat">
              <a:noFill/>
              <a:prstDash val="solid"/>
              <a:miter/>
            </a:ln>
          </p:spPr>
          <p:txBody>
            <a:bodyPr rtlCol="0" anchor="ctr"/>
            <a:lstStyle/>
            <a:p>
              <a:endParaRPr lang="en-GB"/>
            </a:p>
          </p:txBody>
        </p:sp>
        <p:sp>
          <p:nvSpPr>
            <p:cNvPr id="317" name="Freeform: Shape 316">
              <a:extLst>
                <a:ext uri="{FF2B5EF4-FFF2-40B4-BE49-F238E27FC236}">
                  <a16:creationId xmlns:a16="http://schemas.microsoft.com/office/drawing/2014/main" id="{A2CA99FE-B386-493D-BC86-094916C58F92}"/>
                </a:ext>
              </a:extLst>
            </p:cNvPr>
            <p:cNvSpPr/>
            <p:nvPr/>
          </p:nvSpPr>
          <p:spPr>
            <a:xfrm>
              <a:off x="9036319" y="4626384"/>
              <a:ext cx="68985" cy="82781"/>
            </a:xfrm>
            <a:custGeom>
              <a:avLst/>
              <a:gdLst>
                <a:gd name="connsiteX0" fmla="*/ 40149 w 68984"/>
                <a:gd name="connsiteY0" fmla="*/ 86645 h 82781"/>
                <a:gd name="connsiteX1" fmla="*/ 10900 w 68984"/>
                <a:gd name="connsiteY1" fmla="*/ 75055 h 82781"/>
                <a:gd name="connsiteX2" fmla="*/ 0 w 68984"/>
                <a:gd name="connsiteY2" fmla="*/ 44288 h 82781"/>
                <a:gd name="connsiteX3" fmla="*/ 11452 w 68984"/>
                <a:gd name="connsiteY3" fmla="*/ 11727 h 82781"/>
                <a:gd name="connsiteX4" fmla="*/ 42219 w 68984"/>
                <a:gd name="connsiteY4" fmla="*/ 0 h 82781"/>
                <a:gd name="connsiteX5" fmla="*/ 71054 w 68984"/>
                <a:gd name="connsiteY5" fmla="*/ 11451 h 82781"/>
                <a:gd name="connsiteX6" fmla="*/ 81402 w 68984"/>
                <a:gd name="connsiteY6" fmla="*/ 43046 h 82781"/>
                <a:gd name="connsiteX7" fmla="*/ 70226 w 68984"/>
                <a:gd name="connsiteY7" fmla="*/ 74779 h 82781"/>
                <a:gd name="connsiteX8" fmla="*/ 40149 w 68984"/>
                <a:gd name="connsiteY8" fmla="*/ 86645 h 82781"/>
                <a:gd name="connsiteX9" fmla="*/ 41115 w 68984"/>
                <a:gd name="connsiteY9" fmla="*/ 11038 h 82781"/>
                <a:gd name="connsiteX10" fmla="*/ 20972 w 68984"/>
                <a:gd name="connsiteY10" fmla="*/ 19730 h 82781"/>
                <a:gd name="connsiteX11" fmla="*/ 13521 w 68984"/>
                <a:gd name="connsiteY11" fmla="*/ 43736 h 82781"/>
                <a:gd name="connsiteX12" fmla="*/ 20972 w 68984"/>
                <a:gd name="connsiteY12" fmla="*/ 66915 h 82781"/>
                <a:gd name="connsiteX13" fmla="*/ 41115 w 68984"/>
                <a:gd name="connsiteY13" fmla="*/ 75469 h 82781"/>
                <a:gd name="connsiteX14" fmla="*/ 60844 w 68984"/>
                <a:gd name="connsiteY14" fmla="*/ 67191 h 82781"/>
                <a:gd name="connsiteX15" fmla="*/ 67743 w 68984"/>
                <a:gd name="connsiteY15" fmla="*/ 43460 h 82781"/>
                <a:gd name="connsiteX16" fmla="*/ 60844 w 68984"/>
                <a:gd name="connsiteY16" fmla="*/ 19592 h 82781"/>
                <a:gd name="connsiteX17" fmla="*/ 41115 w 68984"/>
                <a:gd name="connsiteY17" fmla="*/ 11038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82781">
                  <a:moveTo>
                    <a:pt x="40149" y="86645"/>
                  </a:moveTo>
                  <a:cubicBezTo>
                    <a:pt x="27870" y="86645"/>
                    <a:pt x="18212" y="82781"/>
                    <a:pt x="10900" y="75055"/>
                  </a:cubicBezTo>
                  <a:cubicBezTo>
                    <a:pt x="3587" y="67329"/>
                    <a:pt x="0" y="57119"/>
                    <a:pt x="0" y="44288"/>
                  </a:cubicBezTo>
                  <a:cubicBezTo>
                    <a:pt x="0" y="30353"/>
                    <a:pt x="3863" y="19592"/>
                    <a:pt x="11452" y="11727"/>
                  </a:cubicBezTo>
                  <a:cubicBezTo>
                    <a:pt x="19040" y="3863"/>
                    <a:pt x="29249" y="0"/>
                    <a:pt x="42219" y="0"/>
                  </a:cubicBezTo>
                  <a:cubicBezTo>
                    <a:pt x="54498" y="0"/>
                    <a:pt x="64156" y="3863"/>
                    <a:pt x="71054" y="11451"/>
                  </a:cubicBezTo>
                  <a:cubicBezTo>
                    <a:pt x="77953" y="19040"/>
                    <a:pt x="81402" y="29525"/>
                    <a:pt x="81402" y="43046"/>
                  </a:cubicBezTo>
                  <a:cubicBezTo>
                    <a:pt x="81402" y="56291"/>
                    <a:pt x="77677" y="66777"/>
                    <a:pt x="70226" y="74779"/>
                  </a:cubicBezTo>
                  <a:cubicBezTo>
                    <a:pt x="62776" y="82781"/>
                    <a:pt x="52704" y="86645"/>
                    <a:pt x="40149" y="86645"/>
                  </a:cubicBezTo>
                  <a:close/>
                  <a:moveTo>
                    <a:pt x="41115" y="11038"/>
                  </a:moveTo>
                  <a:cubicBezTo>
                    <a:pt x="32561" y="11038"/>
                    <a:pt x="25800" y="13935"/>
                    <a:pt x="20972" y="19730"/>
                  </a:cubicBezTo>
                  <a:cubicBezTo>
                    <a:pt x="16143" y="25524"/>
                    <a:pt x="13521" y="33527"/>
                    <a:pt x="13521" y="43736"/>
                  </a:cubicBezTo>
                  <a:cubicBezTo>
                    <a:pt x="13521" y="53532"/>
                    <a:pt x="16004" y="61258"/>
                    <a:pt x="20972" y="66915"/>
                  </a:cubicBezTo>
                  <a:cubicBezTo>
                    <a:pt x="25938" y="72572"/>
                    <a:pt x="32699" y="75469"/>
                    <a:pt x="41115" y="75469"/>
                  </a:cubicBezTo>
                  <a:cubicBezTo>
                    <a:pt x="49669" y="75469"/>
                    <a:pt x="56292" y="72710"/>
                    <a:pt x="60844" y="67191"/>
                  </a:cubicBezTo>
                  <a:cubicBezTo>
                    <a:pt x="65398" y="61672"/>
                    <a:pt x="67743" y="53808"/>
                    <a:pt x="67743" y="43460"/>
                  </a:cubicBezTo>
                  <a:cubicBezTo>
                    <a:pt x="67743" y="33113"/>
                    <a:pt x="65398" y="25110"/>
                    <a:pt x="60844" y="19592"/>
                  </a:cubicBezTo>
                  <a:cubicBezTo>
                    <a:pt x="56292" y="14073"/>
                    <a:pt x="49669" y="11038"/>
                    <a:pt x="41115" y="11038"/>
                  </a:cubicBezTo>
                  <a:close/>
                </a:path>
              </a:pathLst>
            </a:custGeom>
            <a:solidFill>
              <a:srgbClr val="FFFFFF"/>
            </a:solidFill>
            <a:ln w="13792" cap="flat">
              <a:noFill/>
              <a:prstDash val="solid"/>
              <a:miter/>
            </a:ln>
          </p:spPr>
          <p:txBody>
            <a:bodyPr rtlCol="0" anchor="ctr"/>
            <a:lstStyle/>
            <a:p>
              <a:endParaRPr lang="en-GB"/>
            </a:p>
          </p:txBody>
        </p:sp>
        <p:sp>
          <p:nvSpPr>
            <p:cNvPr id="318" name="Freeform: Shape 317">
              <a:extLst>
                <a:ext uri="{FF2B5EF4-FFF2-40B4-BE49-F238E27FC236}">
                  <a16:creationId xmlns:a16="http://schemas.microsoft.com/office/drawing/2014/main" id="{066FC775-EC22-4A9E-AD4F-F7FEC955A137}"/>
                </a:ext>
              </a:extLst>
            </p:cNvPr>
            <p:cNvSpPr/>
            <p:nvPr/>
          </p:nvSpPr>
          <p:spPr>
            <a:xfrm>
              <a:off x="9133174" y="4588443"/>
              <a:ext cx="68985" cy="124172"/>
            </a:xfrm>
            <a:custGeom>
              <a:avLst/>
              <a:gdLst>
                <a:gd name="connsiteX0" fmla="*/ 76297 w 68984"/>
                <a:gd name="connsiteY0" fmla="*/ 122517 h 124172"/>
                <a:gd name="connsiteX1" fmla="*/ 63052 w 68984"/>
                <a:gd name="connsiteY1" fmla="*/ 122517 h 124172"/>
                <a:gd name="connsiteX2" fmla="*/ 63052 w 68984"/>
                <a:gd name="connsiteY2" fmla="*/ 108444 h 124172"/>
                <a:gd name="connsiteX3" fmla="*/ 62776 w 68984"/>
                <a:gd name="connsiteY3" fmla="*/ 108444 h 124172"/>
                <a:gd name="connsiteX4" fmla="*/ 34354 w 68984"/>
                <a:gd name="connsiteY4" fmla="*/ 124448 h 124172"/>
                <a:gd name="connsiteX5" fmla="*/ 9382 w 68984"/>
                <a:gd name="connsiteY5" fmla="*/ 113273 h 124172"/>
                <a:gd name="connsiteX6" fmla="*/ 0 w 68984"/>
                <a:gd name="connsiteY6" fmla="*/ 83057 h 124172"/>
                <a:gd name="connsiteX7" fmla="*/ 10348 w 68984"/>
                <a:gd name="connsiteY7" fmla="*/ 50221 h 124172"/>
                <a:gd name="connsiteX8" fmla="*/ 37941 w 68984"/>
                <a:gd name="connsiteY8" fmla="*/ 37804 h 124172"/>
                <a:gd name="connsiteX9" fmla="*/ 62776 w 68984"/>
                <a:gd name="connsiteY9" fmla="*/ 51187 h 124172"/>
                <a:gd name="connsiteX10" fmla="*/ 63052 w 68984"/>
                <a:gd name="connsiteY10" fmla="*/ 51187 h 124172"/>
                <a:gd name="connsiteX11" fmla="*/ 63052 w 68984"/>
                <a:gd name="connsiteY11" fmla="*/ 0 h 124172"/>
                <a:gd name="connsiteX12" fmla="*/ 76297 w 68984"/>
                <a:gd name="connsiteY12" fmla="*/ 0 h 124172"/>
                <a:gd name="connsiteX13" fmla="*/ 76297 w 68984"/>
                <a:gd name="connsiteY13" fmla="*/ 122517 h 124172"/>
                <a:gd name="connsiteX14" fmla="*/ 63052 w 68984"/>
                <a:gd name="connsiteY14" fmla="*/ 85127 h 124172"/>
                <a:gd name="connsiteX15" fmla="*/ 63052 w 68984"/>
                <a:gd name="connsiteY15" fmla="*/ 72986 h 124172"/>
                <a:gd name="connsiteX16" fmla="*/ 56429 w 68984"/>
                <a:gd name="connsiteY16" fmla="*/ 56015 h 124172"/>
                <a:gd name="connsiteX17" fmla="*/ 39597 w 68984"/>
                <a:gd name="connsiteY17" fmla="*/ 49117 h 124172"/>
                <a:gd name="connsiteX18" fmla="*/ 20557 w 68984"/>
                <a:gd name="connsiteY18" fmla="*/ 57947 h 124172"/>
                <a:gd name="connsiteX19" fmla="*/ 13659 w 68984"/>
                <a:gd name="connsiteY19" fmla="*/ 82505 h 124172"/>
                <a:gd name="connsiteX20" fmla="*/ 20281 w 68984"/>
                <a:gd name="connsiteY20" fmla="*/ 105133 h 124172"/>
                <a:gd name="connsiteX21" fmla="*/ 38217 w 68984"/>
                <a:gd name="connsiteY21" fmla="*/ 113411 h 124172"/>
                <a:gd name="connsiteX22" fmla="*/ 56153 w 68984"/>
                <a:gd name="connsiteY22" fmla="*/ 105408 h 124172"/>
                <a:gd name="connsiteX23" fmla="*/ 63052 w 68984"/>
                <a:gd name="connsiteY23" fmla="*/ 85127 h 12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984" h="124172">
                  <a:moveTo>
                    <a:pt x="76297" y="122517"/>
                  </a:moveTo>
                  <a:lnTo>
                    <a:pt x="63052" y="122517"/>
                  </a:lnTo>
                  <a:lnTo>
                    <a:pt x="63052" y="108444"/>
                  </a:lnTo>
                  <a:lnTo>
                    <a:pt x="62776" y="108444"/>
                  </a:lnTo>
                  <a:cubicBezTo>
                    <a:pt x="56567" y="119067"/>
                    <a:pt x="47185" y="124448"/>
                    <a:pt x="34354" y="124448"/>
                  </a:cubicBezTo>
                  <a:cubicBezTo>
                    <a:pt x="24006" y="124448"/>
                    <a:pt x="15591" y="120723"/>
                    <a:pt x="9382" y="113273"/>
                  </a:cubicBezTo>
                  <a:cubicBezTo>
                    <a:pt x="3173" y="105822"/>
                    <a:pt x="0" y="95751"/>
                    <a:pt x="0" y="83057"/>
                  </a:cubicBezTo>
                  <a:cubicBezTo>
                    <a:pt x="0" y="69398"/>
                    <a:pt x="3449" y="58361"/>
                    <a:pt x="10348" y="50221"/>
                  </a:cubicBezTo>
                  <a:cubicBezTo>
                    <a:pt x="17246" y="42081"/>
                    <a:pt x="26490" y="37804"/>
                    <a:pt x="37941" y="37804"/>
                  </a:cubicBezTo>
                  <a:cubicBezTo>
                    <a:pt x="49255" y="37804"/>
                    <a:pt x="57533" y="42219"/>
                    <a:pt x="62776" y="51187"/>
                  </a:cubicBezTo>
                  <a:lnTo>
                    <a:pt x="63052" y="51187"/>
                  </a:lnTo>
                  <a:lnTo>
                    <a:pt x="63052" y="0"/>
                  </a:lnTo>
                  <a:lnTo>
                    <a:pt x="76297" y="0"/>
                  </a:lnTo>
                  <a:lnTo>
                    <a:pt x="76297" y="122517"/>
                  </a:lnTo>
                  <a:close/>
                  <a:moveTo>
                    <a:pt x="63052" y="85127"/>
                  </a:moveTo>
                  <a:lnTo>
                    <a:pt x="63052" y="72986"/>
                  </a:lnTo>
                  <a:cubicBezTo>
                    <a:pt x="63052" y="66363"/>
                    <a:pt x="60844" y="60707"/>
                    <a:pt x="56429" y="56015"/>
                  </a:cubicBezTo>
                  <a:cubicBezTo>
                    <a:pt x="52014" y="51325"/>
                    <a:pt x="46357" y="49117"/>
                    <a:pt x="39597" y="49117"/>
                  </a:cubicBezTo>
                  <a:cubicBezTo>
                    <a:pt x="31457" y="49117"/>
                    <a:pt x="25110" y="52014"/>
                    <a:pt x="20557" y="57947"/>
                  </a:cubicBezTo>
                  <a:cubicBezTo>
                    <a:pt x="16004" y="63880"/>
                    <a:pt x="13659" y="72020"/>
                    <a:pt x="13659" y="82505"/>
                  </a:cubicBezTo>
                  <a:cubicBezTo>
                    <a:pt x="13659" y="92025"/>
                    <a:pt x="15866" y="99614"/>
                    <a:pt x="20281" y="105133"/>
                  </a:cubicBezTo>
                  <a:cubicBezTo>
                    <a:pt x="24696" y="110651"/>
                    <a:pt x="30629" y="113411"/>
                    <a:pt x="38217" y="113411"/>
                  </a:cubicBezTo>
                  <a:cubicBezTo>
                    <a:pt x="45668" y="113411"/>
                    <a:pt x="51600" y="110789"/>
                    <a:pt x="56153" y="105408"/>
                  </a:cubicBezTo>
                  <a:cubicBezTo>
                    <a:pt x="60706" y="100028"/>
                    <a:pt x="63052" y="93267"/>
                    <a:pt x="63052" y="85127"/>
                  </a:cubicBezTo>
                  <a:close/>
                </a:path>
              </a:pathLst>
            </a:custGeom>
            <a:solidFill>
              <a:srgbClr val="FFFFFF"/>
            </a:solidFill>
            <a:ln w="13792" cap="flat">
              <a:noFill/>
              <a:prstDash val="solid"/>
              <a:miter/>
            </a:ln>
          </p:spPr>
          <p:txBody>
            <a:bodyPr rtlCol="0" anchor="ctr"/>
            <a:lstStyle/>
            <a:p>
              <a:endParaRPr lang="en-GB"/>
            </a:p>
          </p:txBody>
        </p:sp>
        <p:sp>
          <p:nvSpPr>
            <p:cNvPr id="319" name="Freeform: Shape 318">
              <a:extLst>
                <a:ext uri="{FF2B5EF4-FFF2-40B4-BE49-F238E27FC236}">
                  <a16:creationId xmlns:a16="http://schemas.microsoft.com/office/drawing/2014/main" id="{FA55FCAF-5B8D-41E5-A59E-0EB94E7154A1}"/>
                </a:ext>
              </a:extLst>
            </p:cNvPr>
            <p:cNvSpPr/>
            <p:nvPr/>
          </p:nvSpPr>
          <p:spPr>
            <a:xfrm>
              <a:off x="9676772" y="4588443"/>
              <a:ext cx="869205" cy="193157"/>
            </a:xfrm>
            <a:custGeom>
              <a:avLst/>
              <a:gdLst>
                <a:gd name="connsiteX0" fmla="*/ 0 w 869205"/>
                <a:gd name="connsiteY0" fmla="*/ 0 h 193156"/>
                <a:gd name="connsiteX1" fmla="*/ 880795 w 869205"/>
                <a:gd name="connsiteY1" fmla="*/ 0 h 193156"/>
                <a:gd name="connsiteX2" fmla="*/ 880795 w 869205"/>
                <a:gd name="connsiteY2" fmla="*/ 202677 h 193156"/>
                <a:gd name="connsiteX3" fmla="*/ 0 w 869205"/>
                <a:gd name="connsiteY3" fmla="*/ 202677 h 193156"/>
              </a:gdLst>
              <a:ahLst/>
              <a:cxnLst>
                <a:cxn ang="0">
                  <a:pos x="connsiteX0" y="connsiteY0"/>
                </a:cxn>
                <a:cxn ang="0">
                  <a:pos x="connsiteX1" y="connsiteY1"/>
                </a:cxn>
                <a:cxn ang="0">
                  <a:pos x="connsiteX2" y="connsiteY2"/>
                </a:cxn>
                <a:cxn ang="0">
                  <a:pos x="connsiteX3" y="connsiteY3"/>
                </a:cxn>
              </a:cxnLst>
              <a:rect l="l" t="t" r="r" b="b"/>
              <a:pathLst>
                <a:path w="869205" h="193156">
                  <a:moveTo>
                    <a:pt x="0" y="0"/>
                  </a:moveTo>
                  <a:lnTo>
                    <a:pt x="880795" y="0"/>
                  </a:lnTo>
                  <a:lnTo>
                    <a:pt x="880795" y="202677"/>
                  </a:lnTo>
                  <a:lnTo>
                    <a:pt x="0" y="202677"/>
                  </a:lnTo>
                  <a:close/>
                </a:path>
              </a:pathLst>
            </a:custGeom>
            <a:noFill/>
            <a:ln w="13792" cap="flat">
              <a:noFill/>
              <a:prstDash val="solid"/>
              <a:miter/>
            </a:ln>
          </p:spPr>
          <p:txBody>
            <a:bodyPr rtlCol="0" anchor="ctr"/>
            <a:lstStyle/>
            <a:p>
              <a:endParaRPr lang="en-GB"/>
            </a:p>
          </p:txBody>
        </p:sp>
        <p:sp>
          <p:nvSpPr>
            <p:cNvPr id="320" name="Freeform: Shape 319">
              <a:extLst>
                <a:ext uri="{FF2B5EF4-FFF2-40B4-BE49-F238E27FC236}">
                  <a16:creationId xmlns:a16="http://schemas.microsoft.com/office/drawing/2014/main" id="{F02C2572-E35A-44C6-A005-A0B6DEB08074}"/>
                </a:ext>
              </a:extLst>
            </p:cNvPr>
            <p:cNvSpPr/>
            <p:nvPr/>
          </p:nvSpPr>
          <p:spPr>
            <a:xfrm>
              <a:off x="9991893" y="4595203"/>
              <a:ext cx="68985" cy="110375"/>
            </a:xfrm>
            <a:custGeom>
              <a:avLst/>
              <a:gdLst>
                <a:gd name="connsiteX0" fmla="*/ 13521 w 68984"/>
                <a:gd name="connsiteY0" fmla="*/ 72020 h 110375"/>
                <a:gd name="connsiteX1" fmla="*/ 13521 w 68984"/>
                <a:gd name="connsiteY1" fmla="*/ 115894 h 110375"/>
                <a:gd name="connsiteX2" fmla="*/ 0 w 68984"/>
                <a:gd name="connsiteY2" fmla="*/ 115894 h 110375"/>
                <a:gd name="connsiteX3" fmla="*/ 0 w 68984"/>
                <a:gd name="connsiteY3" fmla="*/ 0 h 110375"/>
                <a:gd name="connsiteX4" fmla="*/ 31871 w 68984"/>
                <a:gd name="connsiteY4" fmla="*/ 0 h 110375"/>
                <a:gd name="connsiteX5" fmla="*/ 60706 w 68984"/>
                <a:gd name="connsiteY5" fmla="*/ 9106 h 110375"/>
                <a:gd name="connsiteX6" fmla="*/ 70916 w 68984"/>
                <a:gd name="connsiteY6" fmla="*/ 34630 h 110375"/>
                <a:gd name="connsiteX7" fmla="*/ 59603 w 68984"/>
                <a:gd name="connsiteY7" fmla="*/ 61672 h 110375"/>
                <a:gd name="connsiteX8" fmla="*/ 28974 w 68984"/>
                <a:gd name="connsiteY8" fmla="*/ 72158 h 110375"/>
                <a:gd name="connsiteX9" fmla="*/ 13521 w 68984"/>
                <a:gd name="connsiteY9" fmla="*/ 72158 h 110375"/>
                <a:gd name="connsiteX10" fmla="*/ 13521 w 68984"/>
                <a:gd name="connsiteY10" fmla="*/ 72020 h 110375"/>
                <a:gd name="connsiteX11" fmla="*/ 13521 w 68984"/>
                <a:gd name="connsiteY11" fmla="*/ 12141 h 110375"/>
                <a:gd name="connsiteX12" fmla="*/ 13521 w 68984"/>
                <a:gd name="connsiteY12" fmla="*/ 59741 h 110375"/>
                <a:gd name="connsiteX13" fmla="*/ 27732 w 68984"/>
                <a:gd name="connsiteY13" fmla="*/ 59741 h 110375"/>
                <a:gd name="connsiteX14" fmla="*/ 49255 w 68984"/>
                <a:gd name="connsiteY14" fmla="*/ 53256 h 110375"/>
                <a:gd name="connsiteX15" fmla="*/ 56705 w 68984"/>
                <a:gd name="connsiteY15" fmla="*/ 35044 h 110375"/>
                <a:gd name="connsiteX16" fmla="*/ 29526 w 68984"/>
                <a:gd name="connsiteY16" fmla="*/ 12141 h 110375"/>
                <a:gd name="connsiteX17" fmla="*/ 13521 w 68984"/>
                <a:gd name="connsiteY17" fmla="*/ 12141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110375">
                  <a:moveTo>
                    <a:pt x="13521" y="72020"/>
                  </a:moveTo>
                  <a:lnTo>
                    <a:pt x="13521" y="115894"/>
                  </a:lnTo>
                  <a:lnTo>
                    <a:pt x="0" y="115894"/>
                  </a:lnTo>
                  <a:lnTo>
                    <a:pt x="0" y="0"/>
                  </a:lnTo>
                  <a:lnTo>
                    <a:pt x="31871" y="0"/>
                  </a:lnTo>
                  <a:cubicBezTo>
                    <a:pt x="44288" y="0"/>
                    <a:pt x="53808" y="3035"/>
                    <a:pt x="60706" y="9106"/>
                  </a:cubicBezTo>
                  <a:cubicBezTo>
                    <a:pt x="67605" y="15176"/>
                    <a:pt x="70916" y="23593"/>
                    <a:pt x="70916" y="34630"/>
                  </a:cubicBezTo>
                  <a:cubicBezTo>
                    <a:pt x="70916" y="45668"/>
                    <a:pt x="67191" y="54636"/>
                    <a:pt x="59603" y="61672"/>
                  </a:cubicBezTo>
                  <a:cubicBezTo>
                    <a:pt x="52014" y="68709"/>
                    <a:pt x="41805" y="72158"/>
                    <a:pt x="28974" y="72158"/>
                  </a:cubicBezTo>
                  <a:lnTo>
                    <a:pt x="13521" y="72158"/>
                  </a:lnTo>
                  <a:lnTo>
                    <a:pt x="13521" y="72020"/>
                  </a:lnTo>
                  <a:close/>
                  <a:moveTo>
                    <a:pt x="13521" y="12141"/>
                  </a:moveTo>
                  <a:lnTo>
                    <a:pt x="13521" y="59741"/>
                  </a:lnTo>
                  <a:lnTo>
                    <a:pt x="27732" y="59741"/>
                  </a:lnTo>
                  <a:cubicBezTo>
                    <a:pt x="37114" y="59741"/>
                    <a:pt x="44288" y="57533"/>
                    <a:pt x="49255" y="53256"/>
                  </a:cubicBezTo>
                  <a:cubicBezTo>
                    <a:pt x="54222" y="48979"/>
                    <a:pt x="56705" y="42908"/>
                    <a:pt x="56705" y="35044"/>
                  </a:cubicBezTo>
                  <a:cubicBezTo>
                    <a:pt x="56705" y="19729"/>
                    <a:pt x="47600" y="12141"/>
                    <a:pt x="29526" y="12141"/>
                  </a:cubicBezTo>
                  <a:lnTo>
                    <a:pt x="13521" y="12141"/>
                  </a:lnTo>
                  <a:close/>
                </a:path>
              </a:pathLst>
            </a:custGeom>
            <a:solidFill>
              <a:srgbClr val="FFFFFF"/>
            </a:solidFill>
            <a:ln w="13792" cap="flat">
              <a:noFill/>
              <a:prstDash val="solid"/>
              <a:miter/>
            </a:ln>
          </p:spPr>
          <p:txBody>
            <a:bodyPr rtlCol="0" anchor="ctr"/>
            <a:lstStyle/>
            <a:p>
              <a:endParaRPr lang="en-GB"/>
            </a:p>
          </p:txBody>
        </p:sp>
        <p:sp>
          <p:nvSpPr>
            <p:cNvPr id="321" name="Freeform: Shape 320">
              <a:extLst>
                <a:ext uri="{FF2B5EF4-FFF2-40B4-BE49-F238E27FC236}">
                  <a16:creationId xmlns:a16="http://schemas.microsoft.com/office/drawing/2014/main" id="{9542F4CD-8DF8-45FE-8259-68F2A4E55963}"/>
                </a:ext>
              </a:extLst>
            </p:cNvPr>
            <p:cNvSpPr/>
            <p:nvPr/>
          </p:nvSpPr>
          <p:spPr>
            <a:xfrm>
              <a:off x="10071087" y="4626384"/>
              <a:ext cx="68985" cy="82781"/>
            </a:xfrm>
            <a:custGeom>
              <a:avLst/>
              <a:gdLst>
                <a:gd name="connsiteX0" fmla="*/ 40149 w 68984"/>
                <a:gd name="connsiteY0" fmla="*/ 86645 h 82781"/>
                <a:gd name="connsiteX1" fmla="*/ 10900 w 68984"/>
                <a:gd name="connsiteY1" fmla="*/ 75055 h 82781"/>
                <a:gd name="connsiteX2" fmla="*/ 0 w 68984"/>
                <a:gd name="connsiteY2" fmla="*/ 44288 h 82781"/>
                <a:gd name="connsiteX3" fmla="*/ 11452 w 68984"/>
                <a:gd name="connsiteY3" fmla="*/ 11727 h 82781"/>
                <a:gd name="connsiteX4" fmla="*/ 42219 w 68984"/>
                <a:gd name="connsiteY4" fmla="*/ 0 h 82781"/>
                <a:gd name="connsiteX5" fmla="*/ 71054 w 68984"/>
                <a:gd name="connsiteY5" fmla="*/ 11451 h 82781"/>
                <a:gd name="connsiteX6" fmla="*/ 81402 w 68984"/>
                <a:gd name="connsiteY6" fmla="*/ 43046 h 82781"/>
                <a:gd name="connsiteX7" fmla="*/ 70226 w 68984"/>
                <a:gd name="connsiteY7" fmla="*/ 74779 h 82781"/>
                <a:gd name="connsiteX8" fmla="*/ 40149 w 68984"/>
                <a:gd name="connsiteY8" fmla="*/ 86645 h 82781"/>
                <a:gd name="connsiteX9" fmla="*/ 41115 w 68984"/>
                <a:gd name="connsiteY9" fmla="*/ 11038 h 82781"/>
                <a:gd name="connsiteX10" fmla="*/ 20972 w 68984"/>
                <a:gd name="connsiteY10" fmla="*/ 19730 h 82781"/>
                <a:gd name="connsiteX11" fmla="*/ 13521 w 68984"/>
                <a:gd name="connsiteY11" fmla="*/ 43736 h 82781"/>
                <a:gd name="connsiteX12" fmla="*/ 20972 w 68984"/>
                <a:gd name="connsiteY12" fmla="*/ 66915 h 82781"/>
                <a:gd name="connsiteX13" fmla="*/ 41115 w 68984"/>
                <a:gd name="connsiteY13" fmla="*/ 75469 h 82781"/>
                <a:gd name="connsiteX14" fmla="*/ 60844 w 68984"/>
                <a:gd name="connsiteY14" fmla="*/ 67191 h 82781"/>
                <a:gd name="connsiteX15" fmla="*/ 67743 w 68984"/>
                <a:gd name="connsiteY15" fmla="*/ 43460 h 82781"/>
                <a:gd name="connsiteX16" fmla="*/ 60844 w 68984"/>
                <a:gd name="connsiteY16" fmla="*/ 19592 h 82781"/>
                <a:gd name="connsiteX17" fmla="*/ 41115 w 68984"/>
                <a:gd name="connsiteY17" fmla="*/ 11038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82781">
                  <a:moveTo>
                    <a:pt x="40149" y="86645"/>
                  </a:moveTo>
                  <a:cubicBezTo>
                    <a:pt x="27870" y="86645"/>
                    <a:pt x="18212" y="82781"/>
                    <a:pt x="10900" y="75055"/>
                  </a:cubicBezTo>
                  <a:cubicBezTo>
                    <a:pt x="3587" y="67329"/>
                    <a:pt x="0" y="57119"/>
                    <a:pt x="0" y="44288"/>
                  </a:cubicBezTo>
                  <a:cubicBezTo>
                    <a:pt x="0" y="30353"/>
                    <a:pt x="3863" y="19592"/>
                    <a:pt x="11452" y="11727"/>
                  </a:cubicBezTo>
                  <a:cubicBezTo>
                    <a:pt x="19040" y="3863"/>
                    <a:pt x="29249" y="0"/>
                    <a:pt x="42219" y="0"/>
                  </a:cubicBezTo>
                  <a:cubicBezTo>
                    <a:pt x="54498" y="0"/>
                    <a:pt x="64156" y="3863"/>
                    <a:pt x="71054" y="11451"/>
                  </a:cubicBezTo>
                  <a:cubicBezTo>
                    <a:pt x="77953" y="19040"/>
                    <a:pt x="81402" y="29525"/>
                    <a:pt x="81402" y="43046"/>
                  </a:cubicBezTo>
                  <a:cubicBezTo>
                    <a:pt x="81402" y="56291"/>
                    <a:pt x="77677" y="66777"/>
                    <a:pt x="70226" y="74779"/>
                  </a:cubicBezTo>
                  <a:cubicBezTo>
                    <a:pt x="62776" y="82781"/>
                    <a:pt x="52704" y="86645"/>
                    <a:pt x="40149" y="86645"/>
                  </a:cubicBezTo>
                  <a:close/>
                  <a:moveTo>
                    <a:pt x="41115" y="11038"/>
                  </a:moveTo>
                  <a:cubicBezTo>
                    <a:pt x="32561" y="11038"/>
                    <a:pt x="25800" y="13935"/>
                    <a:pt x="20972" y="19730"/>
                  </a:cubicBezTo>
                  <a:cubicBezTo>
                    <a:pt x="16143" y="25524"/>
                    <a:pt x="13521" y="33527"/>
                    <a:pt x="13521" y="43736"/>
                  </a:cubicBezTo>
                  <a:cubicBezTo>
                    <a:pt x="13521" y="53532"/>
                    <a:pt x="16004" y="61258"/>
                    <a:pt x="20972" y="66915"/>
                  </a:cubicBezTo>
                  <a:cubicBezTo>
                    <a:pt x="25938" y="72572"/>
                    <a:pt x="32699" y="75469"/>
                    <a:pt x="41115" y="75469"/>
                  </a:cubicBezTo>
                  <a:cubicBezTo>
                    <a:pt x="49669" y="75469"/>
                    <a:pt x="56292" y="72710"/>
                    <a:pt x="60844" y="67191"/>
                  </a:cubicBezTo>
                  <a:cubicBezTo>
                    <a:pt x="65398" y="61672"/>
                    <a:pt x="67743" y="53808"/>
                    <a:pt x="67743" y="43460"/>
                  </a:cubicBezTo>
                  <a:cubicBezTo>
                    <a:pt x="67743" y="33113"/>
                    <a:pt x="65398" y="25110"/>
                    <a:pt x="60844" y="19592"/>
                  </a:cubicBezTo>
                  <a:cubicBezTo>
                    <a:pt x="56292" y="14073"/>
                    <a:pt x="49669" y="11038"/>
                    <a:pt x="41115" y="11038"/>
                  </a:cubicBezTo>
                  <a:close/>
                </a:path>
              </a:pathLst>
            </a:custGeom>
            <a:solidFill>
              <a:srgbClr val="FFFFFF"/>
            </a:solidFill>
            <a:ln w="13792" cap="flat">
              <a:noFill/>
              <a:prstDash val="solid"/>
              <a:miter/>
            </a:ln>
          </p:spPr>
          <p:txBody>
            <a:bodyPr rtlCol="0" anchor="ctr"/>
            <a:lstStyle/>
            <a:p>
              <a:endParaRPr lang="en-GB"/>
            </a:p>
          </p:txBody>
        </p:sp>
        <p:sp>
          <p:nvSpPr>
            <p:cNvPr id="322" name="Freeform: Shape 321">
              <a:extLst>
                <a:ext uri="{FF2B5EF4-FFF2-40B4-BE49-F238E27FC236}">
                  <a16:creationId xmlns:a16="http://schemas.microsoft.com/office/drawing/2014/main" id="{343A1952-C613-4131-8D9C-68F66698CB55}"/>
                </a:ext>
              </a:extLst>
            </p:cNvPr>
            <p:cNvSpPr/>
            <p:nvPr/>
          </p:nvSpPr>
          <p:spPr>
            <a:xfrm>
              <a:off x="10167942" y="4588443"/>
              <a:ext cx="68985" cy="124172"/>
            </a:xfrm>
            <a:custGeom>
              <a:avLst/>
              <a:gdLst>
                <a:gd name="connsiteX0" fmla="*/ 76297 w 68984"/>
                <a:gd name="connsiteY0" fmla="*/ 122517 h 124172"/>
                <a:gd name="connsiteX1" fmla="*/ 63052 w 68984"/>
                <a:gd name="connsiteY1" fmla="*/ 122517 h 124172"/>
                <a:gd name="connsiteX2" fmla="*/ 63052 w 68984"/>
                <a:gd name="connsiteY2" fmla="*/ 108444 h 124172"/>
                <a:gd name="connsiteX3" fmla="*/ 62776 w 68984"/>
                <a:gd name="connsiteY3" fmla="*/ 108444 h 124172"/>
                <a:gd name="connsiteX4" fmla="*/ 34354 w 68984"/>
                <a:gd name="connsiteY4" fmla="*/ 124448 h 124172"/>
                <a:gd name="connsiteX5" fmla="*/ 9382 w 68984"/>
                <a:gd name="connsiteY5" fmla="*/ 113273 h 124172"/>
                <a:gd name="connsiteX6" fmla="*/ 0 w 68984"/>
                <a:gd name="connsiteY6" fmla="*/ 83057 h 124172"/>
                <a:gd name="connsiteX7" fmla="*/ 10348 w 68984"/>
                <a:gd name="connsiteY7" fmla="*/ 50221 h 124172"/>
                <a:gd name="connsiteX8" fmla="*/ 37941 w 68984"/>
                <a:gd name="connsiteY8" fmla="*/ 37804 h 124172"/>
                <a:gd name="connsiteX9" fmla="*/ 62776 w 68984"/>
                <a:gd name="connsiteY9" fmla="*/ 51187 h 124172"/>
                <a:gd name="connsiteX10" fmla="*/ 63052 w 68984"/>
                <a:gd name="connsiteY10" fmla="*/ 51187 h 124172"/>
                <a:gd name="connsiteX11" fmla="*/ 63052 w 68984"/>
                <a:gd name="connsiteY11" fmla="*/ 0 h 124172"/>
                <a:gd name="connsiteX12" fmla="*/ 76297 w 68984"/>
                <a:gd name="connsiteY12" fmla="*/ 0 h 124172"/>
                <a:gd name="connsiteX13" fmla="*/ 76297 w 68984"/>
                <a:gd name="connsiteY13" fmla="*/ 122517 h 124172"/>
                <a:gd name="connsiteX14" fmla="*/ 63052 w 68984"/>
                <a:gd name="connsiteY14" fmla="*/ 85127 h 124172"/>
                <a:gd name="connsiteX15" fmla="*/ 63052 w 68984"/>
                <a:gd name="connsiteY15" fmla="*/ 72986 h 124172"/>
                <a:gd name="connsiteX16" fmla="*/ 56429 w 68984"/>
                <a:gd name="connsiteY16" fmla="*/ 56015 h 124172"/>
                <a:gd name="connsiteX17" fmla="*/ 39597 w 68984"/>
                <a:gd name="connsiteY17" fmla="*/ 49117 h 124172"/>
                <a:gd name="connsiteX18" fmla="*/ 20557 w 68984"/>
                <a:gd name="connsiteY18" fmla="*/ 57947 h 124172"/>
                <a:gd name="connsiteX19" fmla="*/ 13659 w 68984"/>
                <a:gd name="connsiteY19" fmla="*/ 82505 h 124172"/>
                <a:gd name="connsiteX20" fmla="*/ 20281 w 68984"/>
                <a:gd name="connsiteY20" fmla="*/ 105133 h 124172"/>
                <a:gd name="connsiteX21" fmla="*/ 38217 w 68984"/>
                <a:gd name="connsiteY21" fmla="*/ 113411 h 124172"/>
                <a:gd name="connsiteX22" fmla="*/ 56153 w 68984"/>
                <a:gd name="connsiteY22" fmla="*/ 105408 h 124172"/>
                <a:gd name="connsiteX23" fmla="*/ 63052 w 68984"/>
                <a:gd name="connsiteY23" fmla="*/ 85127 h 12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984" h="124172">
                  <a:moveTo>
                    <a:pt x="76297" y="122517"/>
                  </a:moveTo>
                  <a:lnTo>
                    <a:pt x="63052" y="122517"/>
                  </a:lnTo>
                  <a:lnTo>
                    <a:pt x="63052" y="108444"/>
                  </a:lnTo>
                  <a:lnTo>
                    <a:pt x="62776" y="108444"/>
                  </a:lnTo>
                  <a:cubicBezTo>
                    <a:pt x="56567" y="119067"/>
                    <a:pt x="47185" y="124448"/>
                    <a:pt x="34354" y="124448"/>
                  </a:cubicBezTo>
                  <a:cubicBezTo>
                    <a:pt x="24006" y="124448"/>
                    <a:pt x="15591" y="120723"/>
                    <a:pt x="9382" y="113273"/>
                  </a:cubicBezTo>
                  <a:cubicBezTo>
                    <a:pt x="3173" y="105822"/>
                    <a:pt x="0" y="95751"/>
                    <a:pt x="0" y="83057"/>
                  </a:cubicBezTo>
                  <a:cubicBezTo>
                    <a:pt x="0" y="69398"/>
                    <a:pt x="3449" y="58361"/>
                    <a:pt x="10348" y="50221"/>
                  </a:cubicBezTo>
                  <a:cubicBezTo>
                    <a:pt x="17246" y="42081"/>
                    <a:pt x="26490" y="37804"/>
                    <a:pt x="37941" y="37804"/>
                  </a:cubicBezTo>
                  <a:cubicBezTo>
                    <a:pt x="49255" y="37804"/>
                    <a:pt x="57533" y="42219"/>
                    <a:pt x="62776" y="51187"/>
                  </a:cubicBezTo>
                  <a:lnTo>
                    <a:pt x="63052" y="51187"/>
                  </a:lnTo>
                  <a:lnTo>
                    <a:pt x="63052" y="0"/>
                  </a:lnTo>
                  <a:lnTo>
                    <a:pt x="76297" y="0"/>
                  </a:lnTo>
                  <a:lnTo>
                    <a:pt x="76297" y="122517"/>
                  </a:lnTo>
                  <a:close/>
                  <a:moveTo>
                    <a:pt x="63052" y="85127"/>
                  </a:moveTo>
                  <a:lnTo>
                    <a:pt x="63052" y="72986"/>
                  </a:lnTo>
                  <a:cubicBezTo>
                    <a:pt x="63052" y="66363"/>
                    <a:pt x="60844" y="60707"/>
                    <a:pt x="56429" y="56015"/>
                  </a:cubicBezTo>
                  <a:cubicBezTo>
                    <a:pt x="52014" y="51325"/>
                    <a:pt x="46357" y="49117"/>
                    <a:pt x="39597" y="49117"/>
                  </a:cubicBezTo>
                  <a:cubicBezTo>
                    <a:pt x="31457" y="49117"/>
                    <a:pt x="25110" y="52014"/>
                    <a:pt x="20557" y="57947"/>
                  </a:cubicBezTo>
                  <a:cubicBezTo>
                    <a:pt x="16004" y="63880"/>
                    <a:pt x="13659" y="72020"/>
                    <a:pt x="13659" y="82505"/>
                  </a:cubicBezTo>
                  <a:cubicBezTo>
                    <a:pt x="13659" y="92025"/>
                    <a:pt x="15866" y="99614"/>
                    <a:pt x="20281" y="105133"/>
                  </a:cubicBezTo>
                  <a:cubicBezTo>
                    <a:pt x="24696" y="110651"/>
                    <a:pt x="30629" y="113411"/>
                    <a:pt x="38217" y="113411"/>
                  </a:cubicBezTo>
                  <a:cubicBezTo>
                    <a:pt x="45668" y="113411"/>
                    <a:pt x="51600" y="110789"/>
                    <a:pt x="56153" y="105408"/>
                  </a:cubicBezTo>
                  <a:cubicBezTo>
                    <a:pt x="60706" y="100028"/>
                    <a:pt x="63052" y="93267"/>
                    <a:pt x="63052" y="85127"/>
                  </a:cubicBezTo>
                  <a:close/>
                </a:path>
              </a:pathLst>
            </a:custGeom>
            <a:solidFill>
              <a:srgbClr val="FFFFFF"/>
            </a:solidFill>
            <a:ln w="13792" cap="flat">
              <a:noFill/>
              <a:prstDash val="solid"/>
              <a:miter/>
            </a:ln>
          </p:spPr>
          <p:txBody>
            <a:bodyPr rtlCol="0" anchor="ctr"/>
            <a:lstStyle/>
            <a:p>
              <a:endParaRPr lang="en-GB"/>
            </a:p>
          </p:txBody>
        </p:sp>
        <p:sp>
          <p:nvSpPr>
            <p:cNvPr id="323" name="Freeform: Shape 322">
              <a:extLst>
                <a:ext uri="{FF2B5EF4-FFF2-40B4-BE49-F238E27FC236}">
                  <a16:creationId xmlns:a16="http://schemas.microsoft.com/office/drawing/2014/main" id="{4895878D-40A7-49D2-8847-76378BB2B24A}"/>
                </a:ext>
              </a:extLst>
            </p:cNvPr>
            <p:cNvSpPr/>
            <p:nvPr/>
          </p:nvSpPr>
          <p:spPr>
            <a:xfrm>
              <a:off x="10711540" y="4588443"/>
              <a:ext cx="869205" cy="193157"/>
            </a:xfrm>
            <a:custGeom>
              <a:avLst/>
              <a:gdLst>
                <a:gd name="connsiteX0" fmla="*/ 0 w 869205"/>
                <a:gd name="connsiteY0" fmla="*/ 0 h 193156"/>
                <a:gd name="connsiteX1" fmla="*/ 880795 w 869205"/>
                <a:gd name="connsiteY1" fmla="*/ 0 h 193156"/>
                <a:gd name="connsiteX2" fmla="*/ 880795 w 869205"/>
                <a:gd name="connsiteY2" fmla="*/ 202677 h 193156"/>
                <a:gd name="connsiteX3" fmla="*/ 0 w 869205"/>
                <a:gd name="connsiteY3" fmla="*/ 202677 h 193156"/>
              </a:gdLst>
              <a:ahLst/>
              <a:cxnLst>
                <a:cxn ang="0">
                  <a:pos x="connsiteX0" y="connsiteY0"/>
                </a:cxn>
                <a:cxn ang="0">
                  <a:pos x="connsiteX1" y="connsiteY1"/>
                </a:cxn>
                <a:cxn ang="0">
                  <a:pos x="connsiteX2" y="connsiteY2"/>
                </a:cxn>
                <a:cxn ang="0">
                  <a:pos x="connsiteX3" y="connsiteY3"/>
                </a:cxn>
              </a:cxnLst>
              <a:rect l="l" t="t" r="r" b="b"/>
              <a:pathLst>
                <a:path w="869205" h="193156">
                  <a:moveTo>
                    <a:pt x="0" y="0"/>
                  </a:moveTo>
                  <a:lnTo>
                    <a:pt x="880795" y="0"/>
                  </a:lnTo>
                  <a:lnTo>
                    <a:pt x="880795" y="202677"/>
                  </a:lnTo>
                  <a:lnTo>
                    <a:pt x="0" y="202677"/>
                  </a:lnTo>
                  <a:close/>
                </a:path>
              </a:pathLst>
            </a:custGeom>
            <a:noFill/>
            <a:ln w="13792" cap="flat">
              <a:noFill/>
              <a:prstDash val="solid"/>
              <a:miter/>
            </a:ln>
          </p:spPr>
          <p:txBody>
            <a:bodyPr rtlCol="0" anchor="ctr"/>
            <a:lstStyle/>
            <a:p>
              <a:endParaRPr lang="en-GB"/>
            </a:p>
          </p:txBody>
        </p:sp>
        <p:sp>
          <p:nvSpPr>
            <p:cNvPr id="324" name="Freeform: Shape 323">
              <a:extLst>
                <a:ext uri="{FF2B5EF4-FFF2-40B4-BE49-F238E27FC236}">
                  <a16:creationId xmlns:a16="http://schemas.microsoft.com/office/drawing/2014/main" id="{12F14CC3-9EA8-4BBE-AD1A-0B5AF301D2A4}"/>
                </a:ext>
              </a:extLst>
            </p:cNvPr>
            <p:cNvSpPr/>
            <p:nvPr/>
          </p:nvSpPr>
          <p:spPr>
            <a:xfrm>
              <a:off x="11026661" y="4595203"/>
              <a:ext cx="68985" cy="110375"/>
            </a:xfrm>
            <a:custGeom>
              <a:avLst/>
              <a:gdLst>
                <a:gd name="connsiteX0" fmla="*/ 13521 w 68984"/>
                <a:gd name="connsiteY0" fmla="*/ 72020 h 110375"/>
                <a:gd name="connsiteX1" fmla="*/ 13521 w 68984"/>
                <a:gd name="connsiteY1" fmla="*/ 115894 h 110375"/>
                <a:gd name="connsiteX2" fmla="*/ 0 w 68984"/>
                <a:gd name="connsiteY2" fmla="*/ 115894 h 110375"/>
                <a:gd name="connsiteX3" fmla="*/ 0 w 68984"/>
                <a:gd name="connsiteY3" fmla="*/ 0 h 110375"/>
                <a:gd name="connsiteX4" fmla="*/ 31871 w 68984"/>
                <a:gd name="connsiteY4" fmla="*/ 0 h 110375"/>
                <a:gd name="connsiteX5" fmla="*/ 60706 w 68984"/>
                <a:gd name="connsiteY5" fmla="*/ 9106 h 110375"/>
                <a:gd name="connsiteX6" fmla="*/ 70916 w 68984"/>
                <a:gd name="connsiteY6" fmla="*/ 34630 h 110375"/>
                <a:gd name="connsiteX7" fmla="*/ 59603 w 68984"/>
                <a:gd name="connsiteY7" fmla="*/ 61672 h 110375"/>
                <a:gd name="connsiteX8" fmla="*/ 28974 w 68984"/>
                <a:gd name="connsiteY8" fmla="*/ 72158 h 110375"/>
                <a:gd name="connsiteX9" fmla="*/ 13521 w 68984"/>
                <a:gd name="connsiteY9" fmla="*/ 72158 h 110375"/>
                <a:gd name="connsiteX10" fmla="*/ 13521 w 68984"/>
                <a:gd name="connsiteY10" fmla="*/ 72020 h 110375"/>
                <a:gd name="connsiteX11" fmla="*/ 13521 w 68984"/>
                <a:gd name="connsiteY11" fmla="*/ 12141 h 110375"/>
                <a:gd name="connsiteX12" fmla="*/ 13521 w 68984"/>
                <a:gd name="connsiteY12" fmla="*/ 59741 h 110375"/>
                <a:gd name="connsiteX13" fmla="*/ 27732 w 68984"/>
                <a:gd name="connsiteY13" fmla="*/ 59741 h 110375"/>
                <a:gd name="connsiteX14" fmla="*/ 49255 w 68984"/>
                <a:gd name="connsiteY14" fmla="*/ 53256 h 110375"/>
                <a:gd name="connsiteX15" fmla="*/ 56705 w 68984"/>
                <a:gd name="connsiteY15" fmla="*/ 35044 h 110375"/>
                <a:gd name="connsiteX16" fmla="*/ 29526 w 68984"/>
                <a:gd name="connsiteY16" fmla="*/ 12141 h 110375"/>
                <a:gd name="connsiteX17" fmla="*/ 13521 w 68984"/>
                <a:gd name="connsiteY17" fmla="*/ 12141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110375">
                  <a:moveTo>
                    <a:pt x="13521" y="72020"/>
                  </a:moveTo>
                  <a:lnTo>
                    <a:pt x="13521" y="115894"/>
                  </a:lnTo>
                  <a:lnTo>
                    <a:pt x="0" y="115894"/>
                  </a:lnTo>
                  <a:lnTo>
                    <a:pt x="0" y="0"/>
                  </a:lnTo>
                  <a:lnTo>
                    <a:pt x="31871" y="0"/>
                  </a:lnTo>
                  <a:cubicBezTo>
                    <a:pt x="44288" y="0"/>
                    <a:pt x="53808" y="3035"/>
                    <a:pt x="60706" y="9106"/>
                  </a:cubicBezTo>
                  <a:cubicBezTo>
                    <a:pt x="67605" y="15176"/>
                    <a:pt x="70916" y="23593"/>
                    <a:pt x="70916" y="34630"/>
                  </a:cubicBezTo>
                  <a:cubicBezTo>
                    <a:pt x="70916" y="45668"/>
                    <a:pt x="67191" y="54636"/>
                    <a:pt x="59603" y="61672"/>
                  </a:cubicBezTo>
                  <a:cubicBezTo>
                    <a:pt x="52014" y="68709"/>
                    <a:pt x="41805" y="72158"/>
                    <a:pt x="28974" y="72158"/>
                  </a:cubicBezTo>
                  <a:lnTo>
                    <a:pt x="13521" y="72158"/>
                  </a:lnTo>
                  <a:lnTo>
                    <a:pt x="13521" y="72020"/>
                  </a:lnTo>
                  <a:close/>
                  <a:moveTo>
                    <a:pt x="13521" y="12141"/>
                  </a:moveTo>
                  <a:lnTo>
                    <a:pt x="13521" y="59741"/>
                  </a:lnTo>
                  <a:lnTo>
                    <a:pt x="27732" y="59741"/>
                  </a:lnTo>
                  <a:cubicBezTo>
                    <a:pt x="37114" y="59741"/>
                    <a:pt x="44288" y="57533"/>
                    <a:pt x="49255" y="53256"/>
                  </a:cubicBezTo>
                  <a:cubicBezTo>
                    <a:pt x="54222" y="48979"/>
                    <a:pt x="56705" y="42908"/>
                    <a:pt x="56705" y="35044"/>
                  </a:cubicBezTo>
                  <a:cubicBezTo>
                    <a:pt x="56705" y="19729"/>
                    <a:pt x="47600" y="12141"/>
                    <a:pt x="29526" y="12141"/>
                  </a:cubicBezTo>
                  <a:lnTo>
                    <a:pt x="13521" y="12141"/>
                  </a:lnTo>
                  <a:close/>
                </a:path>
              </a:pathLst>
            </a:custGeom>
            <a:solidFill>
              <a:srgbClr val="FFFFFF"/>
            </a:solidFill>
            <a:ln w="13792" cap="flat">
              <a:noFill/>
              <a:prstDash val="solid"/>
              <a:miter/>
            </a:ln>
          </p:spPr>
          <p:txBody>
            <a:bodyPr rtlCol="0" anchor="ctr"/>
            <a:lstStyle/>
            <a:p>
              <a:endParaRPr lang="en-GB"/>
            </a:p>
          </p:txBody>
        </p:sp>
        <p:sp>
          <p:nvSpPr>
            <p:cNvPr id="325" name="Freeform: Shape 324">
              <a:extLst>
                <a:ext uri="{FF2B5EF4-FFF2-40B4-BE49-F238E27FC236}">
                  <a16:creationId xmlns:a16="http://schemas.microsoft.com/office/drawing/2014/main" id="{46813BAC-9364-4E7B-8DFF-C6623AD15DFB}"/>
                </a:ext>
              </a:extLst>
            </p:cNvPr>
            <p:cNvSpPr/>
            <p:nvPr/>
          </p:nvSpPr>
          <p:spPr>
            <a:xfrm>
              <a:off x="11105855" y="4626384"/>
              <a:ext cx="68985" cy="82781"/>
            </a:xfrm>
            <a:custGeom>
              <a:avLst/>
              <a:gdLst>
                <a:gd name="connsiteX0" fmla="*/ 40149 w 68984"/>
                <a:gd name="connsiteY0" fmla="*/ 86645 h 82781"/>
                <a:gd name="connsiteX1" fmla="*/ 10900 w 68984"/>
                <a:gd name="connsiteY1" fmla="*/ 75055 h 82781"/>
                <a:gd name="connsiteX2" fmla="*/ 0 w 68984"/>
                <a:gd name="connsiteY2" fmla="*/ 44288 h 82781"/>
                <a:gd name="connsiteX3" fmla="*/ 11452 w 68984"/>
                <a:gd name="connsiteY3" fmla="*/ 11727 h 82781"/>
                <a:gd name="connsiteX4" fmla="*/ 42219 w 68984"/>
                <a:gd name="connsiteY4" fmla="*/ 0 h 82781"/>
                <a:gd name="connsiteX5" fmla="*/ 71054 w 68984"/>
                <a:gd name="connsiteY5" fmla="*/ 11451 h 82781"/>
                <a:gd name="connsiteX6" fmla="*/ 81402 w 68984"/>
                <a:gd name="connsiteY6" fmla="*/ 43046 h 82781"/>
                <a:gd name="connsiteX7" fmla="*/ 70226 w 68984"/>
                <a:gd name="connsiteY7" fmla="*/ 74779 h 82781"/>
                <a:gd name="connsiteX8" fmla="*/ 40149 w 68984"/>
                <a:gd name="connsiteY8" fmla="*/ 86645 h 82781"/>
                <a:gd name="connsiteX9" fmla="*/ 41115 w 68984"/>
                <a:gd name="connsiteY9" fmla="*/ 11038 h 82781"/>
                <a:gd name="connsiteX10" fmla="*/ 20972 w 68984"/>
                <a:gd name="connsiteY10" fmla="*/ 19730 h 82781"/>
                <a:gd name="connsiteX11" fmla="*/ 13521 w 68984"/>
                <a:gd name="connsiteY11" fmla="*/ 43736 h 82781"/>
                <a:gd name="connsiteX12" fmla="*/ 20972 w 68984"/>
                <a:gd name="connsiteY12" fmla="*/ 66915 h 82781"/>
                <a:gd name="connsiteX13" fmla="*/ 41115 w 68984"/>
                <a:gd name="connsiteY13" fmla="*/ 75469 h 82781"/>
                <a:gd name="connsiteX14" fmla="*/ 60844 w 68984"/>
                <a:gd name="connsiteY14" fmla="*/ 67191 h 82781"/>
                <a:gd name="connsiteX15" fmla="*/ 67743 w 68984"/>
                <a:gd name="connsiteY15" fmla="*/ 43460 h 82781"/>
                <a:gd name="connsiteX16" fmla="*/ 60844 w 68984"/>
                <a:gd name="connsiteY16" fmla="*/ 19592 h 82781"/>
                <a:gd name="connsiteX17" fmla="*/ 41115 w 68984"/>
                <a:gd name="connsiteY17" fmla="*/ 11038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82781">
                  <a:moveTo>
                    <a:pt x="40149" y="86645"/>
                  </a:moveTo>
                  <a:cubicBezTo>
                    <a:pt x="27870" y="86645"/>
                    <a:pt x="18212" y="82781"/>
                    <a:pt x="10900" y="75055"/>
                  </a:cubicBezTo>
                  <a:cubicBezTo>
                    <a:pt x="3587" y="67329"/>
                    <a:pt x="0" y="57119"/>
                    <a:pt x="0" y="44288"/>
                  </a:cubicBezTo>
                  <a:cubicBezTo>
                    <a:pt x="0" y="30353"/>
                    <a:pt x="3863" y="19592"/>
                    <a:pt x="11452" y="11727"/>
                  </a:cubicBezTo>
                  <a:cubicBezTo>
                    <a:pt x="19040" y="3863"/>
                    <a:pt x="29249" y="0"/>
                    <a:pt x="42219" y="0"/>
                  </a:cubicBezTo>
                  <a:cubicBezTo>
                    <a:pt x="54498" y="0"/>
                    <a:pt x="64156" y="3863"/>
                    <a:pt x="71054" y="11451"/>
                  </a:cubicBezTo>
                  <a:cubicBezTo>
                    <a:pt x="77953" y="19040"/>
                    <a:pt x="81402" y="29525"/>
                    <a:pt x="81402" y="43046"/>
                  </a:cubicBezTo>
                  <a:cubicBezTo>
                    <a:pt x="81402" y="56291"/>
                    <a:pt x="77677" y="66777"/>
                    <a:pt x="70226" y="74779"/>
                  </a:cubicBezTo>
                  <a:cubicBezTo>
                    <a:pt x="62776" y="82781"/>
                    <a:pt x="52704" y="86645"/>
                    <a:pt x="40149" y="86645"/>
                  </a:cubicBezTo>
                  <a:close/>
                  <a:moveTo>
                    <a:pt x="41115" y="11038"/>
                  </a:moveTo>
                  <a:cubicBezTo>
                    <a:pt x="32561" y="11038"/>
                    <a:pt x="25800" y="13935"/>
                    <a:pt x="20972" y="19730"/>
                  </a:cubicBezTo>
                  <a:cubicBezTo>
                    <a:pt x="16143" y="25524"/>
                    <a:pt x="13521" y="33527"/>
                    <a:pt x="13521" y="43736"/>
                  </a:cubicBezTo>
                  <a:cubicBezTo>
                    <a:pt x="13521" y="53532"/>
                    <a:pt x="16004" y="61258"/>
                    <a:pt x="20972" y="66915"/>
                  </a:cubicBezTo>
                  <a:cubicBezTo>
                    <a:pt x="25938" y="72572"/>
                    <a:pt x="32699" y="75469"/>
                    <a:pt x="41115" y="75469"/>
                  </a:cubicBezTo>
                  <a:cubicBezTo>
                    <a:pt x="49669" y="75469"/>
                    <a:pt x="56292" y="72710"/>
                    <a:pt x="60844" y="67191"/>
                  </a:cubicBezTo>
                  <a:cubicBezTo>
                    <a:pt x="65398" y="61672"/>
                    <a:pt x="67743" y="53808"/>
                    <a:pt x="67743" y="43460"/>
                  </a:cubicBezTo>
                  <a:cubicBezTo>
                    <a:pt x="67743" y="33113"/>
                    <a:pt x="65398" y="25110"/>
                    <a:pt x="60844" y="19592"/>
                  </a:cubicBezTo>
                  <a:cubicBezTo>
                    <a:pt x="56292" y="14073"/>
                    <a:pt x="49669" y="11038"/>
                    <a:pt x="41115" y="11038"/>
                  </a:cubicBezTo>
                  <a:close/>
                </a:path>
              </a:pathLst>
            </a:custGeom>
            <a:solidFill>
              <a:srgbClr val="FFFFFF"/>
            </a:solidFill>
            <a:ln w="13792" cap="flat">
              <a:noFill/>
              <a:prstDash val="solid"/>
              <a:miter/>
            </a:ln>
          </p:spPr>
          <p:txBody>
            <a:bodyPr rtlCol="0" anchor="ctr"/>
            <a:lstStyle/>
            <a:p>
              <a:endParaRPr lang="en-GB"/>
            </a:p>
          </p:txBody>
        </p:sp>
        <p:sp>
          <p:nvSpPr>
            <p:cNvPr id="326" name="Freeform: Shape 325">
              <a:extLst>
                <a:ext uri="{FF2B5EF4-FFF2-40B4-BE49-F238E27FC236}">
                  <a16:creationId xmlns:a16="http://schemas.microsoft.com/office/drawing/2014/main" id="{A3BA2EE3-6382-427A-ABC5-5FE94153DAE7}"/>
                </a:ext>
              </a:extLst>
            </p:cNvPr>
            <p:cNvSpPr/>
            <p:nvPr/>
          </p:nvSpPr>
          <p:spPr>
            <a:xfrm>
              <a:off x="11202710" y="4588443"/>
              <a:ext cx="68985" cy="124172"/>
            </a:xfrm>
            <a:custGeom>
              <a:avLst/>
              <a:gdLst>
                <a:gd name="connsiteX0" fmla="*/ 76297 w 68984"/>
                <a:gd name="connsiteY0" fmla="*/ 122517 h 124172"/>
                <a:gd name="connsiteX1" fmla="*/ 63052 w 68984"/>
                <a:gd name="connsiteY1" fmla="*/ 122517 h 124172"/>
                <a:gd name="connsiteX2" fmla="*/ 63052 w 68984"/>
                <a:gd name="connsiteY2" fmla="*/ 108444 h 124172"/>
                <a:gd name="connsiteX3" fmla="*/ 62776 w 68984"/>
                <a:gd name="connsiteY3" fmla="*/ 108444 h 124172"/>
                <a:gd name="connsiteX4" fmla="*/ 34354 w 68984"/>
                <a:gd name="connsiteY4" fmla="*/ 124448 h 124172"/>
                <a:gd name="connsiteX5" fmla="*/ 9382 w 68984"/>
                <a:gd name="connsiteY5" fmla="*/ 113273 h 124172"/>
                <a:gd name="connsiteX6" fmla="*/ 0 w 68984"/>
                <a:gd name="connsiteY6" fmla="*/ 83057 h 124172"/>
                <a:gd name="connsiteX7" fmla="*/ 10348 w 68984"/>
                <a:gd name="connsiteY7" fmla="*/ 50221 h 124172"/>
                <a:gd name="connsiteX8" fmla="*/ 37941 w 68984"/>
                <a:gd name="connsiteY8" fmla="*/ 37804 h 124172"/>
                <a:gd name="connsiteX9" fmla="*/ 62776 w 68984"/>
                <a:gd name="connsiteY9" fmla="*/ 51187 h 124172"/>
                <a:gd name="connsiteX10" fmla="*/ 63052 w 68984"/>
                <a:gd name="connsiteY10" fmla="*/ 51187 h 124172"/>
                <a:gd name="connsiteX11" fmla="*/ 63052 w 68984"/>
                <a:gd name="connsiteY11" fmla="*/ 0 h 124172"/>
                <a:gd name="connsiteX12" fmla="*/ 76297 w 68984"/>
                <a:gd name="connsiteY12" fmla="*/ 0 h 124172"/>
                <a:gd name="connsiteX13" fmla="*/ 76297 w 68984"/>
                <a:gd name="connsiteY13" fmla="*/ 122517 h 124172"/>
                <a:gd name="connsiteX14" fmla="*/ 63052 w 68984"/>
                <a:gd name="connsiteY14" fmla="*/ 85127 h 124172"/>
                <a:gd name="connsiteX15" fmla="*/ 63052 w 68984"/>
                <a:gd name="connsiteY15" fmla="*/ 72986 h 124172"/>
                <a:gd name="connsiteX16" fmla="*/ 56429 w 68984"/>
                <a:gd name="connsiteY16" fmla="*/ 56015 h 124172"/>
                <a:gd name="connsiteX17" fmla="*/ 39597 w 68984"/>
                <a:gd name="connsiteY17" fmla="*/ 49117 h 124172"/>
                <a:gd name="connsiteX18" fmla="*/ 20557 w 68984"/>
                <a:gd name="connsiteY18" fmla="*/ 57947 h 124172"/>
                <a:gd name="connsiteX19" fmla="*/ 13659 w 68984"/>
                <a:gd name="connsiteY19" fmla="*/ 82505 h 124172"/>
                <a:gd name="connsiteX20" fmla="*/ 20281 w 68984"/>
                <a:gd name="connsiteY20" fmla="*/ 105133 h 124172"/>
                <a:gd name="connsiteX21" fmla="*/ 38217 w 68984"/>
                <a:gd name="connsiteY21" fmla="*/ 113411 h 124172"/>
                <a:gd name="connsiteX22" fmla="*/ 56153 w 68984"/>
                <a:gd name="connsiteY22" fmla="*/ 105408 h 124172"/>
                <a:gd name="connsiteX23" fmla="*/ 63052 w 68984"/>
                <a:gd name="connsiteY23" fmla="*/ 85127 h 12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984" h="124172">
                  <a:moveTo>
                    <a:pt x="76297" y="122517"/>
                  </a:moveTo>
                  <a:lnTo>
                    <a:pt x="63052" y="122517"/>
                  </a:lnTo>
                  <a:lnTo>
                    <a:pt x="63052" y="108444"/>
                  </a:lnTo>
                  <a:lnTo>
                    <a:pt x="62776" y="108444"/>
                  </a:lnTo>
                  <a:cubicBezTo>
                    <a:pt x="56567" y="119067"/>
                    <a:pt x="47185" y="124448"/>
                    <a:pt x="34354" y="124448"/>
                  </a:cubicBezTo>
                  <a:cubicBezTo>
                    <a:pt x="24006" y="124448"/>
                    <a:pt x="15591" y="120723"/>
                    <a:pt x="9382" y="113273"/>
                  </a:cubicBezTo>
                  <a:cubicBezTo>
                    <a:pt x="3173" y="105822"/>
                    <a:pt x="0" y="95751"/>
                    <a:pt x="0" y="83057"/>
                  </a:cubicBezTo>
                  <a:cubicBezTo>
                    <a:pt x="0" y="69398"/>
                    <a:pt x="3449" y="58361"/>
                    <a:pt x="10348" y="50221"/>
                  </a:cubicBezTo>
                  <a:cubicBezTo>
                    <a:pt x="17246" y="42081"/>
                    <a:pt x="26490" y="37804"/>
                    <a:pt x="37941" y="37804"/>
                  </a:cubicBezTo>
                  <a:cubicBezTo>
                    <a:pt x="49255" y="37804"/>
                    <a:pt x="57533" y="42219"/>
                    <a:pt x="62776" y="51187"/>
                  </a:cubicBezTo>
                  <a:lnTo>
                    <a:pt x="63052" y="51187"/>
                  </a:lnTo>
                  <a:lnTo>
                    <a:pt x="63052" y="0"/>
                  </a:lnTo>
                  <a:lnTo>
                    <a:pt x="76297" y="0"/>
                  </a:lnTo>
                  <a:lnTo>
                    <a:pt x="76297" y="122517"/>
                  </a:lnTo>
                  <a:close/>
                  <a:moveTo>
                    <a:pt x="63052" y="85127"/>
                  </a:moveTo>
                  <a:lnTo>
                    <a:pt x="63052" y="72986"/>
                  </a:lnTo>
                  <a:cubicBezTo>
                    <a:pt x="63052" y="66363"/>
                    <a:pt x="60844" y="60707"/>
                    <a:pt x="56429" y="56015"/>
                  </a:cubicBezTo>
                  <a:cubicBezTo>
                    <a:pt x="52014" y="51325"/>
                    <a:pt x="46357" y="49117"/>
                    <a:pt x="39597" y="49117"/>
                  </a:cubicBezTo>
                  <a:cubicBezTo>
                    <a:pt x="31457" y="49117"/>
                    <a:pt x="25110" y="52014"/>
                    <a:pt x="20557" y="57947"/>
                  </a:cubicBezTo>
                  <a:cubicBezTo>
                    <a:pt x="16004" y="63880"/>
                    <a:pt x="13659" y="72020"/>
                    <a:pt x="13659" y="82505"/>
                  </a:cubicBezTo>
                  <a:cubicBezTo>
                    <a:pt x="13659" y="92025"/>
                    <a:pt x="15866" y="99614"/>
                    <a:pt x="20281" y="105133"/>
                  </a:cubicBezTo>
                  <a:cubicBezTo>
                    <a:pt x="24696" y="110651"/>
                    <a:pt x="30629" y="113411"/>
                    <a:pt x="38217" y="113411"/>
                  </a:cubicBezTo>
                  <a:cubicBezTo>
                    <a:pt x="45668" y="113411"/>
                    <a:pt x="51600" y="110789"/>
                    <a:pt x="56153" y="105408"/>
                  </a:cubicBezTo>
                  <a:cubicBezTo>
                    <a:pt x="60706" y="100028"/>
                    <a:pt x="63052" y="93267"/>
                    <a:pt x="63052" y="85127"/>
                  </a:cubicBezTo>
                  <a:close/>
                </a:path>
              </a:pathLst>
            </a:custGeom>
            <a:solidFill>
              <a:srgbClr val="FFFFFF"/>
            </a:solidFill>
            <a:ln w="13792" cap="flat">
              <a:noFill/>
              <a:prstDash val="solid"/>
              <a:miter/>
            </a:ln>
          </p:spPr>
          <p:txBody>
            <a:bodyPr rtlCol="0" anchor="ctr"/>
            <a:lstStyle/>
            <a:p>
              <a:endParaRPr lang="en-GB"/>
            </a:p>
          </p:txBody>
        </p:sp>
        <p:sp>
          <p:nvSpPr>
            <p:cNvPr id="327" name="Freeform: Shape 326">
              <a:extLst>
                <a:ext uri="{FF2B5EF4-FFF2-40B4-BE49-F238E27FC236}">
                  <a16:creationId xmlns:a16="http://schemas.microsoft.com/office/drawing/2014/main" id="{868F88DB-CAA1-4AC3-B1CB-5E497D15141F}"/>
                </a:ext>
              </a:extLst>
            </p:cNvPr>
            <p:cNvSpPr/>
            <p:nvPr/>
          </p:nvSpPr>
          <p:spPr>
            <a:xfrm>
              <a:off x="8521833" y="4227929"/>
              <a:ext cx="1145143" cy="193157"/>
            </a:xfrm>
            <a:custGeom>
              <a:avLst/>
              <a:gdLst>
                <a:gd name="connsiteX0" fmla="*/ 0 w 1145143"/>
                <a:gd name="connsiteY0" fmla="*/ 0 h 193156"/>
                <a:gd name="connsiteX1" fmla="*/ 1151490 w 1145143"/>
                <a:gd name="connsiteY1" fmla="*/ 0 h 193156"/>
                <a:gd name="connsiteX2" fmla="*/ 1151490 w 1145143"/>
                <a:gd name="connsiteY2" fmla="*/ 204194 h 193156"/>
                <a:gd name="connsiteX3" fmla="*/ 0 w 1145143"/>
                <a:gd name="connsiteY3" fmla="*/ 204194 h 193156"/>
              </a:gdLst>
              <a:ahLst/>
              <a:cxnLst>
                <a:cxn ang="0">
                  <a:pos x="connsiteX0" y="connsiteY0"/>
                </a:cxn>
                <a:cxn ang="0">
                  <a:pos x="connsiteX1" y="connsiteY1"/>
                </a:cxn>
                <a:cxn ang="0">
                  <a:pos x="connsiteX2" y="connsiteY2"/>
                </a:cxn>
                <a:cxn ang="0">
                  <a:pos x="connsiteX3" y="connsiteY3"/>
                </a:cxn>
              </a:cxnLst>
              <a:rect l="l" t="t" r="r" b="b"/>
              <a:pathLst>
                <a:path w="1145143" h="193156">
                  <a:moveTo>
                    <a:pt x="0" y="0"/>
                  </a:moveTo>
                  <a:lnTo>
                    <a:pt x="1151490" y="0"/>
                  </a:lnTo>
                  <a:lnTo>
                    <a:pt x="1151490" y="204194"/>
                  </a:lnTo>
                  <a:lnTo>
                    <a:pt x="0" y="204194"/>
                  </a:lnTo>
                  <a:close/>
                </a:path>
              </a:pathLst>
            </a:custGeom>
            <a:noFill/>
            <a:ln w="13792" cap="flat">
              <a:noFill/>
              <a:prstDash val="solid"/>
              <a:miter/>
            </a:ln>
          </p:spPr>
          <p:txBody>
            <a:bodyPr rtlCol="0" anchor="ctr"/>
            <a:lstStyle/>
            <a:p>
              <a:endParaRPr lang="en-GB"/>
            </a:p>
          </p:txBody>
        </p:sp>
        <p:sp>
          <p:nvSpPr>
            <p:cNvPr id="328" name="Freeform: Shape 327">
              <a:extLst>
                <a:ext uri="{FF2B5EF4-FFF2-40B4-BE49-F238E27FC236}">
                  <a16:creationId xmlns:a16="http://schemas.microsoft.com/office/drawing/2014/main" id="{7F71C7B1-8769-46DF-A5E8-E8EC21976723}"/>
                </a:ext>
              </a:extLst>
            </p:cNvPr>
            <p:cNvSpPr/>
            <p:nvPr/>
          </p:nvSpPr>
          <p:spPr>
            <a:xfrm>
              <a:off x="8537009" y="4234552"/>
              <a:ext cx="82781" cy="110375"/>
            </a:xfrm>
            <a:custGeom>
              <a:avLst/>
              <a:gdLst>
                <a:gd name="connsiteX0" fmla="*/ 0 w 82781"/>
                <a:gd name="connsiteY0" fmla="*/ 115894 h 110375"/>
                <a:gd name="connsiteX1" fmla="*/ 0 w 82781"/>
                <a:gd name="connsiteY1" fmla="*/ 0 h 110375"/>
                <a:gd name="connsiteX2" fmla="*/ 32009 w 82781"/>
                <a:gd name="connsiteY2" fmla="*/ 0 h 110375"/>
                <a:gd name="connsiteX3" fmla="*/ 93267 w 82781"/>
                <a:gd name="connsiteY3" fmla="*/ 56567 h 110375"/>
                <a:gd name="connsiteX4" fmla="*/ 76297 w 82781"/>
                <a:gd name="connsiteY4" fmla="*/ 99752 h 110375"/>
                <a:gd name="connsiteX5" fmla="*/ 30767 w 82781"/>
                <a:gd name="connsiteY5" fmla="*/ 116032 h 110375"/>
                <a:gd name="connsiteX6" fmla="*/ 0 w 82781"/>
                <a:gd name="connsiteY6" fmla="*/ 116032 h 110375"/>
                <a:gd name="connsiteX7" fmla="*/ 0 w 82781"/>
                <a:gd name="connsiteY7" fmla="*/ 115894 h 110375"/>
                <a:gd name="connsiteX8" fmla="*/ 13521 w 82781"/>
                <a:gd name="connsiteY8" fmla="*/ 12279 h 110375"/>
                <a:gd name="connsiteX9" fmla="*/ 13521 w 82781"/>
                <a:gd name="connsiteY9" fmla="*/ 103615 h 110375"/>
                <a:gd name="connsiteX10" fmla="*/ 30767 w 82781"/>
                <a:gd name="connsiteY10" fmla="*/ 103615 h 110375"/>
                <a:gd name="connsiteX11" fmla="*/ 66225 w 82781"/>
                <a:gd name="connsiteY11" fmla="*/ 91473 h 110375"/>
                <a:gd name="connsiteX12" fmla="*/ 78918 w 82781"/>
                <a:gd name="connsiteY12" fmla="*/ 56843 h 110375"/>
                <a:gd name="connsiteX13" fmla="*/ 31595 w 82781"/>
                <a:gd name="connsiteY13" fmla="*/ 12279 h 110375"/>
                <a:gd name="connsiteX14" fmla="*/ 13521 w 82781"/>
                <a:gd name="connsiteY14" fmla="*/ 12279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781" h="110375">
                  <a:moveTo>
                    <a:pt x="0" y="115894"/>
                  </a:moveTo>
                  <a:lnTo>
                    <a:pt x="0" y="0"/>
                  </a:lnTo>
                  <a:lnTo>
                    <a:pt x="32009" y="0"/>
                  </a:lnTo>
                  <a:cubicBezTo>
                    <a:pt x="72848" y="0"/>
                    <a:pt x="93267" y="18902"/>
                    <a:pt x="93267" y="56567"/>
                  </a:cubicBezTo>
                  <a:cubicBezTo>
                    <a:pt x="93267" y="74503"/>
                    <a:pt x="87610" y="88852"/>
                    <a:pt x="76297" y="99752"/>
                  </a:cubicBezTo>
                  <a:cubicBezTo>
                    <a:pt x="64983" y="110651"/>
                    <a:pt x="49807" y="116032"/>
                    <a:pt x="30767" y="116032"/>
                  </a:cubicBezTo>
                  <a:lnTo>
                    <a:pt x="0" y="116032"/>
                  </a:lnTo>
                  <a:lnTo>
                    <a:pt x="0" y="115894"/>
                  </a:lnTo>
                  <a:close/>
                  <a:moveTo>
                    <a:pt x="13521" y="12279"/>
                  </a:moveTo>
                  <a:lnTo>
                    <a:pt x="13521" y="103615"/>
                  </a:lnTo>
                  <a:lnTo>
                    <a:pt x="30767" y="103615"/>
                  </a:lnTo>
                  <a:cubicBezTo>
                    <a:pt x="45944" y="103615"/>
                    <a:pt x="57809" y="99614"/>
                    <a:pt x="66225" y="91473"/>
                  </a:cubicBezTo>
                  <a:cubicBezTo>
                    <a:pt x="74641" y="83333"/>
                    <a:pt x="78918" y="71744"/>
                    <a:pt x="78918" y="56843"/>
                  </a:cubicBezTo>
                  <a:cubicBezTo>
                    <a:pt x="78918" y="27180"/>
                    <a:pt x="63190" y="12279"/>
                    <a:pt x="31595" y="12279"/>
                  </a:cubicBezTo>
                  <a:lnTo>
                    <a:pt x="13521" y="12279"/>
                  </a:lnTo>
                  <a:close/>
                </a:path>
              </a:pathLst>
            </a:custGeom>
            <a:solidFill>
              <a:srgbClr val="1E1E1E"/>
            </a:solidFill>
            <a:ln w="13792" cap="flat">
              <a:noFill/>
              <a:prstDash val="solid"/>
              <a:miter/>
            </a:ln>
          </p:spPr>
          <p:txBody>
            <a:bodyPr rtlCol="0" anchor="ctr"/>
            <a:lstStyle/>
            <a:p>
              <a:endParaRPr lang="en-GB"/>
            </a:p>
          </p:txBody>
        </p:sp>
        <p:sp>
          <p:nvSpPr>
            <p:cNvPr id="329" name="Freeform: Shape 328">
              <a:extLst>
                <a:ext uri="{FF2B5EF4-FFF2-40B4-BE49-F238E27FC236}">
                  <a16:creationId xmlns:a16="http://schemas.microsoft.com/office/drawing/2014/main" id="{034824EF-FE5E-4F28-85AF-61494CA61C88}"/>
                </a:ext>
              </a:extLst>
            </p:cNvPr>
            <p:cNvSpPr/>
            <p:nvPr/>
          </p:nvSpPr>
          <p:spPr>
            <a:xfrm>
              <a:off x="8645591" y="4265595"/>
              <a:ext cx="68985" cy="82781"/>
            </a:xfrm>
            <a:custGeom>
              <a:avLst/>
              <a:gdLst>
                <a:gd name="connsiteX0" fmla="*/ 72296 w 68984"/>
                <a:gd name="connsiteY0" fmla="*/ 46772 h 82781"/>
                <a:gd name="connsiteX1" fmla="*/ 13797 w 68984"/>
                <a:gd name="connsiteY1" fmla="*/ 46772 h 82781"/>
                <a:gd name="connsiteX2" fmla="*/ 21247 w 68984"/>
                <a:gd name="connsiteY2" fmla="*/ 68157 h 82781"/>
                <a:gd name="connsiteX3" fmla="*/ 40839 w 68984"/>
                <a:gd name="connsiteY3" fmla="*/ 75607 h 82781"/>
                <a:gd name="connsiteX4" fmla="*/ 66501 w 68984"/>
                <a:gd name="connsiteY4" fmla="*/ 66363 h 82781"/>
                <a:gd name="connsiteX5" fmla="*/ 66501 w 68984"/>
                <a:gd name="connsiteY5" fmla="*/ 78780 h 82781"/>
                <a:gd name="connsiteX6" fmla="*/ 37666 w 68984"/>
                <a:gd name="connsiteY6" fmla="*/ 86645 h 82781"/>
                <a:gd name="connsiteX7" fmla="*/ 10072 w 68984"/>
                <a:gd name="connsiteY7" fmla="*/ 75331 h 82781"/>
                <a:gd name="connsiteX8" fmla="*/ 0 w 68984"/>
                <a:gd name="connsiteY8" fmla="*/ 43598 h 82781"/>
                <a:gd name="connsiteX9" fmla="*/ 10900 w 68984"/>
                <a:gd name="connsiteY9" fmla="*/ 12141 h 82781"/>
                <a:gd name="connsiteX10" fmla="*/ 38079 w 68984"/>
                <a:gd name="connsiteY10" fmla="*/ 0 h 82781"/>
                <a:gd name="connsiteX11" fmla="*/ 63190 w 68984"/>
                <a:gd name="connsiteY11" fmla="*/ 10486 h 82781"/>
                <a:gd name="connsiteX12" fmla="*/ 72020 w 68984"/>
                <a:gd name="connsiteY12" fmla="*/ 39735 h 82781"/>
                <a:gd name="connsiteX13" fmla="*/ 72020 w 68984"/>
                <a:gd name="connsiteY13" fmla="*/ 46772 h 82781"/>
                <a:gd name="connsiteX14" fmla="*/ 72296 w 68984"/>
                <a:gd name="connsiteY14" fmla="*/ 46772 h 82781"/>
                <a:gd name="connsiteX15" fmla="*/ 58637 w 68984"/>
                <a:gd name="connsiteY15" fmla="*/ 35596 h 82781"/>
                <a:gd name="connsiteX16" fmla="*/ 53118 w 68984"/>
                <a:gd name="connsiteY16" fmla="*/ 17798 h 82781"/>
                <a:gd name="connsiteX17" fmla="*/ 37941 w 68984"/>
                <a:gd name="connsiteY17" fmla="*/ 11451 h 82781"/>
                <a:gd name="connsiteX18" fmla="*/ 22075 w 68984"/>
                <a:gd name="connsiteY18" fmla="*/ 18212 h 82781"/>
                <a:gd name="connsiteX19" fmla="*/ 13935 w 68984"/>
                <a:gd name="connsiteY19" fmla="*/ 35734 h 82781"/>
                <a:gd name="connsiteX20" fmla="*/ 58637 w 68984"/>
                <a:gd name="connsiteY20" fmla="*/ 35734 h 82781"/>
                <a:gd name="connsiteX21" fmla="*/ 58637 w 68984"/>
                <a:gd name="connsiteY21" fmla="*/ 35596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8984" h="82781">
                  <a:moveTo>
                    <a:pt x="72296" y="46772"/>
                  </a:moveTo>
                  <a:lnTo>
                    <a:pt x="13797" y="46772"/>
                  </a:lnTo>
                  <a:cubicBezTo>
                    <a:pt x="14073" y="56015"/>
                    <a:pt x="16556" y="63052"/>
                    <a:pt x="21247" y="68157"/>
                  </a:cubicBezTo>
                  <a:cubicBezTo>
                    <a:pt x="25938" y="73262"/>
                    <a:pt x="32561" y="75607"/>
                    <a:pt x="40839" y="75607"/>
                  </a:cubicBezTo>
                  <a:cubicBezTo>
                    <a:pt x="50221" y="75607"/>
                    <a:pt x="58775" y="72572"/>
                    <a:pt x="66501" y="66363"/>
                  </a:cubicBezTo>
                  <a:lnTo>
                    <a:pt x="66501" y="78780"/>
                  </a:lnTo>
                  <a:cubicBezTo>
                    <a:pt x="59189" y="84023"/>
                    <a:pt x="49669" y="86645"/>
                    <a:pt x="37666" y="86645"/>
                  </a:cubicBezTo>
                  <a:cubicBezTo>
                    <a:pt x="25938" y="86645"/>
                    <a:pt x="16832" y="82919"/>
                    <a:pt x="10072" y="75331"/>
                  </a:cubicBezTo>
                  <a:cubicBezTo>
                    <a:pt x="3311" y="67743"/>
                    <a:pt x="0" y="57257"/>
                    <a:pt x="0" y="43598"/>
                  </a:cubicBezTo>
                  <a:cubicBezTo>
                    <a:pt x="0" y="30767"/>
                    <a:pt x="3587" y="20281"/>
                    <a:pt x="10900" y="12141"/>
                  </a:cubicBezTo>
                  <a:cubicBezTo>
                    <a:pt x="18212" y="4001"/>
                    <a:pt x="27318" y="0"/>
                    <a:pt x="38079" y="0"/>
                  </a:cubicBezTo>
                  <a:cubicBezTo>
                    <a:pt x="48841" y="0"/>
                    <a:pt x="57257" y="3449"/>
                    <a:pt x="63190" y="10486"/>
                  </a:cubicBezTo>
                  <a:cubicBezTo>
                    <a:pt x="69122" y="17522"/>
                    <a:pt x="72020" y="27180"/>
                    <a:pt x="72020" y="39735"/>
                  </a:cubicBezTo>
                  <a:lnTo>
                    <a:pt x="72020" y="46772"/>
                  </a:lnTo>
                  <a:lnTo>
                    <a:pt x="72296" y="46772"/>
                  </a:lnTo>
                  <a:close/>
                  <a:moveTo>
                    <a:pt x="58637" y="35596"/>
                  </a:moveTo>
                  <a:cubicBezTo>
                    <a:pt x="58637" y="28008"/>
                    <a:pt x="56705" y="21937"/>
                    <a:pt x="53118" y="17798"/>
                  </a:cubicBezTo>
                  <a:cubicBezTo>
                    <a:pt x="49531" y="13659"/>
                    <a:pt x="44426" y="11451"/>
                    <a:pt x="37941" y="11451"/>
                  </a:cubicBezTo>
                  <a:cubicBezTo>
                    <a:pt x="31733" y="11451"/>
                    <a:pt x="26352" y="13659"/>
                    <a:pt x="22075" y="18212"/>
                  </a:cubicBezTo>
                  <a:cubicBezTo>
                    <a:pt x="17798" y="22765"/>
                    <a:pt x="15039" y="28559"/>
                    <a:pt x="13935" y="35734"/>
                  </a:cubicBezTo>
                  <a:lnTo>
                    <a:pt x="58637" y="35734"/>
                  </a:lnTo>
                  <a:lnTo>
                    <a:pt x="58637" y="35596"/>
                  </a:lnTo>
                  <a:close/>
                </a:path>
              </a:pathLst>
            </a:custGeom>
            <a:solidFill>
              <a:srgbClr val="1E1E1E"/>
            </a:solidFill>
            <a:ln w="13792" cap="flat">
              <a:noFill/>
              <a:prstDash val="solid"/>
              <a:miter/>
            </a:ln>
          </p:spPr>
          <p:txBody>
            <a:bodyPr rtlCol="0" anchor="ctr"/>
            <a:lstStyle/>
            <a:p>
              <a:endParaRPr lang="en-GB"/>
            </a:p>
          </p:txBody>
        </p:sp>
        <p:sp>
          <p:nvSpPr>
            <p:cNvPr id="330" name="Freeform: Shape 329">
              <a:extLst>
                <a:ext uri="{FF2B5EF4-FFF2-40B4-BE49-F238E27FC236}">
                  <a16:creationId xmlns:a16="http://schemas.microsoft.com/office/drawing/2014/main" id="{9C4966AF-5A5B-4493-B1B3-B9D31E592867}"/>
                </a:ext>
              </a:extLst>
            </p:cNvPr>
            <p:cNvSpPr/>
            <p:nvPr/>
          </p:nvSpPr>
          <p:spPr>
            <a:xfrm>
              <a:off x="8725751" y="4267664"/>
              <a:ext cx="68985" cy="82781"/>
            </a:xfrm>
            <a:custGeom>
              <a:avLst/>
              <a:gdLst>
                <a:gd name="connsiteX0" fmla="*/ 77263 w 68984"/>
                <a:gd name="connsiteY0" fmla="*/ 0 h 82781"/>
                <a:gd name="connsiteX1" fmla="*/ 44288 w 68984"/>
                <a:gd name="connsiteY1" fmla="*/ 82781 h 82781"/>
                <a:gd name="connsiteX2" fmla="*/ 31319 w 68984"/>
                <a:gd name="connsiteY2" fmla="*/ 82781 h 82781"/>
                <a:gd name="connsiteX3" fmla="*/ 0 w 68984"/>
                <a:gd name="connsiteY3" fmla="*/ 0 h 82781"/>
                <a:gd name="connsiteX4" fmla="*/ 14487 w 68984"/>
                <a:gd name="connsiteY4" fmla="*/ 0 h 82781"/>
                <a:gd name="connsiteX5" fmla="*/ 35458 w 68984"/>
                <a:gd name="connsiteY5" fmla="*/ 60155 h 82781"/>
                <a:gd name="connsiteX6" fmla="*/ 38356 w 68984"/>
                <a:gd name="connsiteY6" fmla="*/ 71744 h 82781"/>
                <a:gd name="connsiteX7" fmla="*/ 38631 w 68984"/>
                <a:gd name="connsiteY7" fmla="*/ 71744 h 82781"/>
                <a:gd name="connsiteX8" fmla="*/ 41253 w 68984"/>
                <a:gd name="connsiteY8" fmla="*/ 60568 h 82781"/>
                <a:gd name="connsiteX9" fmla="*/ 63190 w 68984"/>
                <a:gd name="connsiteY9" fmla="*/ 138 h 82781"/>
                <a:gd name="connsiteX10" fmla="*/ 77263 w 68984"/>
                <a:gd name="connsiteY10" fmla="*/ 138 h 82781"/>
                <a:gd name="connsiteX11" fmla="*/ 77263 w 68984"/>
                <a:gd name="connsiteY11" fmla="*/ 0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984" h="82781">
                  <a:moveTo>
                    <a:pt x="77263" y="0"/>
                  </a:moveTo>
                  <a:lnTo>
                    <a:pt x="44288" y="82781"/>
                  </a:lnTo>
                  <a:lnTo>
                    <a:pt x="31319" y="82781"/>
                  </a:lnTo>
                  <a:lnTo>
                    <a:pt x="0" y="0"/>
                  </a:lnTo>
                  <a:lnTo>
                    <a:pt x="14487" y="0"/>
                  </a:lnTo>
                  <a:lnTo>
                    <a:pt x="35458" y="60155"/>
                  </a:lnTo>
                  <a:cubicBezTo>
                    <a:pt x="36976" y="64570"/>
                    <a:pt x="37942" y="68433"/>
                    <a:pt x="38356" y="71744"/>
                  </a:cubicBezTo>
                  <a:lnTo>
                    <a:pt x="38631" y="71744"/>
                  </a:lnTo>
                  <a:cubicBezTo>
                    <a:pt x="39183" y="67605"/>
                    <a:pt x="40011" y="63880"/>
                    <a:pt x="41253" y="60568"/>
                  </a:cubicBezTo>
                  <a:lnTo>
                    <a:pt x="63190" y="138"/>
                  </a:lnTo>
                  <a:lnTo>
                    <a:pt x="77263" y="138"/>
                  </a:lnTo>
                  <a:lnTo>
                    <a:pt x="77263" y="0"/>
                  </a:lnTo>
                  <a:close/>
                </a:path>
              </a:pathLst>
            </a:custGeom>
            <a:solidFill>
              <a:srgbClr val="1E1E1E"/>
            </a:solidFill>
            <a:ln w="13792" cap="flat">
              <a:noFill/>
              <a:prstDash val="solid"/>
              <a:miter/>
            </a:ln>
          </p:spPr>
          <p:txBody>
            <a:bodyPr rtlCol="0" anchor="ctr"/>
            <a:lstStyle/>
            <a:p>
              <a:endParaRPr lang="en-GB"/>
            </a:p>
          </p:txBody>
        </p:sp>
        <p:sp>
          <p:nvSpPr>
            <p:cNvPr id="331" name="Freeform: Shape 330">
              <a:extLst>
                <a:ext uri="{FF2B5EF4-FFF2-40B4-BE49-F238E27FC236}">
                  <a16:creationId xmlns:a16="http://schemas.microsoft.com/office/drawing/2014/main" id="{B6D8DD97-CFDC-40D6-801F-C01FF99DD8A0}"/>
                </a:ext>
              </a:extLst>
            </p:cNvPr>
            <p:cNvSpPr/>
            <p:nvPr/>
          </p:nvSpPr>
          <p:spPr>
            <a:xfrm>
              <a:off x="8858891" y="4232758"/>
              <a:ext cx="68985" cy="110375"/>
            </a:xfrm>
            <a:custGeom>
              <a:avLst/>
              <a:gdLst>
                <a:gd name="connsiteX0" fmla="*/ 0 w 68984"/>
                <a:gd name="connsiteY0" fmla="*/ 112997 h 110375"/>
                <a:gd name="connsiteX1" fmla="*/ 0 w 68984"/>
                <a:gd name="connsiteY1" fmla="*/ 96992 h 110375"/>
                <a:gd name="connsiteX2" fmla="*/ 6622 w 68984"/>
                <a:gd name="connsiteY2" fmla="*/ 101407 h 110375"/>
                <a:gd name="connsiteX3" fmla="*/ 14763 w 68984"/>
                <a:gd name="connsiteY3" fmla="*/ 104718 h 110375"/>
                <a:gd name="connsiteX4" fmla="*/ 23317 w 68984"/>
                <a:gd name="connsiteY4" fmla="*/ 106788 h 110375"/>
                <a:gd name="connsiteX5" fmla="*/ 31181 w 68984"/>
                <a:gd name="connsiteY5" fmla="*/ 107478 h 110375"/>
                <a:gd name="connsiteX6" fmla="*/ 49945 w 68984"/>
                <a:gd name="connsiteY6" fmla="*/ 102787 h 110375"/>
                <a:gd name="connsiteX7" fmla="*/ 56154 w 68984"/>
                <a:gd name="connsiteY7" fmla="*/ 89404 h 110375"/>
                <a:gd name="connsiteX8" fmla="*/ 54084 w 68984"/>
                <a:gd name="connsiteY8" fmla="*/ 81264 h 110375"/>
                <a:gd name="connsiteX9" fmla="*/ 48427 w 68984"/>
                <a:gd name="connsiteY9" fmla="*/ 74917 h 110375"/>
                <a:gd name="connsiteX10" fmla="*/ 39873 w 68984"/>
                <a:gd name="connsiteY10" fmla="*/ 69398 h 110375"/>
                <a:gd name="connsiteX11" fmla="*/ 29111 w 68984"/>
                <a:gd name="connsiteY11" fmla="*/ 63880 h 110375"/>
                <a:gd name="connsiteX12" fmla="*/ 17798 w 68984"/>
                <a:gd name="connsiteY12" fmla="*/ 57671 h 110375"/>
                <a:gd name="connsiteX13" fmla="*/ 8692 w 68984"/>
                <a:gd name="connsiteY13" fmla="*/ 50773 h 110375"/>
                <a:gd name="connsiteX14" fmla="*/ 2621 w 68984"/>
                <a:gd name="connsiteY14" fmla="*/ 42219 h 110375"/>
                <a:gd name="connsiteX15" fmla="*/ 414 w 68984"/>
                <a:gd name="connsiteY15" fmla="*/ 30905 h 110375"/>
                <a:gd name="connsiteX16" fmla="*/ 3863 w 68984"/>
                <a:gd name="connsiteY16" fmla="*/ 17108 h 110375"/>
                <a:gd name="connsiteX17" fmla="*/ 12969 w 68984"/>
                <a:gd name="connsiteY17" fmla="*/ 7450 h 110375"/>
                <a:gd name="connsiteX18" fmla="*/ 25800 w 68984"/>
                <a:gd name="connsiteY18" fmla="*/ 1794 h 110375"/>
                <a:gd name="connsiteX19" fmla="*/ 40563 w 68984"/>
                <a:gd name="connsiteY19" fmla="*/ 0 h 110375"/>
                <a:gd name="connsiteX20" fmla="*/ 65535 w 68984"/>
                <a:gd name="connsiteY20" fmla="*/ 4139 h 110375"/>
                <a:gd name="connsiteX21" fmla="*/ 65535 w 68984"/>
                <a:gd name="connsiteY21" fmla="*/ 19454 h 110375"/>
                <a:gd name="connsiteX22" fmla="*/ 39183 w 68984"/>
                <a:gd name="connsiteY22" fmla="*/ 12279 h 110375"/>
                <a:gd name="connsiteX23" fmla="*/ 30353 w 68984"/>
                <a:gd name="connsiteY23" fmla="*/ 13245 h 110375"/>
                <a:gd name="connsiteX24" fmla="*/ 22489 w 68984"/>
                <a:gd name="connsiteY24" fmla="*/ 16280 h 110375"/>
                <a:gd name="connsiteX25" fmla="*/ 16832 w 68984"/>
                <a:gd name="connsiteY25" fmla="*/ 21661 h 110375"/>
                <a:gd name="connsiteX26" fmla="*/ 14625 w 68984"/>
                <a:gd name="connsiteY26" fmla="*/ 29801 h 110375"/>
                <a:gd name="connsiteX27" fmla="*/ 16280 w 68984"/>
                <a:gd name="connsiteY27" fmla="*/ 37528 h 110375"/>
                <a:gd name="connsiteX28" fmla="*/ 21109 w 68984"/>
                <a:gd name="connsiteY28" fmla="*/ 43460 h 110375"/>
                <a:gd name="connsiteX29" fmla="*/ 28974 w 68984"/>
                <a:gd name="connsiteY29" fmla="*/ 48703 h 110375"/>
                <a:gd name="connsiteX30" fmla="*/ 39735 w 68984"/>
                <a:gd name="connsiteY30" fmla="*/ 54222 h 110375"/>
                <a:gd name="connsiteX31" fmla="*/ 51600 w 68984"/>
                <a:gd name="connsiteY31" fmla="*/ 60707 h 110375"/>
                <a:gd name="connsiteX32" fmla="*/ 61396 w 68984"/>
                <a:gd name="connsiteY32" fmla="*/ 68157 h 110375"/>
                <a:gd name="connsiteX33" fmla="*/ 68019 w 68984"/>
                <a:gd name="connsiteY33" fmla="*/ 77263 h 110375"/>
                <a:gd name="connsiteX34" fmla="*/ 70502 w 68984"/>
                <a:gd name="connsiteY34" fmla="*/ 88714 h 110375"/>
                <a:gd name="connsiteX35" fmla="*/ 67191 w 68984"/>
                <a:gd name="connsiteY35" fmla="*/ 103201 h 110375"/>
                <a:gd name="connsiteX36" fmla="*/ 58085 w 68984"/>
                <a:gd name="connsiteY36" fmla="*/ 112859 h 110375"/>
                <a:gd name="connsiteX37" fmla="*/ 44978 w 68984"/>
                <a:gd name="connsiteY37" fmla="*/ 118240 h 110375"/>
                <a:gd name="connsiteX38" fmla="*/ 29249 w 68984"/>
                <a:gd name="connsiteY38" fmla="*/ 119895 h 110375"/>
                <a:gd name="connsiteX39" fmla="*/ 22489 w 68984"/>
                <a:gd name="connsiteY39" fmla="*/ 119481 h 110375"/>
                <a:gd name="connsiteX40" fmla="*/ 14211 w 68984"/>
                <a:gd name="connsiteY40" fmla="*/ 118240 h 110375"/>
                <a:gd name="connsiteX41" fmla="*/ 6208 w 68984"/>
                <a:gd name="connsiteY41" fmla="*/ 116170 h 110375"/>
                <a:gd name="connsiteX42" fmla="*/ 0 w 68984"/>
                <a:gd name="connsiteY42" fmla="*/ 112997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8984" h="110375">
                  <a:moveTo>
                    <a:pt x="0" y="112997"/>
                  </a:moveTo>
                  <a:lnTo>
                    <a:pt x="0" y="96992"/>
                  </a:lnTo>
                  <a:cubicBezTo>
                    <a:pt x="1794" y="98648"/>
                    <a:pt x="4001" y="100028"/>
                    <a:pt x="6622" y="101407"/>
                  </a:cubicBezTo>
                  <a:cubicBezTo>
                    <a:pt x="9244" y="102787"/>
                    <a:pt x="11865" y="103753"/>
                    <a:pt x="14763" y="104718"/>
                  </a:cubicBezTo>
                  <a:cubicBezTo>
                    <a:pt x="17660" y="105684"/>
                    <a:pt x="20419" y="106236"/>
                    <a:pt x="23317" y="106788"/>
                  </a:cubicBezTo>
                  <a:cubicBezTo>
                    <a:pt x="26214" y="107340"/>
                    <a:pt x="28835" y="107478"/>
                    <a:pt x="31181" y="107478"/>
                  </a:cubicBezTo>
                  <a:cubicBezTo>
                    <a:pt x="39597" y="107478"/>
                    <a:pt x="45806" y="105960"/>
                    <a:pt x="49945" y="102787"/>
                  </a:cubicBezTo>
                  <a:cubicBezTo>
                    <a:pt x="54084" y="99614"/>
                    <a:pt x="56154" y="95199"/>
                    <a:pt x="56154" y="89404"/>
                  </a:cubicBezTo>
                  <a:cubicBezTo>
                    <a:pt x="56154" y="86231"/>
                    <a:pt x="55463" y="83609"/>
                    <a:pt x="54084" y="81264"/>
                  </a:cubicBezTo>
                  <a:cubicBezTo>
                    <a:pt x="52704" y="78918"/>
                    <a:pt x="50773" y="76849"/>
                    <a:pt x="48427" y="74917"/>
                  </a:cubicBezTo>
                  <a:cubicBezTo>
                    <a:pt x="46082" y="72986"/>
                    <a:pt x="43184" y="71192"/>
                    <a:pt x="39873" y="69398"/>
                  </a:cubicBezTo>
                  <a:cubicBezTo>
                    <a:pt x="36562" y="67605"/>
                    <a:pt x="32974" y="65811"/>
                    <a:pt x="29111" y="63880"/>
                  </a:cubicBezTo>
                  <a:cubicBezTo>
                    <a:pt x="25110" y="61810"/>
                    <a:pt x="21247" y="59741"/>
                    <a:pt x="17798" y="57671"/>
                  </a:cubicBezTo>
                  <a:cubicBezTo>
                    <a:pt x="14349" y="55602"/>
                    <a:pt x="11314" y="53256"/>
                    <a:pt x="8692" y="50773"/>
                  </a:cubicBezTo>
                  <a:cubicBezTo>
                    <a:pt x="6071" y="48289"/>
                    <a:pt x="4139" y="45392"/>
                    <a:pt x="2621" y="42219"/>
                  </a:cubicBezTo>
                  <a:cubicBezTo>
                    <a:pt x="1104" y="39045"/>
                    <a:pt x="414" y="35320"/>
                    <a:pt x="414" y="30905"/>
                  </a:cubicBezTo>
                  <a:cubicBezTo>
                    <a:pt x="414" y="25662"/>
                    <a:pt x="1517" y="20971"/>
                    <a:pt x="3863" y="17108"/>
                  </a:cubicBezTo>
                  <a:cubicBezTo>
                    <a:pt x="6208" y="13245"/>
                    <a:pt x="9244" y="9934"/>
                    <a:pt x="12969" y="7450"/>
                  </a:cubicBezTo>
                  <a:cubicBezTo>
                    <a:pt x="16694" y="4967"/>
                    <a:pt x="20971" y="3035"/>
                    <a:pt x="25800" y="1794"/>
                  </a:cubicBezTo>
                  <a:cubicBezTo>
                    <a:pt x="30629" y="552"/>
                    <a:pt x="35596" y="0"/>
                    <a:pt x="40563" y="0"/>
                  </a:cubicBezTo>
                  <a:cubicBezTo>
                    <a:pt x="52014" y="0"/>
                    <a:pt x="60292" y="1380"/>
                    <a:pt x="65535" y="4139"/>
                  </a:cubicBezTo>
                  <a:lnTo>
                    <a:pt x="65535" y="19454"/>
                  </a:lnTo>
                  <a:cubicBezTo>
                    <a:pt x="58637" y="14763"/>
                    <a:pt x="49945" y="12279"/>
                    <a:pt x="39183" y="12279"/>
                  </a:cubicBezTo>
                  <a:cubicBezTo>
                    <a:pt x="36286" y="12279"/>
                    <a:pt x="33251" y="12555"/>
                    <a:pt x="30353" y="13245"/>
                  </a:cubicBezTo>
                  <a:cubicBezTo>
                    <a:pt x="27456" y="13935"/>
                    <a:pt x="24697" y="14901"/>
                    <a:pt x="22489" y="16280"/>
                  </a:cubicBezTo>
                  <a:cubicBezTo>
                    <a:pt x="20281" y="17660"/>
                    <a:pt x="18350" y="19454"/>
                    <a:pt x="16832" y="21661"/>
                  </a:cubicBezTo>
                  <a:cubicBezTo>
                    <a:pt x="15314" y="23869"/>
                    <a:pt x="14625" y="26628"/>
                    <a:pt x="14625" y="29801"/>
                  </a:cubicBezTo>
                  <a:cubicBezTo>
                    <a:pt x="14625" y="32699"/>
                    <a:pt x="15177" y="35320"/>
                    <a:pt x="16280" y="37528"/>
                  </a:cubicBezTo>
                  <a:cubicBezTo>
                    <a:pt x="17384" y="39735"/>
                    <a:pt x="19040" y="41667"/>
                    <a:pt x="21109" y="43460"/>
                  </a:cubicBezTo>
                  <a:cubicBezTo>
                    <a:pt x="23179" y="45254"/>
                    <a:pt x="25938" y="46910"/>
                    <a:pt x="28974" y="48703"/>
                  </a:cubicBezTo>
                  <a:cubicBezTo>
                    <a:pt x="32009" y="50497"/>
                    <a:pt x="35596" y="52152"/>
                    <a:pt x="39735" y="54222"/>
                  </a:cubicBezTo>
                  <a:cubicBezTo>
                    <a:pt x="43874" y="56291"/>
                    <a:pt x="47875" y="58361"/>
                    <a:pt x="51600" y="60707"/>
                  </a:cubicBezTo>
                  <a:cubicBezTo>
                    <a:pt x="55326" y="63052"/>
                    <a:pt x="58637" y="65535"/>
                    <a:pt x="61396" y="68157"/>
                  </a:cubicBezTo>
                  <a:cubicBezTo>
                    <a:pt x="64156" y="70778"/>
                    <a:pt x="66363" y="73951"/>
                    <a:pt x="68019" y="77263"/>
                  </a:cubicBezTo>
                  <a:cubicBezTo>
                    <a:pt x="69674" y="80574"/>
                    <a:pt x="70502" y="84437"/>
                    <a:pt x="70502" y="88714"/>
                  </a:cubicBezTo>
                  <a:cubicBezTo>
                    <a:pt x="70502" y="94371"/>
                    <a:pt x="69398" y="99200"/>
                    <a:pt x="67191" y="103201"/>
                  </a:cubicBezTo>
                  <a:cubicBezTo>
                    <a:pt x="64983" y="107202"/>
                    <a:pt x="61948" y="110375"/>
                    <a:pt x="58085" y="112859"/>
                  </a:cubicBezTo>
                  <a:cubicBezTo>
                    <a:pt x="54222" y="115342"/>
                    <a:pt x="49945" y="117136"/>
                    <a:pt x="44978" y="118240"/>
                  </a:cubicBezTo>
                  <a:cubicBezTo>
                    <a:pt x="40011" y="119343"/>
                    <a:pt x="34768" y="119895"/>
                    <a:pt x="29249" y="119895"/>
                  </a:cubicBezTo>
                  <a:cubicBezTo>
                    <a:pt x="27456" y="119895"/>
                    <a:pt x="25110" y="119757"/>
                    <a:pt x="22489" y="119481"/>
                  </a:cubicBezTo>
                  <a:cubicBezTo>
                    <a:pt x="19868" y="119205"/>
                    <a:pt x="17108" y="118791"/>
                    <a:pt x="14211" y="118240"/>
                  </a:cubicBezTo>
                  <a:cubicBezTo>
                    <a:pt x="11314" y="117688"/>
                    <a:pt x="8692" y="116998"/>
                    <a:pt x="6208" y="116170"/>
                  </a:cubicBezTo>
                  <a:cubicBezTo>
                    <a:pt x="3725" y="115342"/>
                    <a:pt x="1517" y="113962"/>
                    <a:pt x="0" y="112997"/>
                  </a:cubicBezTo>
                  <a:close/>
                </a:path>
              </a:pathLst>
            </a:custGeom>
            <a:solidFill>
              <a:srgbClr val="1E1E1E"/>
            </a:solidFill>
            <a:ln w="13792" cap="flat">
              <a:noFill/>
              <a:prstDash val="solid"/>
              <a:miter/>
            </a:ln>
          </p:spPr>
          <p:txBody>
            <a:bodyPr rtlCol="0" anchor="ctr"/>
            <a:lstStyle/>
            <a:p>
              <a:endParaRPr lang="en-GB"/>
            </a:p>
          </p:txBody>
        </p:sp>
        <p:sp>
          <p:nvSpPr>
            <p:cNvPr id="332" name="Freeform: Shape 331">
              <a:extLst>
                <a:ext uri="{FF2B5EF4-FFF2-40B4-BE49-F238E27FC236}">
                  <a16:creationId xmlns:a16="http://schemas.microsoft.com/office/drawing/2014/main" id="{45D05FF7-AE06-414E-ACAF-6242C3DEB099}"/>
                </a:ext>
              </a:extLst>
            </p:cNvPr>
            <p:cNvSpPr/>
            <p:nvPr/>
          </p:nvSpPr>
          <p:spPr>
            <a:xfrm>
              <a:off x="8950502" y="4265595"/>
              <a:ext cx="68985" cy="110375"/>
            </a:xfrm>
            <a:custGeom>
              <a:avLst/>
              <a:gdLst>
                <a:gd name="connsiteX0" fmla="*/ 13521 w 68984"/>
                <a:gd name="connsiteY0" fmla="*/ 72848 h 110375"/>
                <a:gd name="connsiteX1" fmla="*/ 13245 w 68984"/>
                <a:gd name="connsiteY1" fmla="*/ 72848 h 110375"/>
                <a:gd name="connsiteX2" fmla="*/ 13245 w 68984"/>
                <a:gd name="connsiteY2" fmla="*/ 122930 h 110375"/>
                <a:gd name="connsiteX3" fmla="*/ 0 w 68984"/>
                <a:gd name="connsiteY3" fmla="*/ 122930 h 110375"/>
                <a:gd name="connsiteX4" fmla="*/ 0 w 68984"/>
                <a:gd name="connsiteY4" fmla="*/ 2069 h 110375"/>
                <a:gd name="connsiteX5" fmla="*/ 13245 w 68984"/>
                <a:gd name="connsiteY5" fmla="*/ 2069 h 110375"/>
                <a:gd name="connsiteX6" fmla="*/ 13245 w 68984"/>
                <a:gd name="connsiteY6" fmla="*/ 16556 h 110375"/>
                <a:gd name="connsiteX7" fmla="*/ 13521 w 68984"/>
                <a:gd name="connsiteY7" fmla="*/ 16556 h 110375"/>
                <a:gd name="connsiteX8" fmla="*/ 42081 w 68984"/>
                <a:gd name="connsiteY8" fmla="*/ 0 h 110375"/>
                <a:gd name="connsiteX9" fmla="*/ 67053 w 68984"/>
                <a:gd name="connsiteY9" fmla="*/ 11175 h 110375"/>
                <a:gd name="connsiteX10" fmla="*/ 76021 w 68984"/>
                <a:gd name="connsiteY10" fmla="*/ 40977 h 110375"/>
                <a:gd name="connsiteX11" fmla="*/ 65949 w 68984"/>
                <a:gd name="connsiteY11" fmla="*/ 74227 h 110375"/>
                <a:gd name="connsiteX12" fmla="*/ 38355 w 68984"/>
                <a:gd name="connsiteY12" fmla="*/ 86782 h 110375"/>
                <a:gd name="connsiteX13" fmla="*/ 13521 w 68984"/>
                <a:gd name="connsiteY13" fmla="*/ 72848 h 110375"/>
                <a:gd name="connsiteX14" fmla="*/ 13245 w 68984"/>
                <a:gd name="connsiteY14" fmla="*/ 39459 h 110375"/>
                <a:gd name="connsiteX15" fmla="*/ 13245 w 68984"/>
                <a:gd name="connsiteY15" fmla="*/ 51049 h 110375"/>
                <a:gd name="connsiteX16" fmla="*/ 19868 w 68984"/>
                <a:gd name="connsiteY16" fmla="*/ 68433 h 110375"/>
                <a:gd name="connsiteX17" fmla="*/ 36838 w 68984"/>
                <a:gd name="connsiteY17" fmla="*/ 75607 h 110375"/>
                <a:gd name="connsiteX18" fmla="*/ 55740 w 68984"/>
                <a:gd name="connsiteY18" fmla="*/ 66363 h 110375"/>
                <a:gd name="connsiteX19" fmla="*/ 62638 w 68984"/>
                <a:gd name="connsiteY19" fmla="*/ 40701 h 110375"/>
                <a:gd name="connsiteX20" fmla="*/ 56292 w 68984"/>
                <a:gd name="connsiteY20" fmla="*/ 19040 h 110375"/>
                <a:gd name="connsiteX21" fmla="*/ 39045 w 68984"/>
                <a:gd name="connsiteY21" fmla="*/ 11175 h 110375"/>
                <a:gd name="connsiteX22" fmla="*/ 20420 w 68984"/>
                <a:gd name="connsiteY22" fmla="*/ 19178 h 110375"/>
                <a:gd name="connsiteX23" fmla="*/ 13245 w 68984"/>
                <a:gd name="connsiteY23" fmla="*/ 39459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984" h="110375">
                  <a:moveTo>
                    <a:pt x="13521" y="72848"/>
                  </a:moveTo>
                  <a:lnTo>
                    <a:pt x="13245" y="72848"/>
                  </a:lnTo>
                  <a:lnTo>
                    <a:pt x="13245" y="122930"/>
                  </a:lnTo>
                  <a:lnTo>
                    <a:pt x="0" y="122930"/>
                  </a:lnTo>
                  <a:lnTo>
                    <a:pt x="0" y="2069"/>
                  </a:lnTo>
                  <a:lnTo>
                    <a:pt x="13245" y="2069"/>
                  </a:lnTo>
                  <a:lnTo>
                    <a:pt x="13245" y="16556"/>
                  </a:lnTo>
                  <a:lnTo>
                    <a:pt x="13521" y="16556"/>
                  </a:lnTo>
                  <a:cubicBezTo>
                    <a:pt x="20006" y="5519"/>
                    <a:pt x="29526" y="0"/>
                    <a:pt x="42081" y="0"/>
                  </a:cubicBezTo>
                  <a:cubicBezTo>
                    <a:pt x="52704" y="0"/>
                    <a:pt x="61121" y="3725"/>
                    <a:pt x="67053" y="11175"/>
                  </a:cubicBezTo>
                  <a:cubicBezTo>
                    <a:pt x="72986" y="18626"/>
                    <a:pt x="76021" y="28559"/>
                    <a:pt x="76021" y="40977"/>
                  </a:cubicBezTo>
                  <a:cubicBezTo>
                    <a:pt x="76021" y="54774"/>
                    <a:pt x="72710" y="65949"/>
                    <a:pt x="65949" y="74227"/>
                  </a:cubicBezTo>
                  <a:cubicBezTo>
                    <a:pt x="59189" y="82505"/>
                    <a:pt x="49945" y="86782"/>
                    <a:pt x="38355" y="86782"/>
                  </a:cubicBezTo>
                  <a:cubicBezTo>
                    <a:pt x="27732" y="86782"/>
                    <a:pt x="19454" y="82092"/>
                    <a:pt x="13521" y="72848"/>
                  </a:cubicBezTo>
                  <a:close/>
                  <a:moveTo>
                    <a:pt x="13245" y="39459"/>
                  </a:moveTo>
                  <a:lnTo>
                    <a:pt x="13245" y="51049"/>
                  </a:lnTo>
                  <a:cubicBezTo>
                    <a:pt x="13245" y="57947"/>
                    <a:pt x="15453" y="63742"/>
                    <a:pt x="19868" y="68433"/>
                  </a:cubicBezTo>
                  <a:cubicBezTo>
                    <a:pt x="24283" y="73124"/>
                    <a:pt x="29939" y="75607"/>
                    <a:pt x="36838" y="75607"/>
                  </a:cubicBezTo>
                  <a:cubicBezTo>
                    <a:pt x="44840" y="75607"/>
                    <a:pt x="51187" y="72572"/>
                    <a:pt x="55740" y="66363"/>
                  </a:cubicBezTo>
                  <a:cubicBezTo>
                    <a:pt x="60293" y="60155"/>
                    <a:pt x="62638" y="51738"/>
                    <a:pt x="62638" y="40701"/>
                  </a:cubicBezTo>
                  <a:cubicBezTo>
                    <a:pt x="62638" y="31457"/>
                    <a:pt x="60569" y="24282"/>
                    <a:pt x="56292" y="19040"/>
                  </a:cubicBezTo>
                  <a:cubicBezTo>
                    <a:pt x="52015" y="13797"/>
                    <a:pt x="46220" y="11175"/>
                    <a:pt x="39045" y="11175"/>
                  </a:cubicBezTo>
                  <a:cubicBezTo>
                    <a:pt x="31319" y="11175"/>
                    <a:pt x="25110" y="13797"/>
                    <a:pt x="20420" y="19178"/>
                  </a:cubicBezTo>
                  <a:cubicBezTo>
                    <a:pt x="15729" y="24558"/>
                    <a:pt x="13245" y="31457"/>
                    <a:pt x="13245" y="39459"/>
                  </a:cubicBezTo>
                  <a:close/>
                </a:path>
              </a:pathLst>
            </a:custGeom>
            <a:solidFill>
              <a:srgbClr val="1E1E1E"/>
            </a:solidFill>
            <a:ln w="13792" cap="flat">
              <a:noFill/>
              <a:prstDash val="solid"/>
              <a:miter/>
            </a:ln>
          </p:spPr>
          <p:txBody>
            <a:bodyPr rtlCol="0" anchor="ctr"/>
            <a:lstStyle/>
            <a:p>
              <a:endParaRPr lang="en-GB"/>
            </a:p>
          </p:txBody>
        </p:sp>
        <p:sp>
          <p:nvSpPr>
            <p:cNvPr id="333" name="Freeform: Shape 332">
              <a:extLst>
                <a:ext uri="{FF2B5EF4-FFF2-40B4-BE49-F238E27FC236}">
                  <a16:creationId xmlns:a16="http://schemas.microsoft.com/office/drawing/2014/main" id="{7C25421A-F4EB-43C7-9371-FCC653F5A9E2}"/>
                </a:ext>
              </a:extLst>
            </p:cNvPr>
            <p:cNvSpPr/>
            <p:nvPr/>
          </p:nvSpPr>
          <p:spPr>
            <a:xfrm>
              <a:off x="9041700" y="4265871"/>
              <a:ext cx="55188" cy="82781"/>
            </a:xfrm>
            <a:custGeom>
              <a:avLst/>
              <a:gdLst>
                <a:gd name="connsiteX0" fmla="*/ 65397 w 55187"/>
                <a:gd name="connsiteY0" fmla="*/ 84575 h 82781"/>
                <a:gd name="connsiteX1" fmla="*/ 52152 w 55187"/>
                <a:gd name="connsiteY1" fmla="*/ 84575 h 82781"/>
                <a:gd name="connsiteX2" fmla="*/ 52152 w 55187"/>
                <a:gd name="connsiteY2" fmla="*/ 71606 h 82781"/>
                <a:gd name="connsiteX3" fmla="*/ 51877 w 55187"/>
                <a:gd name="connsiteY3" fmla="*/ 71606 h 82781"/>
                <a:gd name="connsiteX4" fmla="*/ 26352 w 55187"/>
                <a:gd name="connsiteY4" fmla="*/ 86506 h 82781"/>
                <a:gd name="connsiteX5" fmla="*/ 7037 w 55187"/>
                <a:gd name="connsiteY5" fmla="*/ 80022 h 82781"/>
                <a:gd name="connsiteX6" fmla="*/ 0 w 55187"/>
                <a:gd name="connsiteY6" fmla="*/ 62638 h 82781"/>
                <a:gd name="connsiteX7" fmla="*/ 27318 w 55187"/>
                <a:gd name="connsiteY7" fmla="*/ 35596 h 82781"/>
                <a:gd name="connsiteX8" fmla="*/ 52152 w 55187"/>
                <a:gd name="connsiteY8" fmla="*/ 32147 h 82781"/>
                <a:gd name="connsiteX9" fmla="*/ 35044 w 55187"/>
                <a:gd name="connsiteY9" fmla="*/ 11037 h 82781"/>
                <a:gd name="connsiteX10" fmla="*/ 8002 w 55187"/>
                <a:gd name="connsiteY10" fmla="*/ 21247 h 82781"/>
                <a:gd name="connsiteX11" fmla="*/ 8002 w 55187"/>
                <a:gd name="connsiteY11" fmla="*/ 7726 h 82781"/>
                <a:gd name="connsiteX12" fmla="*/ 36148 w 55187"/>
                <a:gd name="connsiteY12" fmla="*/ 0 h 82781"/>
                <a:gd name="connsiteX13" fmla="*/ 65397 w 55187"/>
                <a:gd name="connsiteY13" fmla="*/ 30905 h 82781"/>
                <a:gd name="connsiteX14" fmla="*/ 65397 w 55187"/>
                <a:gd name="connsiteY14" fmla="*/ 84575 h 82781"/>
                <a:gd name="connsiteX15" fmla="*/ 52152 w 55187"/>
                <a:gd name="connsiteY15" fmla="*/ 42632 h 82781"/>
                <a:gd name="connsiteX16" fmla="*/ 32147 w 55187"/>
                <a:gd name="connsiteY16" fmla="*/ 45392 h 82781"/>
                <a:gd name="connsiteX17" fmla="*/ 18212 w 55187"/>
                <a:gd name="connsiteY17" fmla="*/ 49945 h 82781"/>
                <a:gd name="connsiteX18" fmla="*/ 13521 w 55187"/>
                <a:gd name="connsiteY18" fmla="*/ 61534 h 82781"/>
                <a:gd name="connsiteX19" fmla="*/ 17798 w 55187"/>
                <a:gd name="connsiteY19" fmla="*/ 71468 h 82781"/>
                <a:gd name="connsiteX20" fmla="*/ 29249 w 55187"/>
                <a:gd name="connsiteY20" fmla="*/ 75331 h 82781"/>
                <a:gd name="connsiteX21" fmla="*/ 45530 w 55187"/>
                <a:gd name="connsiteY21" fmla="*/ 68433 h 82781"/>
                <a:gd name="connsiteX22" fmla="*/ 52014 w 55187"/>
                <a:gd name="connsiteY22" fmla="*/ 50910 h 82781"/>
                <a:gd name="connsiteX23" fmla="*/ 52014 w 55187"/>
                <a:gd name="connsiteY23" fmla="*/ 42632 h 82781"/>
                <a:gd name="connsiteX24" fmla="*/ 52152 w 55187"/>
                <a:gd name="connsiteY24" fmla="*/ 42632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187" h="82781">
                  <a:moveTo>
                    <a:pt x="65397" y="84575"/>
                  </a:moveTo>
                  <a:lnTo>
                    <a:pt x="52152" y="84575"/>
                  </a:lnTo>
                  <a:lnTo>
                    <a:pt x="52152" y="71606"/>
                  </a:lnTo>
                  <a:lnTo>
                    <a:pt x="51877" y="71606"/>
                  </a:lnTo>
                  <a:cubicBezTo>
                    <a:pt x="46082" y="81540"/>
                    <a:pt x="37665" y="86506"/>
                    <a:pt x="26352" y="86506"/>
                  </a:cubicBezTo>
                  <a:cubicBezTo>
                    <a:pt x="18074" y="86506"/>
                    <a:pt x="11589" y="84299"/>
                    <a:pt x="7037" y="80022"/>
                  </a:cubicBezTo>
                  <a:cubicBezTo>
                    <a:pt x="2483" y="75745"/>
                    <a:pt x="0" y="69812"/>
                    <a:pt x="0" y="62638"/>
                  </a:cubicBezTo>
                  <a:cubicBezTo>
                    <a:pt x="0" y="47185"/>
                    <a:pt x="9106" y="38217"/>
                    <a:pt x="27318" y="35596"/>
                  </a:cubicBezTo>
                  <a:lnTo>
                    <a:pt x="52152" y="32147"/>
                  </a:lnTo>
                  <a:cubicBezTo>
                    <a:pt x="52152" y="18074"/>
                    <a:pt x="46496" y="11037"/>
                    <a:pt x="35044" y="11037"/>
                  </a:cubicBezTo>
                  <a:cubicBezTo>
                    <a:pt x="25110" y="11037"/>
                    <a:pt x="16004" y="14487"/>
                    <a:pt x="8002" y="21247"/>
                  </a:cubicBezTo>
                  <a:lnTo>
                    <a:pt x="8002" y="7726"/>
                  </a:lnTo>
                  <a:cubicBezTo>
                    <a:pt x="16142" y="2483"/>
                    <a:pt x="25524" y="0"/>
                    <a:pt x="36148" y="0"/>
                  </a:cubicBezTo>
                  <a:cubicBezTo>
                    <a:pt x="55602" y="0"/>
                    <a:pt x="65397" y="10348"/>
                    <a:pt x="65397" y="30905"/>
                  </a:cubicBezTo>
                  <a:lnTo>
                    <a:pt x="65397" y="84575"/>
                  </a:lnTo>
                  <a:close/>
                  <a:moveTo>
                    <a:pt x="52152" y="42632"/>
                  </a:moveTo>
                  <a:lnTo>
                    <a:pt x="32147" y="45392"/>
                  </a:lnTo>
                  <a:cubicBezTo>
                    <a:pt x="25938" y="46220"/>
                    <a:pt x="21385" y="47737"/>
                    <a:pt x="18212" y="49945"/>
                  </a:cubicBezTo>
                  <a:cubicBezTo>
                    <a:pt x="15039" y="52152"/>
                    <a:pt x="13521" y="56015"/>
                    <a:pt x="13521" y="61534"/>
                  </a:cubicBezTo>
                  <a:cubicBezTo>
                    <a:pt x="13521" y="65535"/>
                    <a:pt x="14900" y="68846"/>
                    <a:pt x="17798" y="71468"/>
                  </a:cubicBezTo>
                  <a:cubicBezTo>
                    <a:pt x="20695" y="74089"/>
                    <a:pt x="24558" y="75331"/>
                    <a:pt x="29249" y="75331"/>
                  </a:cubicBezTo>
                  <a:cubicBezTo>
                    <a:pt x="35872" y="75331"/>
                    <a:pt x="41253" y="72986"/>
                    <a:pt x="45530" y="68433"/>
                  </a:cubicBezTo>
                  <a:cubicBezTo>
                    <a:pt x="49807" y="63880"/>
                    <a:pt x="52014" y="57947"/>
                    <a:pt x="52014" y="50910"/>
                  </a:cubicBezTo>
                  <a:lnTo>
                    <a:pt x="52014" y="42632"/>
                  </a:lnTo>
                  <a:lnTo>
                    <a:pt x="52152" y="42632"/>
                  </a:lnTo>
                  <a:close/>
                </a:path>
              </a:pathLst>
            </a:custGeom>
            <a:solidFill>
              <a:srgbClr val="1E1E1E"/>
            </a:solidFill>
            <a:ln w="13792" cap="flat">
              <a:noFill/>
              <a:prstDash val="solid"/>
              <a:miter/>
            </a:ln>
          </p:spPr>
          <p:txBody>
            <a:bodyPr rtlCol="0" anchor="ctr"/>
            <a:lstStyle/>
            <a:p>
              <a:endParaRPr lang="en-GB"/>
            </a:p>
          </p:txBody>
        </p:sp>
        <p:sp>
          <p:nvSpPr>
            <p:cNvPr id="334" name="Freeform: Shape 333">
              <a:extLst>
                <a:ext uri="{FF2B5EF4-FFF2-40B4-BE49-F238E27FC236}">
                  <a16:creationId xmlns:a16="http://schemas.microsoft.com/office/drawing/2014/main" id="{ECFBEE11-458C-4D0F-BDFD-515B210270E5}"/>
                </a:ext>
              </a:extLst>
            </p:cNvPr>
            <p:cNvSpPr/>
            <p:nvPr/>
          </p:nvSpPr>
          <p:spPr>
            <a:xfrm>
              <a:off x="9126413" y="4265733"/>
              <a:ext cx="55188" cy="82781"/>
            </a:xfrm>
            <a:custGeom>
              <a:avLst/>
              <a:gdLst>
                <a:gd name="connsiteX0" fmla="*/ 62086 w 55187"/>
                <a:gd name="connsiteY0" fmla="*/ 80850 h 82781"/>
                <a:gd name="connsiteX1" fmla="*/ 39459 w 55187"/>
                <a:gd name="connsiteY1" fmla="*/ 86645 h 82781"/>
                <a:gd name="connsiteX2" fmla="*/ 10900 w 55187"/>
                <a:gd name="connsiteY2" fmla="*/ 75193 h 82781"/>
                <a:gd name="connsiteX3" fmla="*/ 0 w 55187"/>
                <a:gd name="connsiteY3" fmla="*/ 45254 h 82781"/>
                <a:gd name="connsiteX4" fmla="*/ 11727 w 55187"/>
                <a:gd name="connsiteY4" fmla="*/ 12417 h 82781"/>
                <a:gd name="connsiteX5" fmla="*/ 43047 w 55187"/>
                <a:gd name="connsiteY5" fmla="*/ 0 h 82781"/>
                <a:gd name="connsiteX6" fmla="*/ 62224 w 55187"/>
                <a:gd name="connsiteY6" fmla="*/ 4001 h 82781"/>
                <a:gd name="connsiteX7" fmla="*/ 62224 w 55187"/>
                <a:gd name="connsiteY7" fmla="*/ 17522 h 82781"/>
                <a:gd name="connsiteX8" fmla="*/ 42495 w 55187"/>
                <a:gd name="connsiteY8" fmla="*/ 11038 h 82781"/>
                <a:gd name="connsiteX9" fmla="*/ 21661 w 55187"/>
                <a:gd name="connsiteY9" fmla="*/ 20144 h 82781"/>
                <a:gd name="connsiteX10" fmla="*/ 13521 w 55187"/>
                <a:gd name="connsiteY10" fmla="*/ 44012 h 82781"/>
                <a:gd name="connsiteX11" fmla="*/ 21109 w 55187"/>
                <a:gd name="connsiteY11" fmla="*/ 66915 h 82781"/>
                <a:gd name="connsiteX12" fmla="*/ 41667 w 55187"/>
                <a:gd name="connsiteY12" fmla="*/ 75331 h 82781"/>
                <a:gd name="connsiteX13" fmla="*/ 62086 w 55187"/>
                <a:gd name="connsiteY13" fmla="*/ 68157 h 82781"/>
                <a:gd name="connsiteX14" fmla="*/ 62086 w 55187"/>
                <a:gd name="connsiteY14" fmla="*/ 80850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187" h="82781">
                  <a:moveTo>
                    <a:pt x="62086" y="80850"/>
                  </a:moveTo>
                  <a:cubicBezTo>
                    <a:pt x="55740" y="84713"/>
                    <a:pt x="48151" y="86645"/>
                    <a:pt x="39459" y="86645"/>
                  </a:cubicBezTo>
                  <a:cubicBezTo>
                    <a:pt x="27594" y="86645"/>
                    <a:pt x="18074" y="82781"/>
                    <a:pt x="10900" y="75193"/>
                  </a:cubicBezTo>
                  <a:cubicBezTo>
                    <a:pt x="3725" y="67605"/>
                    <a:pt x="0" y="57533"/>
                    <a:pt x="0" y="45254"/>
                  </a:cubicBezTo>
                  <a:cubicBezTo>
                    <a:pt x="0" y="31595"/>
                    <a:pt x="3863" y="20695"/>
                    <a:pt x="11727" y="12417"/>
                  </a:cubicBezTo>
                  <a:cubicBezTo>
                    <a:pt x="19592" y="4139"/>
                    <a:pt x="29939" y="0"/>
                    <a:pt x="43047" y="0"/>
                  </a:cubicBezTo>
                  <a:cubicBezTo>
                    <a:pt x="50359" y="0"/>
                    <a:pt x="56706" y="1380"/>
                    <a:pt x="62224" y="4001"/>
                  </a:cubicBezTo>
                  <a:lnTo>
                    <a:pt x="62224" y="17522"/>
                  </a:lnTo>
                  <a:cubicBezTo>
                    <a:pt x="56015" y="13245"/>
                    <a:pt x="49531" y="11038"/>
                    <a:pt x="42495" y="11038"/>
                  </a:cubicBezTo>
                  <a:cubicBezTo>
                    <a:pt x="34078" y="11038"/>
                    <a:pt x="27042" y="14073"/>
                    <a:pt x="21661" y="20144"/>
                  </a:cubicBezTo>
                  <a:cubicBezTo>
                    <a:pt x="16281" y="26214"/>
                    <a:pt x="13521" y="34216"/>
                    <a:pt x="13521" y="44012"/>
                  </a:cubicBezTo>
                  <a:cubicBezTo>
                    <a:pt x="13521" y="53670"/>
                    <a:pt x="16004" y="61396"/>
                    <a:pt x="21109" y="66915"/>
                  </a:cubicBezTo>
                  <a:cubicBezTo>
                    <a:pt x="26214" y="72434"/>
                    <a:pt x="32975" y="75331"/>
                    <a:pt x="41667" y="75331"/>
                  </a:cubicBezTo>
                  <a:cubicBezTo>
                    <a:pt x="48841" y="75331"/>
                    <a:pt x="55740" y="72986"/>
                    <a:pt x="62086" y="68157"/>
                  </a:cubicBezTo>
                  <a:lnTo>
                    <a:pt x="62086" y="80850"/>
                  </a:lnTo>
                  <a:close/>
                </a:path>
              </a:pathLst>
            </a:custGeom>
            <a:solidFill>
              <a:srgbClr val="1E1E1E"/>
            </a:solidFill>
            <a:ln w="13792" cap="flat">
              <a:noFill/>
              <a:prstDash val="solid"/>
              <a:miter/>
            </a:ln>
          </p:spPr>
          <p:txBody>
            <a:bodyPr rtlCol="0" anchor="ctr"/>
            <a:lstStyle/>
            <a:p>
              <a:endParaRPr lang="en-GB"/>
            </a:p>
          </p:txBody>
        </p:sp>
        <p:sp>
          <p:nvSpPr>
            <p:cNvPr id="335" name="Freeform: Shape 334">
              <a:extLst>
                <a:ext uri="{FF2B5EF4-FFF2-40B4-BE49-F238E27FC236}">
                  <a16:creationId xmlns:a16="http://schemas.microsoft.com/office/drawing/2014/main" id="{17307E5D-F66D-4E02-9A21-991D933990B5}"/>
                </a:ext>
              </a:extLst>
            </p:cNvPr>
            <p:cNvSpPr/>
            <p:nvPr/>
          </p:nvSpPr>
          <p:spPr>
            <a:xfrm>
              <a:off x="9202710" y="4265595"/>
              <a:ext cx="68985" cy="82781"/>
            </a:xfrm>
            <a:custGeom>
              <a:avLst/>
              <a:gdLst>
                <a:gd name="connsiteX0" fmla="*/ 72296 w 68984"/>
                <a:gd name="connsiteY0" fmla="*/ 46772 h 82781"/>
                <a:gd name="connsiteX1" fmla="*/ 13797 w 68984"/>
                <a:gd name="connsiteY1" fmla="*/ 46772 h 82781"/>
                <a:gd name="connsiteX2" fmla="*/ 21247 w 68984"/>
                <a:gd name="connsiteY2" fmla="*/ 68157 h 82781"/>
                <a:gd name="connsiteX3" fmla="*/ 40839 w 68984"/>
                <a:gd name="connsiteY3" fmla="*/ 75607 h 82781"/>
                <a:gd name="connsiteX4" fmla="*/ 66501 w 68984"/>
                <a:gd name="connsiteY4" fmla="*/ 66363 h 82781"/>
                <a:gd name="connsiteX5" fmla="*/ 66501 w 68984"/>
                <a:gd name="connsiteY5" fmla="*/ 78780 h 82781"/>
                <a:gd name="connsiteX6" fmla="*/ 37666 w 68984"/>
                <a:gd name="connsiteY6" fmla="*/ 86645 h 82781"/>
                <a:gd name="connsiteX7" fmla="*/ 10072 w 68984"/>
                <a:gd name="connsiteY7" fmla="*/ 75331 h 82781"/>
                <a:gd name="connsiteX8" fmla="*/ 0 w 68984"/>
                <a:gd name="connsiteY8" fmla="*/ 43598 h 82781"/>
                <a:gd name="connsiteX9" fmla="*/ 10900 w 68984"/>
                <a:gd name="connsiteY9" fmla="*/ 12141 h 82781"/>
                <a:gd name="connsiteX10" fmla="*/ 38080 w 68984"/>
                <a:gd name="connsiteY10" fmla="*/ 0 h 82781"/>
                <a:gd name="connsiteX11" fmla="*/ 63190 w 68984"/>
                <a:gd name="connsiteY11" fmla="*/ 10486 h 82781"/>
                <a:gd name="connsiteX12" fmla="*/ 72020 w 68984"/>
                <a:gd name="connsiteY12" fmla="*/ 39735 h 82781"/>
                <a:gd name="connsiteX13" fmla="*/ 72020 w 68984"/>
                <a:gd name="connsiteY13" fmla="*/ 46772 h 82781"/>
                <a:gd name="connsiteX14" fmla="*/ 72296 w 68984"/>
                <a:gd name="connsiteY14" fmla="*/ 46772 h 82781"/>
                <a:gd name="connsiteX15" fmla="*/ 58775 w 68984"/>
                <a:gd name="connsiteY15" fmla="*/ 35596 h 82781"/>
                <a:gd name="connsiteX16" fmla="*/ 53256 w 68984"/>
                <a:gd name="connsiteY16" fmla="*/ 17798 h 82781"/>
                <a:gd name="connsiteX17" fmla="*/ 38080 w 68984"/>
                <a:gd name="connsiteY17" fmla="*/ 11451 h 82781"/>
                <a:gd name="connsiteX18" fmla="*/ 22213 w 68984"/>
                <a:gd name="connsiteY18" fmla="*/ 18212 h 82781"/>
                <a:gd name="connsiteX19" fmla="*/ 14073 w 68984"/>
                <a:gd name="connsiteY19" fmla="*/ 35734 h 82781"/>
                <a:gd name="connsiteX20" fmla="*/ 58775 w 68984"/>
                <a:gd name="connsiteY20" fmla="*/ 35734 h 82781"/>
                <a:gd name="connsiteX21" fmla="*/ 58775 w 68984"/>
                <a:gd name="connsiteY21" fmla="*/ 35596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8984" h="82781">
                  <a:moveTo>
                    <a:pt x="72296" y="46772"/>
                  </a:moveTo>
                  <a:lnTo>
                    <a:pt x="13797" y="46772"/>
                  </a:lnTo>
                  <a:cubicBezTo>
                    <a:pt x="14073" y="56015"/>
                    <a:pt x="16556" y="63052"/>
                    <a:pt x="21247" y="68157"/>
                  </a:cubicBezTo>
                  <a:cubicBezTo>
                    <a:pt x="25938" y="73262"/>
                    <a:pt x="32561" y="75607"/>
                    <a:pt x="40839" y="75607"/>
                  </a:cubicBezTo>
                  <a:cubicBezTo>
                    <a:pt x="50221" y="75607"/>
                    <a:pt x="58775" y="72572"/>
                    <a:pt x="66501" y="66363"/>
                  </a:cubicBezTo>
                  <a:lnTo>
                    <a:pt x="66501" y="78780"/>
                  </a:lnTo>
                  <a:cubicBezTo>
                    <a:pt x="59189" y="84023"/>
                    <a:pt x="49669" y="86645"/>
                    <a:pt x="37666" y="86645"/>
                  </a:cubicBezTo>
                  <a:cubicBezTo>
                    <a:pt x="25938" y="86645"/>
                    <a:pt x="16832" y="82919"/>
                    <a:pt x="10072" y="75331"/>
                  </a:cubicBezTo>
                  <a:cubicBezTo>
                    <a:pt x="3312" y="67743"/>
                    <a:pt x="0" y="57257"/>
                    <a:pt x="0" y="43598"/>
                  </a:cubicBezTo>
                  <a:cubicBezTo>
                    <a:pt x="0" y="30767"/>
                    <a:pt x="3587" y="20281"/>
                    <a:pt x="10900" y="12141"/>
                  </a:cubicBezTo>
                  <a:cubicBezTo>
                    <a:pt x="18212" y="4001"/>
                    <a:pt x="27318" y="0"/>
                    <a:pt x="38080" y="0"/>
                  </a:cubicBezTo>
                  <a:cubicBezTo>
                    <a:pt x="48841" y="0"/>
                    <a:pt x="57258" y="3449"/>
                    <a:pt x="63190" y="10486"/>
                  </a:cubicBezTo>
                  <a:cubicBezTo>
                    <a:pt x="69123" y="17522"/>
                    <a:pt x="72020" y="27180"/>
                    <a:pt x="72020" y="39735"/>
                  </a:cubicBezTo>
                  <a:lnTo>
                    <a:pt x="72020" y="46772"/>
                  </a:lnTo>
                  <a:lnTo>
                    <a:pt x="72296" y="46772"/>
                  </a:lnTo>
                  <a:close/>
                  <a:moveTo>
                    <a:pt x="58775" y="35596"/>
                  </a:moveTo>
                  <a:cubicBezTo>
                    <a:pt x="58775" y="28008"/>
                    <a:pt x="56844" y="21937"/>
                    <a:pt x="53256" y="17798"/>
                  </a:cubicBezTo>
                  <a:cubicBezTo>
                    <a:pt x="49669" y="13659"/>
                    <a:pt x="44564" y="11451"/>
                    <a:pt x="38080" y="11451"/>
                  </a:cubicBezTo>
                  <a:cubicBezTo>
                    <a:pt x="31871" y="11451"/>
                    <a:pt x="26490" y="13659"/>
                    <a:pt x="22213" y="18212"/>
                  </a:cubicBezTo>
                  <a:cubicBezTo>
                    <a:pt x="17936" y="22765"/>
                    <a:pt x="15177" y="28559"/>
                    <a:pt x="14073" y="35734"/>
                  </a:cubicBezTo>
                  <a:lnTo>
                    <a:pt x="58775" y="35734"/>
                  </a:lnTo>
                  <a:lnTo>
                    <a:pt x="58775" y="35596"/>
                  </a:lnTo>
                  <a:close/>
                </a:path>
              </a:pathLst>
            </a:custGeom>
            <a:solidFill>
              <a:srgbClr val="1E1E1E"/>
            </a:solidFill>
            <a:ln w="13792" cap="flat">
              <a:noFill/>
              <a:prstDash val="solid"/>
              <a:miter/>
            </a:ln>
          </p:spPr>
          <p:txBody>
            <a:bodyPr rtlCol="0" anchor="ctr"/>
            <a:lstStyle/>
            <a:p>
              <a:endParaRPr lang="en-GB"/>
            </a:p>
          </p:txBody>
        </p:sp>
        <p:sp>
          <p:nvSpPr>
            <p:cNvPr id="336" name="Freeform: Shape 335">
              <a:extLst>
                <a:ext uri="{FF2B5EF4-FFF2-40B4-BE49-F238E27FC236}">
                  <a16:creationId xmlns:a16="http://schemas.microsoft.com/office/drawing/2014/main" id="{6AC9C5A1-CA2B-448B-9C79-13EB6A95A038}"/>
                </a:ext>
              </a:extLst>
            </p:cNvPr>
            <p:cNvSpPr/>
            <p:nvPr/>
          </p:nvSpPr>
          <p:spPr>
            <a:xfrm>
              <a:off x="8642004" y="5531599"/>
              <a:ext cx="869205" cy="193157"/>
            </a:xfrm>
            <a:custGeom>
              <a:avLst/>
              <a:gdLst>
                <a:gd name="connsiteX0" fmla="*/ 0 w 869205"/>
                <a:gd name="connsiteY0" fmla="*/ 0 h 193156"/>
                <a:gd name="connsiteX1" fmla="*/ 880795 w 869205"/>
                <a:gd name="connsiteY1" fmla="*/ 0 h 193156"/>
                <a:gd name="connsiteX2" fmla="*/ 880795 w 869205"/>
                <a:gd name="connsiteY2" fmla="*/ 202677 h 193156"/>
                <a:gd name="connsiteX3" fmla="*/ 0 w 869205"/>
                <a:gd name="connsiteY3" fmla="*/ 202677 h 193156"/>
              </a:gdLst>
              <a:ahLst/>
              <a:cxnLst>
                <a:cxn ang="0">
                  <a:pos x="connsiteX0" y="connsiteY0"/>
                </a:cxn>
                <a:cxn ang="0">
                  <a:pos x="connsiteX1" y="connsiteY1"/>
                </a:cxn>
                <a:cxn ang="0">
                  <a:pos x="connsiteX2" y="connsiteY2"/>
                </a:cxn>
                <a:cxn ang="0">
                  <a:pos x="connsiteX3" y="connsiteY3"/>
                </a:cxn>
              </a:cxnLst>
              <a:rect l="l" t="t" r="r" b="b"/>
              <a:pathLst>
                <a:path w="869205" h="193156">
                  <a:moveTo>
                    <a:pt x="0" y="0"/>
                  </a:moveTo>
                  <a:lnTo>
                    <a:pt x="880795" y="0"/>
                  </a:lnTo>
                  <a:lnTo>
                    <a:pt x="880795" y="202677"/>
                  </a:lnTo>
                  <a:lnTo>
                    <a:pt x="0" y="202677"/>
                  </a:lnTo>
                  <a:close/>
                </a:path>
              </a:pathLst>
            </a:custGeom>
            <a:noFill/>
            <a:ln w="13792" cap="flat">
              <a:noFill/>
              <a:prstDash val="solid"/>
              <a:miter/>
            </a:ln>
          </p:spPr>
          <p:txBody>
            <a:bodyPr rtlCol="0" anchor="ctr"/>
            <a:lstStyle/>
            <a:p>
              <a:endParaRPr lang="en-GB"/>
            </a:p>
          </p:txBody>
        </p:sp>
        <p:sp>
          <p:nvSpPr>
            <p:cNvPr id="337" name="Freeform: Shape 336">
              <a:extLst>
                <a:ext uri="{FF2B5EF4-FFF2-40B4-BE49-F238E27FC236}">
                  <a16:creationId xmlns:a16="http://schemas.microsoft.com/office/drawing/2014/main" id="{E32A737F-7409-4EAC-BB80-A430135B5BD3}"/>
                </a:ext>
              </a:extLst>
            </p:cNvPr>
            <p:cNvSpPr/>
            <p:nvPr/>
          </p:nvSpPr>
          <p:spPr>
            <a:xfrm>
              <a:off x="8957125" y="5538360"/>
              <a:ext cx="68985" cy="110375"/>
            </a:xfrm>
            <a:custGeom>
              <a:avLst/>
              <a:gdLst>
                <a:gd name="connsiteX0" fmla="*/ 13521 w 68984"/>
                <a:gd name="connsiteY0" fmla="*/ 72020 h 110375"/>
                <a:gd name="connsiteX1" fmla="*/ 13521 w 68984"/>
                <a:gd name="connsiteY1" fmla="*/ 115894 h 110375"/>
                <a:gd name="connsiteX2" fmla="*/ 0 w 68984"/>
                <a:gd name="connsiteY2" fmla="*/ 115894 h 110375"/>
                <a:gd name="connsiteX3" fmla="*/ 0 w 68984"/>
                <a:gd name="connsiteY3" fmla="*/ 0 h 110375"/>
                <a:gd name="connsiteX4" fmla="*/ 31871 w 68984"/>
                <a:gd name="connsiteY4" fmla="*/ 0 h 110375"/>
                <a:gd name="connsiteX5" fmla="*/ 60706 w 68984"/>
                <a:gd name="connsiteY5" fmla="*/ 9106 h 110375"/>
                <a:gd name="connsiteX6" fmla="*/ 70916 w 68984"/>
                <a:gd name="connsiteY6" fmla="*/ 34630 h 110375"/>
                <a:gd name="connsiteX7" fmla="*/ 59603 w 68984"/>
                <a:gd name="connsiteY7" fmla="*/ 61672 h 110375"/>
                <a:gd name="connsiteX8" fmla="*/ 28974 w 68984"/>
                <a:gd name="connsiteY8" fmla="*/ 72158 h 110375"/>
                <a:gd name="connsiteX9" fmla="*/ 13521 w 68984"/>
                <a:gd name="connsiteY9" fmla="*/ 72158 h 110375"/>
                <a:gd name="connsiteX10" fmla="*/ 13521 w 68984"/>
                <a:gd name="connsiteY10" fmla="*/ 72020 h 110375"/>
                <a:gd name="connsiteX11" fmla="*/ 13521 w 68984"/>
                <a:gd name="connsiteY11" fmla="*/ 12141 h 110375"/>
                <a:gd name="connsiteX12" fmla="*/ 13521 w 68984"/>
                <a:gd name="connsiteY12" fmla="*/ 59741 h 110375"/>
                <a:gd name="connsiteX13" fmla="*/ 27732 w 68984"/>
                <a:gd name="connsiteY13" fmla="*/ 59741 h 110375"/>
                <a:gd name="connsiteX14" fmla="*/ 49255 w 68984"/>
                <a:gd name="connsiteY14" fmla="*/ 53256 h 110375"/>
                <a:gd name="connsiteX15" fmla="*/ 56705 w 68984"/>
                <a:gd name="connsiteY15" fmla="*/ 35044 h 110375"/>
                <a:gd name="connsiteX16" fmla="*/ 29526 w 68984"/>
                <a:gd name="connsiteY16" fmla="*/ 12141 h 110375"/>
                <a:gd name="connsiteX17" fmla="*/ 13521 w 68984"/>
                <a:gd name="connsiteY17" fmla="*/ 12141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110375">
                  <a:moveTo>
                    <a:pt x="13521" y="72020"/>
                  </a:moveTo>
                  <a:lnTo>
                    <a:pt x="13521" y="115894"/>
                  </a:lnTo>
                  <a:lnTo>
                    <a:pt x="0" y="115894"/>
                  </a:lnTo>
                  <a:lnTo>
                    <a:pt x="0" y="0"/>
                  </a:lnTo>
                  <a:lnTo>
                    <a:pt x="31871" y="0"/>
                  </a:lnTo>
                  <a:cubicBezTo>
                    <a:pt x="44288" y="0"/>
                    <a:pt x="53808" y="3035"/>
                    <a:pt x="60706" y="9106"/>
                  </a:cubicBezTo>
                  <a:cubicBezTo>
                    <a:pt x="67605" y="15176"/>
                    <a:pt x="70916" y="23593"/>
                    <a:pt x="70916" y="34630"/>
                  </a:cubicBezTo>
                  <a:cubicBezTo>
                    <a:pt x="70916" y="45668"/>
                    <a:pt x="67191" y="54636"/>
                    <a:pt x="59603" y="61672"/>
                  </a:cubicBezTo>
                  <a:cubicBezTo>
                    <a:pt x="52014" y="68709"/>
                    <a:pt x="41805" y="72158"/>
                    <a:pt x="28974" y="72158"/>
                  </a:cubicBezTo>
                  <a:lnTo>
                    <a:pt x="13521" y="72158"/>
                  </a:lnTo>
                  <a:lnTo>
                    <a:pt x="13521" y="72020"/>
                  </a:lnTo>
                  <a:close/>
                  <a:moveTo>
                    <a:pt x="13521" y="12141"/>
                  </a:moveTo>
                  <a:lnTo>
                    <a:pt x="13521" y="59741"/>
                  </a:lnTo>
                  <a:lnTo>
                    <a:pt x="27732" y="59741"/>
                  </a:lnTo>
                  <a:cubicBezTo>
                    <a:pt x="37114" y="59741"/>
                    <a:pt x="44288" y="57533"/>
                    <a:pt x="49255" y="53256"/>
                  </a:cubicBezTo>
                  <a:cubicBezTo>
                    <a:pt x="54222" y="48979"/>
                    <a:pt x="56705" y="42908"/>
                    <a:pt x="56705" y="35044"/>
                  </a:cubicBezTo>
                  <a:cubicBezTo>
                    <a:pt x="56705" y="19729"/>
                    <a:pt x="47600" y="12141"/>
                    <a:pt x="29526" y="12141"/>
                  </a:cubicBezTo>
                  <a:lnTo>
                    <a:pt x="13521" y="12141"/>
                  </a:lnTo>
                  <a:close/>
                </a:path>
              </a:pathLst>
            </a:custGeom>
            <a:solidFill>
              <a:srgbClr val="FFFFFF"/>
            </a:solidFill>
            <a:ln w="13792" cap="flat">
              <a:noFill/>
              <a:prstDash val="solid"/>
              <a:miter/>
            </a:ln>
          </p:spPr>
          <p:txBody>
            <a:bodyPr rtlCol="0" anchor="ctr"/>
            <a:lstStyle/>
            <a:p>
              <a:endParaRPr lang="en-GB"/>
            </a:p>
          </p:txBody>
        </p:sp>
        <p:sp>
          <p:nvSpPr>
            <p:cNvPr id="338" name="Freeform: Shape 337">
              <a:extLst>
                <a:ext uri="{FF2B5EF4-FFF2-40B4-BE49-F238E27FC236}">
                  <a16:creationId xmlns:a16="http://schemas.microsoft.com/office/drawing/2014/main" id="{E9D1C5C3-6615-484F-AB40-0572FE5093E8}"/>
                </a:ext>
              </a:extLst>
            </p:cNvPr>
            <p:cNvSpPr/>
            <p:nvPr/>
          </p:nvSpPr>
          <p:spPr>
            <a:xfrm>
              <a:off x="9036319" y="5569541"/>
              <a:ext cx="68985" cy="82781"/>
            </a:xfrm>
            <a:custGeom>
              <a:avLst/>
              <a:gdLst>
                <a:gd name="connsiteX0" fmla="*/ 40149 w 68984"/>
                <a:gd name="connsiteY0" fmla="*/ 86645 h 82781"/>
                <a:gd name="connsiteX1" fmla="*/ 10900 w 68984"/>
                <a:gd name="connsiteY1" fmla="*/ 75055 h 82781"/>
                <a:gd name="connsiteX2" fmla="*/ 0 w 68984"/>
                <a:gd name="connsiteY2" fmla="*/ 44288 h 82781"/>
                <a:gd name="connsiteX3" fmla="*/ 11452 w 68984"/>
                <a:gd name="connsiteY3" fmla="*/ 11727 h 82781"/>
                <a:gd name="connsiteX4" fmla="*/ 42219 w 68984"/>
                <a:gd name="connsiteY4" fmla="*/ 0 h 82781"/>
                <a:gd name="connsiteX5" fmla="*/ 71054 w 68984"/>
                <a:gd name="connsiteY5" fmla="*/ 11451 h 82781"/>
                <a:gd name="connsiteX6" fmla="*/ 81402 w 68984"/>
                <a:gd name="connsiteY6" fmla="*/ 43046 h 82781"/>
                <a:gd name="connsiteX7" fmla="*/ 70226 w 68984"/>
                <a:gd name="connsiteY7" fmla="*/ 74779 h 82781"/>
                <a:gd name="connsiteX8" fmla="*/ 40149 w 68984"/>
                <a:gd name="connsiteY8" fmla="*/ 86645 h 82781"/>
                <a:gd name="connsiteX9" fmla="*/ 41115 w 68984"/>
                <a:gd name="connsiteY9" fmla="*/ 11038 h 82781"/>
                <a:gd name="connsiteX10" fmla="*/ 20972 w 68984"/>
                <a:gd name="connsiteY10" fmla="*/ 19730 h 82781"/>
                <a:gd name="connsiteX11" fmla="*/ 13521 w 68984"/>
                <a:gd name="connsiteY11" fmla="*/ 43736 h 82781"/>
                <a:gd name="connsiteX12" fmla="*/ 20972 w 68984"/>
                <a:gd name="connsiteY12" fmla="*/ 66915 h 82781"/>
                <a:gd name="connsiteX13" fmla="*/ 41115 w 68984"/>
                <a:gd name="connsiteY13" fmla="*/ 75469 h 82781"/>
                <a:gd name="connsiteX14" fmla="*/ 60844 w 68984"/>
                <a:gd name="connsiteY14" fmla="*/ 67191 h 82781"/>
                <a:gd name="connsiteX15" fmla="*/ 67743 w 68984"/>
                <a:gd name="connsiteY15" fmla="*/ 43460 h 82781"/>
                <a:gd name="connsiteX16" fmla="*/ 60844 w 68984"/>
                <a:gd name="connsiteY16" fmla="*/ 19592 h 82781"/>
                <a:gd name="connsiteX17" fmla="*/ 41115 w 68984"/>
                <a:gd name="connsiteY17" fmla="*/ 11038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82781">
                  <a:moveTo>
                    <a:pt x="40149" y="86645"/>
                  </a:moveTo>
                  <a:cubicBezTo>
                    <a:pt x="27870" y="86645"/>
                    <a:pt x="18212" y="82781"/>
                    <a:pt x="10900" y="75055"/>
                  </a:cubicBezTo>
                  <a:cubicBezTo>
                    <a:pt x="3587" y="67329"/>
                    <a:pt x="0" y="57119"/>
                    <a:pt x="0" y="44288"/>
                  </a:cubicBezTo>
                  <a:cubicBezTo>
                    <a:pt x="0" y="30353"/>
                    <a:pt x="3863" y="19592"/>
                    <a:pt x="11452" y="11727"/>
                  </a:cubicBezTo>
                  <a:cubicBezTo>
                    <a:pt x="19040" y="3863"/>
                    <a:pt x="29249" y="0"/>
                    <a:pt x="42219" y="0"/>
                  </a:cubicBezTo>
                  <a:cubicBezTo>
                    <a:pt x="54498" y="0"/>
                    <a:pt x="64156" y="3863"/>
                    <a:pt x="71054" y="11451"/>
                  </a:cubicBezTo>
                  <a:cubicBezTo>
                    <a:pt x="77953" y="19040"/>
                    <a:pt x="81402" y="29526"/>
                    <a:pt x="81402" y="43046"/>
                  </a:cubicBezTo>
                  <a:cubicBezTo>
                    <a:pt x="81402" y="56292"/>
                    <a:pt x="77677" y="66777"/>
                    <a:pt x="70226" y="74779"/>
                  </a:cubicBezTo>
                  <a:cubicBezTo>
                    <a:pt x="62776" y="82781"/>
                    <a:pt x="52704" y="86645"/>
                    <a:pt x="40149" y="86645"/>
                  </a:cubicBezTo>
                  <a:close/>
                  <a:moveTo>
                    <a:pt x="41115" y="11038"/>
                  </a:moveTo>
                  <a:cubicBezTo>
                    <a:pt x="32561" y="11038"/>
                    <a:pt x="25800" y="13935"/>
                    <a:pt x="20972" y="19730"/>
                  </a:cubicBezTo>
                  <a:cubicBezTo>
                    <a:pt x="16004" y="25524"/>
                    <a:pt x="13521" y="33526"/>
                    <a:pt x="13521" y="43736"/>
                  </a:cubicBezTo>
                  <a:cubicBezTo>
                    <a:pt x="13521" y="53532"/>
                    <a:pt x="16004" y="61258"/>
                    <a:pt x="20972" y="66915"/>
                  </a:cubicBezTo>
                  <a:cubicBezTo>
                    <a:pt x="25938" y="72572"/>
                    <a:pt x="32699" y="75469"/>
                    <a:pt x="41115" y="75469"/>
                  </a:cubicBezTo>
                  <a:cubicBezTo>
                    <a:pt x="49669" y="75469"/>
                    <a:pt x="56292" y="72710"/>
                    <a:pt x="60844" y="67191"/>
                  </a:cubicBezTo>
                  <a:cubicBezTo>
                    <a:pt x="65398" y="61672"/>
                    <a:pt x="67743" y="53808"/>
                    <a:pt x="67743" y="43460"/>
                  </a:cubicBezTo>
                  <a:cubicBezTo>
                    <a:pt x="67743" y="33112"/>
                    <a:pt x="65398" y="25110"/>
                    <a:pt x="60844" y="19592"/>
                  </a:cubicBezTo>
                  <a:cubicBezTo>
                    <a:pt x="56292" y="13935"/>
                    <a:pt x="49669" y="11038"/>
                    <a:pt x="41115" y="11038"/>
                  </a:cubicBezTo>
                  <a:close/>
                </a:path>
              </a:pathLst>
            </a:custGeom>
            <a:solidFill>
              <a:srgbClr val="FFFFFF"/>
            </a:solidFill>
            <a:ln w="13792" cap="flat">
              <a:noFill/>
              <a:prstDash val="solid"/>
              <a:miter/>
            </a:ln>
          </p:spPr>
          <p:txBody>
            <a:bodyPr rtlCol="0" anchor="ctr"/>
            <a:lstStyle/>
            <a:p>
              <a:endParaRPr lang="en-GB"/>
            </a:p>
          </p:txBody>
        </p:sp>
        <p:sp>
          <p:nvSpPr>
            <p:cNvPr id="339" name="Freeform: Shape 338">
              <a:extLst>
                <a:ext uri="{FF2B5EF4-FFF2-40B4-BE49-F238E27FC236}">
                  <a16:creationId xmlns:a16="http://schemas.microsoft.com/office/drawing/2014/main" id="{E4CA5AB8-75F4-4984-A403-9A1A74BDEA33}"/>
                </a:ext>
              </a:extLst>
            </p:cNvPr>
            <p:cNvSpPr/>
            <p:nvPr/>
          </p:nvSpPr>
          <p:spPr>
            <a:xfrm>
              <a:off x="9133174" y="5531737"/>
              <a:ext cx="68985" cy="124172"/>
            </a:xfrm>
            <a:custGeom>
              <a:avLst/>
              <a:gdLst>
                <a:gd name="connsiteX0" fmla="*/ 76297 w 68984"/>
                <a:gd name="connsiteY0" fmla="*/ 122517 h 124172"/>
                <a:gd name="connsiteX1" fmla="*/ 63052 w 68984"/>
                <a:gd name="connsiteY1" fmla="*/ 122517 h 124172"/>
                <a:gd name="connsiteX2" fmla="*/ 63052 w 68984"/>
                <a:gd name="connsiteY2" fmla="*/ 108443 h 124172"/>
                <a:gd name="connsiteX3" fmla="*/ 62776 w 68984"/>
                <a:gd name="connsiteY3" fmla="*/ 108443 h 124172"/>
                <a:gd name="connsiteX4" fmla="*/ 34354 w 68984"/>
                <a:gd name="connsiteY4" fmla="*/ 124448 h 124172"/>
                <a:gd name="connsiteX5" fmla="*/ 9382 w 68984"/>
                <a:gd name="connsiteY5" fmla="*/ 113272 h 124172"/>
                <a:gd name="connsiteX6" fmla="*/ 0 w 68984"/>
                <a:gd name="connsiteY6" fmla="*/ 83057 h 124172"/>
                <a:gd name="connsiteX7" fmla="*/ 10348 w 68984"/>
                <a:gd name="connsiteY7" fmla="*/ 50221 h 124172"/>
                <a:gd name="connsiteX8" fmla="*/ 37941 w 68984"/>
                <a:gd name="connsiteY8" fmla="*/ 37803 h 124172"/>
                <a:gd name="connsiteX9" fmla="*/ 62776 w 68984"/>
                <a:gd name="connsiteY9" fmla="*/ 51186 h 124172"/>
                <a:gd name="connsiteX10" fmla="*/ 63052 w 68984"/>
                <a:gd name="connsiteY10" fmla="*/ 51186 h 124172"/>
                <a:gd name="connsiteX11" fmla="*/ 63052 w 68984"/>
                <a:gd name="connsiteY11" fmla="*/ 0 h 124172"/>
                <a:gd name="connsiteX12" fmla="*/ 76297 w 68984"/>
                <a:gd name="connsiteY12" fmla="*/ 0 h 124172"/>
                <a:gd name="connsiteX13" fmla="*/ 76297 w 68984"/>
                <a:gd name="connsiteY13" fmla="*/ 122517 h 124172"/>
                <a:gd name="connsiteX14" fmla="*/ 63052 w 68984"/>
                <a:gd name="connsiteY14" fmla="*/ 84989 h 124172"/>
                <a:gd name="connsiteX15" fmla="*/ 63052 w 68984"/>
                <a:gd name="connsiteY15" fmla="*/ 72848 h 124172"/>
                <a:gd name="connsiteX16" fmla="*/ 56429 w 68984"/>
                <a:gd name="connsiteY16" fmla="*/ 55877 h 124172"/>
                <a:gd name="connsiteX17" fmla="*/ 39597 w 68984"/>
                <a:gd name="connsiteY17" fmla="*/ 48979 h 124172"/>
                <a:gd name="connsiteX18" fmla="*/ 20557 w 68984"/>
                <a:gd name="connsiteY18" fmla="*/ 57809 h 124172"/>
                <a:gd name="connsiteX19" fmla="*/ 13659 w 68984"/>
                <a:gd name="connsiteY19" fmla="*/ 82368 h 124172"/>
                <a:gd name="connsiteX20" fmla="*/ 20281 w 68984"/>
                <a:gd name="connsiteY20" fmla="*/ 104994 h 124172"/>
                <a:gd name="connsiteX21" fmla="*/ 38217 w 68984"/>
                <a:gd name="connsiteY21" fmla="*/ 113272 h 124172"/>
                <a:gd name="connsiteX22" fmla="*/ 56153 w 68984"/>
                <a:gd name="connsiteY22" fmla="*/ 105270 h 124172"/>
                <a:gd name="connsiteX23" fmla="*/ 63052 w 68984"/>
                <a:gd name="connsiteY23" fmla="*/ 84989 h 12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984" h="124172">
                  <a:moveTo>
                    <a:pt x="76297" y="122517"/>
                  </a:moveTo>
                  <a:lnTo>
                    <a:pt x="63052" y="122517"/>
                  </a:lnTo>
                  <a:lnTo>
                    <a:pt x="63052" y="108443"/>
                  </a:lnTo>
                  <a:lnTo>
                    <a:pt x="62776" y="108443"/>
                  </a:lnTo>
                  <a:cubicBezTo>
                    <a:pt x="56567" y="119067"/>
                    <a:pt x="47185" y="124448"/>
                    <a:pt x="34354" y="124448"/>
                  </a:cubicBezTo>
                  <a:cubicBezTo>
                    <a:pt x="24006" y="124448"/>
                    <a:pt x="15591" y="120723"/>
                    <a:pt x="9382" y="113272"/>
                  </a:cubicBezTo>
                  <a:cubicBezTo>
                    <a:pt x="3173" y="105822"/>
                    <a:pt x="0" y="95751"/>
                    <a:pt x="0" y="83057"/>
                  </a:cubicBezTo>
                  <a:cubicBezTo>
                    <a:pt x="0" y="69398"/>
                    <a:pt x="3449" y="58361"/>
                    <a:pt x="10348" y="50221"/>
                  </a:cubicBezTo>
                  <a:cubicBezTo>
                    <a:pt x="17246" y="41943"/>
                    <a:pt x="26490" y="37803"/>
                    <a:pt x="37941" y="37803"/>
                  </a:cubicBezTo>
                  <a:cubicBezTo>
                    <a:pt x="49255" y="37803"/>
                    <a:pt x="57533" y="42219"/>
                    <a:pt x="62776" y="51186"/>
                  </a:cubicBezTo>
                  <a:lnTo>
                    <a:pt x="63052" y="51186"/>
                  </a:lnTo>
                  <a:lnTo>
                    <a:pt x="63052" y="0"/>
                  </a:lnTo>
                  <a:lnTo>
                    <a:pt x="76297" y="0"/>
                  </a:lnTo>
                  <a:lnTo>
                    <a:pt x="76297" y="122517"/>
                  </a:lnTo>
                  <a:close/>
                  <a:moveTo>
                    <a:pt x="63052" y="84989"/>
                  </a:moveTo>
                  <a:lnTo>
                    <a:pt x="63052" y="72848"/>
                  </a:lnTo>
                  <a:cubicBezTo>
                    <a:pt x="63052" y="66225"/>
                    <a:pt x="60844" y="60568"/>
                    <a:pt x="56429" y="55877"/>
                  </a:cubicBezTo>
                  <a:cubicBezTo>
                    <a:pt x="52014" y="51186"/>
                    <a:pt x="46357" y="48979"/>
                    <a:pt x="39597" y="48979"/>
                  </a:cubicBezTo>
                  <a:cubicBezTo>
                    <a:pt x="31457" y="48979"/>
                    <a:pt x="25110" y="51876"/>
                    <a:pt x="20557" y="57809"/>
                  </a:cubicBezTo>
                  <a:cubicBezTo>
                    <a:pt x="15866" y="63742"/>
                    <a:pt x="13659" y="71882"/>
                    <a:pt x="13659" y="82368"/>
                  </a:cubicBezTo>
                  <a:cubicBezTo>
                    <a:pt x="13659" y="91887"/>
                    <a:pt x="15866" y="99476"/>
                    <a:pt x="20281" y="104994"/>
                  </a:cubicBezTo>
                  <a:cubicBezTo>
                    <a:pt x="24696" y="110513"/>
                    <a:pt x="30629" y="113272"/>
                    <a:pt x="38217" y="113272"/>
                  </a:cubicBezTo>
                  <a:cubicBezTo>
                    <a:pt x="45668" y="113272"/>
                    <a:pt x="51600" y="110651"/>
                    <a:pt x="56153" y="105270"/>
                  </a:cubicBezTo>
                  <a:cubicBezTo>
                    <a:pt x="60706" y="99889"/>
                    <a:pt x="63052" y="93129"/>
                    <a:pt x="63052" y="84989"/>
                  </a:cubicBezTo>
                  <a:close/>
                </a:path>
              </a:pathLst>
            </a:custGeom>
            <a:solidFill>
              <a:srgbClr val="FFFFFF"/>
            </a:solidFill>
            <a:ln w="13792" cap="flat">
              <a:noFill/>
              <a:prstDash val="solid"/>
              <a:miter/>
            </a:ln>
          </p:spPr>
          <p:txBody>
            <a:bodyPr rtlCol="0" anchor="ctr"/>
            <a:lstStyle/>
            <a:p>
              <a:endParaRPr lang="en-GB"/>
            </a:p>
          </p:txBody>
        </p:sp>
        <p:sp>
          <p:nvSpPr>
            <p:cNvPr id="340" name="Freeform: Shape 339">
              <a:extLst>
                <a:ext uri="{FF2B5EF4-FFF2-40B4-BE49-F238E27FC236}">
                  <a16:creationId xmlns:a16="http://schemas.microsoft.com/office/drawing/2014/main" id="{EF3947EA-2ADB-41D5-8449-C002EA01EFAF}"/>
                </a:ext>
              </a:extLst>
            </p:cNvPr>
            <p:cNvSpPr/>
            <p:nvPr/>
          </p:nvSpPr>
          <p:spPr>
            <a:xfrm>
              <a:off x="9676772" y="5531599"/>
              <a:ext cx="869205" cy="193157"/>
            </a:xfrm>
            <a:custGeom>
              <a:avLst/>
              <a:gdLst>
                <a:gd name="connsiteX0" fmla="*/ 0 w 869205"/>
                <a:gd name="connsiteY0" fmla="*/ 0 h 193156"/>
                <a:gd name="connsiteX1" fmla="*/ 880795 w 869205"/>
                <a:gd name="connsiteY1" fmla="*/ 0 h 193156"/>
                <a:gd name="connsiteX2" fmla="*/ 880795 w 869205"/>
                <a:gd name="connsiteY2" fmla="*/ 202677 h 193156"/>
                <a:gd name="connsiteX3" fmla="*/ 0 w 869205"/>
                <a:gd name="connsiteY3" fmla="*/ 202677 h 193156"/>
              </a:gdLst>
              <a:ahLst/>
              <a:cxnLst>
                <a:cxn ang="0">
                  <a:pos x="connsiteX0" y="connsiteY0"/>
                </a:cxn>
                <a:cxn ang="0">
                  <a:pos x="connsiteX1" y="connsiteY1"/>
                </a:cxn>
                <a:cxn ang="0">
                  <a:pos x="connsiteX2" y="connsiteY2"/>
                </a:cxn>
                <a:cxn ang="0">
                  <a:pos x="connsiteX3" y="connsiteY3"/>
                </a:cxn>
              </a:cxnLst>
              <a:rect l="l" t="t" r="r" b="b"/>
              <a:pathLst>
                <a:path w="869205" h="193156">
                  <a:moveTo>
                    <a:pt x="0" y="0"/>
                  </a:moveTo>
                  <a:lnTo>
                    <a:pt x="880795" y="0"/>
                  </a:lnTo>
                  <a:lnTo>
                    <a:pt x="880795" y="202677"/>
                  </a:lnTo>
                  <a:lnTo>
                    <a:pt x="0" y="202677"/>
                  </a:lnTo>
                  <a:close/>
                </a:path>
              </a:pathLst>
            </a:custGeom>
            <a:noFill/>
            <a:ln w="13792" cap="flat">
              <a:noFill/>
              <a:prstDash val="solid"/>
              <a:miter/>
            </a:ln>
          </p:spPr>
          <p:txBody>
            <a:bodyPr rtlCol="0" anchor="ctr"/>
            <a:lstStyle/>
            <a:p>
              <a:endParaRPr lang="en-GB"/>
            </a:p>
          </p:txBody>
        </p:sp>
        <p:sp>
          <p:nvSpPr>
            <p:cNvPr id="341" name="Freeform: Shape 340">
              <a:extLst>
                <a:ext uri="{FF2B5EF4-FFF2-40B4-BE49-F238E27FC236}">
                  <a16:creationId xmlns:a16="http://schemas.microsoft.com/office/drawing/2014/main" id="{B6329C03-8834-496D-B578-D1BCE6980144}"/>
                </a:ext>
              </a:extLst>
            </p:cNvPr>
            <p:cNvSpPr/>
            <p:nvPr/>
          </p:nvSpPr>
          <p:spPr>
            <a:xfrm>
              <a:off x="9991893" y="5538360"/>
              <a:ext cx="68985" cy="110375"/>
            </a:xfrm>
            <a:custGeom>
              <a:avLst/>
              <a:gdLst>
                <a:gd name="connsiteX0" fmla="*/ 13521 w 68984"/>
                <a:gd name="connsiteY0" fmla="*/ 72020 h 110375"/>
                <a:gd name="connsiteX1" fmla="*/ 13521 w 68984"/>
                <a:gd name="connsiteY1" fmla="*/ 115894 h 110375"/>
                <a:gd name="connsiteX2" fmla="*/ 0 w 68984"/>
                <a:gd name="connsiteY2" fmla="*/ 115894 h 110375"/>
                <a:gd name="connsiteX3" fmla="*/ 0 w 68984"/>
                <a:gd name="connsiteY3" fmla="*/ 0 h 110375"/>
                <a:gd name="connsiteX4" fmla="*/ 31871 w 68984"/>
                <a:gd name="connsiteY4" fmla="*/ 0 h 110375"/>
                <a:gd name="connsiteX5" fmla="*/ 60706 w 68984"/>
                <a:gd name="connsiteY5" fmla="*/ 9106 h 110375"/>
                <a:gd name="connsiteX6" fmla="*/ 70916 w 68984"/>
                <a:gd name="connsiteY6" fmla="*/ 34630 h 110375"/>
                <a:gd name="connsiteX7" fmla="*/ 59603 w 68984"/>
                <a:gd name="connsiteY7" fmla="*/ 61672 h 110375"/>
                <a:gd name="connsiteX8" fmla="*/ 28974 w 68984"/>
                <a:gd name="connsiteY8" fmla="*/ 72158 h 110375"/>
                <a:gd name="connsiteX9" fmla="*/ 13521 w 68984"/>
                <a:gd name="connsiteY9" fmla="*/ 72158 h 110375"/>
                <a:gd name="connsiteX10" fmla="*/ 13521 w 68984"/>
                <a:gd name="connsiteY10" fmla="*/ 72020 h 110375"/>
                <a:gd name="connsiteX11" fmla="*/ 13521 w 68984"/>
                <a:gd name="connsiteY11" fmla="*/ 12141 h 110375"/>
                <a:gd name="connsiteX12" fmla="*/ 13521 w 68984"/>
                <a:gd name="connsiteY12" fmla="*/ 59741 h 110375"/>
                <a:gd name="connsiteX13" fmla="*/ 27732 w 68984"/>
                <a:gd name="connsiteY13" fmla="*/ 59741 h 110375"/>
                <a:gd name="connsiteX14" fmla="*/ 49255 w 68984"/>
                <a:gd name="connsiteY14" fmla="*/ 53256 h 110375"/>
                <a:gd name="connsiteX15" fmla="*/ 56705 w 68984"/>
                <a:gd name="connsiteY15" fmla="*/ 35044 h 110375"/>
                <a:gd name="connsiteX16" fmla="*/ 29526 w 68984"/>
                <a:gd name="connsiteY16" fmla="*/ 12141 h 110375"/>
                <a:gd name="connsiteX17" fmla="*/ 13521 w 68984"/>
                <a:gd name="connsiteY17" fmla="*/ 12141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110375">
                  <a:moveTo>
                    <a:pt x="13521" y="72020"/>
                  </a:moveTo>
                  <a:lnTo>
                    <a:pt x="13521" y="115894"/>
                  </a:lnTo>
                  <a:lnTo>
                    <a:pt x="0" y="115894"/>
                  </a:lnTo>
                  <a:lnTo>
                    <a:pt x="0" y="0"/>
                  </a:lnTo>
                  <a:lnTo>
                    <a:pt x="31871" y="0"/>
                  </a:lnTo>
                  <a:cubicBezTo>
                    <a:pt x="44288" y="0"/>
                    <a:pt x="53808" y="3035"/>
                    <a:pt x="60706" y="9106"/>
                  </a:cubicBezTo>
                  <a:cubicBezTo>
                    <a:pt x="67605" y="15176"/>
                    <a:pt x="70916" y="23593"/>
                    <a:pt x="70916" y="34630"/>
                  </a:cubicBezTo>
                  <a:cubicBezTo>
                    <a:pt x="70916" y="45668"/>
                    <a:pt x="67191" y="54636"/>
                    <a:pt x="59603" y="61672"/>
                  </a:cubicBezTo>
                  <a:cubicBezTo>
                    <a:pt x="52014" y="68709"/>
                    <a:pt x="41805" y="72158"/>
                    <a:pt x="28974" y="72158"/>
                  </a:cubicBezTo>
                  <a:lnTo>
                    <a:pt x="13521" y="72158"/>
                  </a:lnTo>
                  <a:lnTo>
                    <a:pt x="13521" y="72020"/>
                  </a:lnTo>
                  <a:close/>
                  <a:moveTo>
                    <a:pt x="13521" y="12141"/>
                  </a:moveTo>
                  <a:lnTo>
                    <a:pt x="13521" y="59741"/>
                  </a:lnTo>
                  <a:lnTo>
                    <a:pt x="27732" y="59741"/>
                  </a:lnTo>
                  <a:cubicBezTo>
                    <a:pt x="37114" y="59741"/>
                    <a:pt x="44288" y="57533"/>
                    <a:pt x="49255" y="53256"/>
                  </a:cubicBezTo>
                  <a:cubicBezTo>
                    <a:pt x="54222" y="48979"/>
                    <a:pt x="56705" y="42908"/>
                    <a:pt x="56705" y="35044"/>
                  </a:cubicBezTo>
                  <a:cubicBezTo>
                    <a:pt x="56705" y="19729"/>
                    <a:pt x="47600" y="12141"/>
                    <a:pt x="29526" y="12141"/>
                  </a:cubicBezTo>
                  <a:lnTo>
                    <a:pt x="13521" y="12141"/>
                  </a:lnTo>
                  <a:close/>
                </a:path>
              </a:pathLst>
            </a:custGeom>
            <a:solidFill>
              <a:srgbClr val="FFFFFF"/>
            </a:solidFill>
            <a:ln w="13792" cap="flat">
              <a:noFill/>
              <a:prstDash val="solid"/>
              <a:miter/>
            </a:ln>
          </p:spPr>
          <p:txBody>
            <a:bodyPr rtlCol="0" anchor="ctr"/>
            <a:lstStyle/>
            <a:p>
              <a:endParaRPr lang="en-GB"/>
            </a:p>
          </p:txBody>
        </p:sp>
        <p:sp>
          <p:nvSpPr>
            <p:cNvPr id="342" name="Freeform: Shape 341">
              <a:extLst>
                <a:ext uri="{FF2B5EF4-FFF2-40B4-BE49-F238E27FC236}">
                  <a16:creationId xmlns:a16="http://schemas.microsoft.com/office/drawing/2014/main" id="{82E55317-1B5C-4185-A5A2-E7AA8C6C8264}"/>
                </a:ext>
              </a:extLst>
            </p:cNvPr>
            <p:cNvSpPr/>
            <p:nvPr/>
          </p:nvSpPr>
          <p:spPr>
            <a:xfrm>
              <a:off x="10071087" y="5569541"/>
              <a:ext cx="68985" cy="82781"/>
            </a:xfrm>
            <a:custGeom>
              <a:avLst/>
              <a:gdLst>
                <a:gd name="connsiteX0" fmla="*/ 40149 w 68984"/>
                <a:gd name="connsiteY0" fmla="*/ 86645 h 82781"/>
                <a:gd name="connsiteX1" fmla="*/ 10900 w 68984"/>
                <a:gd name="connsiteY1" fmla="*/ 75055 h 82781"/>
                <a:gd name="connsiteX2" fmla="*/ 0 w 68984"/>
                <a:gd name="connsiteY2" fmla="*/ 44288 h 82781"/>
                <a:gd name="connsiteX3" fmla="*/ 11452 w 68984"/>
                <a:gd name="connsiteY3" fmla="*/ 11727 h 82781"/>
                <a:gd name="connsiteX4" fmla="*/ 42219 w 68984"/>
                <a:gd name="connsiteY4" fmla="*/ 0 h 82781"/>
                <a:gd name="connsiteX5" fmla="*/ 71054 w 68984"/>
                <a:gd name="connsiteY5" fmla="*/ 11451 h 82781"/>
                <a:gd name="connsiteX6" fmla="*/ 81402 w 68984"/>
                <a:gd name="connsiteY6" fmla="*/ 43046 h 82781"/>
                <a:gd name="connsiteX7" fmla="*/ 70226 w 68984"/>
                <a:gd name="connsiteY7" fmla="*/ 74779 h 82781"/>
                <a:gd name="connsiteX8" fmla="*/ 40149 w 68984"/>
                <a:gd name="connsiteY8" fmla="*/ 86645 h 82781"/>
                <a:gd name="connsiteX9" fmla="*/ 41115 w 68984"/>
                <a:gd name="connsiteY9" fmla="*/ 11038 h 82781"/>
                <a:gd name="connsiteX10" fmla="*/ 20972 w 68984"/>
                <a:gd name="connsiteY10" fmla="*/ 19730 h 82781"/>
                <a:gd name="connsiteX11" fmla="*/ 13521 w 68984"/>
                <a:gd name="connsiteY11" fmla="*/ 43736 h 82781"/>
                <a:gd name="connsiteX12" fmla="*/ 20972 w 68984"/>
                <a:gd name="connsiteY12" fmla="*/ 66915 h 82781"/>
                <a:gd name="connsiteX13" fmla="*/ 41115 w 68984"/>
                <a:gd name="connsiteY13" fmla="*/ 75469 h 82781"/>
                <a:gd name="connsiteX14" fmla="*/ 60844 w 68984"/>
                <a:gd name="connsiteY14" fmla="*/ 67191 h 82781"/>
                <a:gd name="connsiteX15" fmla="*/ 67743 w 68984"/>
                <a:gd name="connsiteY15" fmla="*/ 43460 h 82781"/>
                <a:gd name="connsiteX16" fmla="*/ 60844 w 68984"/>
                <a:gd name="connsiteY16" fmla="*/ 19592 h 82781"/>
                <a:gd name="connsiteX17" fmla="*/ 41115 w 68984"/>
                <a:gd name="connsiteY17" fmla="*/ 11038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82781">
                  <a:moveTo>
                    <a:pt x="40149" y="86645"/>
                  </a:moveTo>
                  <a:cubicBezTo>
                    <a:pt x="27870" y="86645"/>
                    <a:pt x="18212" y="82781"/>
                    <a:pt x="10900" y="75055"/>
                  </a:cubicBezTo>
                  <a:cubicBezTo>
                    <a:pt x="3587" y="67329"/>
                    <a:pt x="0" y="57119"/>
                    <a:pt x="0" y="44288"/>
                  </a:cubicBezTo>
                  <a:cubicBezTo>
                    <a:pt x="0" y="30353"/>
                    <a:pt x="3863" y="19592"/>
                    <a:pt x="11452" y="11727"/>
                  </a:cubicBezTo>
                  <a:cubicBezTo>
                    <a:pt x="19040" y="3863"/>
                    <a:pt x="29249" y="0"/>
                    <a:pt x="42219" y="0"/>
                  </a:cubicBezTo>
                  <a:cubicBezTo>
                    <a:pt x="54498" y="0"/>
                    <a:pt x="64156" y="3863"/>
                    <a:pt x="71054" y="11451"/>
                  </a:cubicBezTo>
                  <a:cubicBezTo>
                    <a:pt x="77953" y="19040"/>
                    <a:pt x="81402" y="29526"/>
                    <a:pt x="81402" y="43046"/>
                  </a:cubicBezTo>
                  <a:cubicBezTo>
                    <a:pt x="81402" y="56292"/>
                    <a:pt x="77677" y="66777"/>
                    <a:pt x="70226" y="74779"/>
                  </a:cubicBezTo>
                  <a:cubicBezTo>
                    <a:pt x="62776" y="82781"/>
                    <a:pt x="52704" y="86645"/>
                    <a:pt x="40149" y="86645"/>
                  </a:cubicBezTo>
                  <a:close/>
                  <a:moveTo>
                    <a:pt x="41115" y="11038"/>
                  </a:moveTo>
                  <a:cubicBezTo>
                    <a:pt x="32561" y="11038"/>
                    <a:pt x="25800" y="13935"/>
                    <a:pt x="20972" y="19730"/>
                  </a:cubicBezTo>
                  <a:cubicBezTo>
                    <a:pt x="16004" y="25524"/>
                    <a:pt x="13521" y="33526"/>
                    <a:pt x="13521" y="43736"/>
                  </a:cubicBezTo>
                  <a:cubicBezTo>
                    <a:pt x="13521" y="53532"/>
                    <a:pt x="16004" y="61258"/>
                    <a:pt x="20972" y="66915"/>
                  </a:cubicBezTo>
                  <a:cubicBezTo>
                    <a:pt x="25938" y="72572"/>
                    <a:pt x="32699" y="75469"/>
                    <a:pt x="41115" y="75469"/>
                  </a:cubicBezTo>
                  <a:cubicBezTo>
                    <a:pt x="49669" y="75469"/>
                    <a:pt x="56292" y="72710"/>
                    <a:pt x="60844" y="67191"/>
                  </a:cubicBezTo>
                  <a:cubicBezTo>
                    <a:pt x="65398" y="61672"/>
                    <a:pt x="67743" y="53808"/>
                    <a:pt x="67743" y="43460"/>
                  </a:cubicBezTo>
                  <a:cubicBezTo>
                    <a:pt x="67743" y="33112"/>
                    <a:pt x="65398" y="25110"/>
                    <a:pt x="60844" y="19592"/>
                  </a:cubicBezTo>
                  <a:cubicBezTo>
                    <a:pt x="56292" y="13935"/>
                    <a:pt x="49669" y="11038"/>
                    <a:pt x="41115" y="11038"/>
                  </a:cubicBezTo>
                  <a:close/>
                </a:path>
              </a:pathLst>
            </a:custGeom>
            <a:solidFill>
              <a:srgbClr val="FFFFFF"/>
            </a:solidFill>
            <a:ln w="13792" cap="flat">
              <a:noFill/>
              <a:prstDash val="solid"/>
              <a:miter/>
            </a:ln>
          </p:spPr>
          <p:txBody>
            <a:bodyPr rtlCol="0" anchor="ctr"/>
            <a:lstStyle/>
            <a:p>
              <a:endParaRPr lang="en-GB"/>
            </a:p>
          </p:txBody>
        </p:sp>
        <p:sp>
          <p:nvSpPr>
            <p:cNvPr id="343" name="Freeform: Shape 342">
              <a:extLst>
                <a:ext uri="{FF2B5EF4-FFF2-40B4-BE49-F238E27FC236}">
                  <a16:creationId xmlns:a16="http://schemas.microsoft.com/office/drawing/2014/main" id="{296E1900-A3F3-4AF2-A93C-C9948793CF06}"/>
                </a:ext>
              </a:extLst>
            </p:cNvPr>
            <p:cNvSpPr/>
            <p:nvPr/>
          </p:nvSpPr>
          <p:spPr>
            <a:xfrm>
              <a:off x="10167942" y="5531737"/>
              <a:ext cx="68985" cy="124172"/>
            </a:xfrm>
            <a:custGeom>
              <a:avLst/>
              <a:gdLst>
                <a:gd name="connsiteX0" fmla="*/ 76297 w 68984"/>
                <a:gd name="connsiteY0" fmla="*/ 122517 h 124172"/>
                <a:gd name="connsiteX1" fmla="*/ 63052 w 68984"/>
                <a:gd name="connsiteY1" fmla="*/ 122517 h 124172"/>
                <a:gd name="connsiteX2" fmla="*/ 63052 w 68984"/>
                <a:gd name="connsiteY2" fmla="*/ 108443 h 124172"/>
                <a:gd name="connsiteX3" fmla="*/ 62776 w 68984"/>
                <a:gd name="connsiteY3" fmla="*/ 108443 h 124172"/>
                <a:gd name="connsiteX4" fmla="*/ 34354 w 68984"/>
                <a:gd name="connsiteY4" fmla="*/ 124448 h 124172"/>
                <a:gd name="connsiteX5" fmla="*/ 9382 w 68984"/>
                <a:gd name="connsiteY5" fmla="*/ 113272 h 124172"/>
                <a:gd name="connsiteX6" fmla="*/ 0 w 68984"/>
                <a:gd name="connsiteY6" fmla="*/ 83057 h 124172"/>
                <a:gd name="connsiteX7" fmla="*/ 10348 w 68984"/>
                <a:gd name="connsiteY7" fmla="*/ 50221 h 124172"/>
                <a:gd name="connsiteX8" fmla="*/ 37941 w 68984"/>
                <a:gd name="connsiteY8" fmla="*/ 37803 h 124172"/>
                <a:gd name="connsiteX9" fmla="*/ 62776 w 68984"/>
                <a:gd name="connsiteY9" fmla="*/ 51186 h 124172"/>
                <a:gd name="connsiteX10" fmla="*/ 63052 w 68984"/>
                <a:gd name="connsiteY10" fmla="*/ 51186 h 124172"/>
                <a:gd name="connsiteX11" fmla="*/ 63052 w 68984"/>
                <a:gd name="connsiteY11" fmla="*/ 0 h 124172"/>
                <a:gd name="connsiteX12" fmla="*/ 76297 w 68984"/>
                <a:gd name="connsiteY12" fmla="*/ 0 h 124172"/>
                <a:gd name="connsiteX13" fmla="*/ 76297 w 68984"/>
                <a:gd name="connsiteY13" fmla="*/ 122517 h 124172"/>
                <a:gd name="connsiteX14" fmla="*/ 63052 w 68984"/>
                <a:gd name="connsiteY14" fmla="*/ 84989 h 124172"/>
                <a:gd name="connsiteX15" fmla="*/ 63052 w 68984"/>
                <a:gd name="connsiteY15" fmla="*/ 72848 h 124172"/>
                <a:gd name="connsiteX16" fmla="*/ 56429 w 68984"/>
                <a:gd name="connsiteY16" fmla="*/ 55877 h 124172"/>
                <a:gd name="connsiteX17" fmla="*/ 39597 w 68984"/>
                <a:gd name="connsiteY17" fmla="*/ 48979 h 124172"/>
                <a:gd name="connsiteX18" fmla="*/ 20557 w 68984"/>
                <a:gd name="connsiteY18" fmla="*/ 57809 h 124172"/>
                <a:gd name="connsiteX19" fmla="*/ 13659 w 68984"/>
                <a:gd name="connsiteY19" fmla="*/ 82368 h 124172"/>
                <a:gd name="connsiteX20" fmla="*/ 20281 w 68984"/>
                <a:gd name="connsiteY20" fmla="*/ 104994 h 124172"/>
                <a:gd name="connsiteX21" fmla="*/ 38217 w 68984"/>
                <a:gd name="connsiteY21" fmla="*/ 113272 h 124172"/>
                <a:gd name="connsiteX22" fmla="*/ 56153 w 68984"/>
                <a:gd name="connsiteY22" fmla="*/ 105270 h 124172"/>
                <a:gd name="connsiteX23" fmla="*/ 63052 w 68984"/>
                <a:gd name="connsiteY23" fmla="*/ 84989 h 12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984" h="124172">
                  <a:moveTo>
                    <a:pt x="76297" y="122517"/>
                  </a:moveTo>
                  <a:lnTo>
                    <a:pt x="63052" y="122517"/>
                  </a:lnTo>
                  <a:lnTo>
                    <a:pt x="63052" y="108443"/>
                  </a:lnTo>
                  <a:lnTo>
                    <a:pt x="62776" y="108443"/>
                  </a:lnTo>
                  <a:cubicBezTo>
                    <a:pt x="56567" y="119067"/>
                    <a:pt x="47185" y="124448"/>
                    <a:pt x="34354" y="124448"/>
                  </a:cubicBezTo>
                  <a:cubicBezTo>
                    <a:pt x="24006" y="124448"/>
                    <a:pt x="15591" y="120723"/>
                    <a:pt x="9382" y="113272"/>
                  </a:cubicBezTo>
                  <a:cubicBezTo>
                    <a:pt x="3173" y="105822"/>
                    <a:pt x="0" y="95751"/>
                    <a:pt x="0" y="83057"/>
                  </a:cubicBezTo>
                  <a:cubicBezTo>
                    <a:pt x="0" y="69398"/>
                    <a:pt x="3449" y="58361"/>
                    <a:pt x="10348" y="50221"/>
                  </a:cubicBezTo>
                  <a:cubicBezTo>
                    <a:pt x="17246" y="41943"/>
                    <a:pt x="26490" y="37803"/>
                    <a:pt x="37941" y="37803"/>
                  </a:cubicBezTo>
                  <a:cubicBezTo>
                    <a:pt x="49255" y="37803"/>
                    <a:pt x="57533" y="42219"/>
                    <a:pt x="62776" y="51186"/>
                  </a:cubicBezTo>
                  <a:lnTo>
                    <a:pt x="63052" y="51186"/>
                  </a:lnTo>
                  <a:lnTo>
                    <a:pt x="63052" y="0"/>
                  </a:lnTo>
                  <a:lnTo>
                    <a:pt x="76297" y="0"/>
                  </a:lnTo>
                  <a:lnTo>
                    <a:pt x="76297" y="122517"/>
                  </a:lnTo>
                  <a:close/>
                  <a:moveTo>
                    <a:pt x="63052" y="84989"/>
                  </a:moveTo>
                  <a:lnTo>
                    <a:pt x="63052" y="72848"/>
                  </a:lnTo>
                  <a:cubicBezTo>
                    <a:pt x="63052" y="66225"/>
                    <a:pt x="60844" y="60568"/>
                    <a:pt x="56429" y="55877"/>
                  </a:cubicBezTo>
                  <a:cubicBezTo>
                    <a:pt x="52014" y="51186"/>
                    <a:pt x="46357" y="48979"/>
                    <a:pt x="39597" y="48979"/>
                  </a:cubicBezTo>
                  <a:cubicBezTo>
                    <a:pt x="31457" y="48979"/>
                    <a:pt x="25110" y="51876"/>
                    <a:pt x="20557" y="57809"/>
                  </a:cubicBezTo>
                  <a:cubicBezTo>
                    <a:pt x="15866" y="63742"/>
                    <a:pt x="13659" y="71882"/>
                    <a:pt x="13659" y="82368"/>
                  </a:cubicBezTo>
                  <a:cubicBezTo>
                    <a:pt x="13659" y="91887"/>
                    <a:pt x="15866" y="99476"/>
                    <a:pt x="20281" y="104994"/>
                  </a:cubicBezTo>
                  <a:cubicBezTo>
                    <a:pt x="24696" y="110513"/>
                    <a:pt x="30629" y="113272"/>
                    <a:pt x="38217" y="113272"/>
                  </a:cubicBezTo>
                  <a:cubicBezTo>
                    <a:pt x="45668" y="113272"/>
                    <a:pt x="51600" y="110651"/>
                    <a:pt x="56153" y="105270"/>
                  </a:cubicBezTo>
                  <a:cubicBezTo>
                    <a:pt x="60706" y="99889"/>
                    <a:pt x="63052" y="93129"/>
                    <a:pt x="63052" y="84989"/>
                  </a:cubicBezTo>
                  <a:close/>
                </a:path>
              </a:pathLst>
            </a:custGeom>
            <a:solidFill>
              <a:srgbClr val="FFFFFF"/>
            </a:solidFill>
            <a:ln w="13792" cap="flat">
              <a:noFill/>
              <a:prstDash val="solid"/>
              <a:miter/>
            </a:ln>
          </p:spPr>
          <p:txBody>
            <a:bodyPr rtlCol="0" anchor="ctr"/>
            <a:lstStyle/>
            <a:p>
              <a:endParaRPr lang="en-GB"/>
            </a:p>
          </p:txBody>
        </p:sp>
        <p:sp>
          <p:nvSpPr>
            <p:cNvPr id="344" name="Freeform: Shape 343">
              <a:extLst>
                <a:ext uri="{FF2B5EF4-FFF2-40B4-BE49-F238E27FC236}">
                  <a16:creationId xmlns:a16="http://schemas.microsoft.com/office/drawing/2014/main" id="{AAA7562B-C26D-4624-B1F4-F7C79360C266}"/>
                </a:ext>
              </a:extLst>
            </p:cNvPr>
            <p:cNvSpPr/>
            <p:nvPr/>
          </p:nvSpPr>
          <p:spPr>
            <a:xfrm>
              <a:off x="10711540" y="5531599"/>
              <a:ext cx="869205" cy="193157"/>
            </a:xfrm>
            <a:custGeom>
              <a:avLst/>
              <a:gdLst>
                <a:gd name="connsiteX0" fmla="*/ 0 w 869205"/>
                <a:gd name="connsiteY0" fmla="*/ 0 h 193156"/>
                <a:gd name="connsiteX1" fmla="*/ 880795 w 869205"/>
                <a:gd name="connsiteY1" fmla="*/ 0 h 193156"/>
                <a:gd name="connsiteX2" fmla="*/ 880795 w 869205"/>
                <a:gd name="connsiteY2" fmla="*/ 202677 h 193156"/>
                <a:gd name="connsiteX3" fmla="*/ 0 w 869205"/>
                <a:gd name="connsiteY3" fmla="*/ 202677 h 193156"/>
              </a:gdLst>
              <a:ahLst/>
              <a:cxnLst>
                <a:cxn ang="0">
                  <a:pos x="connsiteX0" y="connsiteY0"/>
                </a:cxn>
                <a:cxn ang="0">
                  <a:pos x="connsiteX1" y="connsiteY1"/>
                </a:cxn>
                <a:cxn ang="0">
                  <a:pos x="connsiteX2" y="connsiteY2"/>
                </a:cxn>
                <a:cxn ang="0">
                  <a:pos x="connsiteX3" y="connsiteY3"/>
                </a:cxn>
              </a:cxnLst>
              <a:rect l="l" t="t" r="r" b="b"/>
              <a:pathLst>
                <a:path w="869205" h="193156">
                  <a:moveTo>
                    <a:pt x="0" y="0"/>
                  </a:moveTo>
                  <a:lnTo>
                    <a:pt x="880795" y="0"/>
                  </a:lnTo>
                  <a:lnTo>
                    <a:pt x="880795" y="202677"/>
                  </a:lnTo>
                  <a:lnTo>
                    <a:pt x="0" y="202677"/>
                  </a:lnTo>
                  <a:close/>
                </a:path>
              </a:pathLst>
            </a:custGeom>
            <a:noFill/>
            <a:ln w="13792" cap="flat">
              <a:noFill/>
              <a:prstDash val="solid"/>
              <a:miter/>
            </a:ln>
          </p:spPr>
          <p:txBody>
            <a:bodyPr rtlCol="0" anchor="ctr"/>
            <a:lstStyle/>
            <a:p>
              <a:endParaRPr lang="en-GB"/>
            </a:p>
          </p:txBody>
        </p:sp>
        <p:sp>
          <p:nvSpPr>
            <p:cNvPr id="345" name="Freeform: Shape 344">
              <a:extLst>
                <a:ext uri="{FF2B5EF4-FFF2-40B4-BE49-F238E27FC236}">
                  <a16:creationId xmlns:a16="http://schemas.microsoft.com/office/drawing/2014/main" id="{33D70BC8-5C00-46E5-AF3D-46C5DFDED6FE}"/>
                </a:ext>
              </a:extLst>
            </p:cNvPr>
            <p:cNvSpPr/>
            <p:nvPr/>
          </p:nvSpPr>
          <p:spPr>
            <a:xfrm>
              <a:off x="11026661" y="5538360"/>
              <a:ext cx="68985" cy="110375"/>
            </a:xfrm>
            <a:custGeom>
              <a:avLst/>
              <a:gdLst>
                <a:gd name="connsiteX0" fmla="*/ 13521 w 68984"/>
                <a:gd name="connsiteY0" fmla="*/ 72020 h 110375"/>
                <a:gd name="connsiteX1" fmla="*/ 13521 w 68984"/>
                <a:gd name="connsiteY1" fmla="*/ 115894 h 110375"/>
                <a:gd name="connsiteX2" fmla="*/ 0 w 68984"/>
                <a:gd name="connsiteY2" fmla="*/ 115894 h 110375"/>
                <a:gd name="connsiteX3" fmla="*/ 0 w 68984"/>
                <a:gd name="connsiteY3" fmla="*/ 0 h 110375"/>
                <a:gd name="connsiteX4" fmla="*/ 31871 w 68984"/>
                <a:gd name="connsiteY4" fmla="*/ 0 h 110375"/>
                <a:gd name="connsiteX5" fmla="*/ 60706 w 68984"/>
                <a:gd name="connsiteY5" fmla="*/ 9106 h 110375"/>
                <a:gd name="connsiteX6" fmla="*/ 70916 w 68984"/>
                <a:gd name="connsiteY6" fmla="*/ 34630 h 110375"/>
                <a:gd name="connsiteX7" fmla="*/ 59603 w 68984"/>
                <a:gd name="connsiteY7" fmla="*/ 61672 h 110375"/>
                <a:gd name="connsiteX8" fmla="*/ 28974 w 68984"/>
                <a:gd name="connsiteY8" fmla="*/ 72158 h 110375"/>
                <a:gd name="connsiteX9" fmla="*/ 13521 w 68984"/>
                <a:gd name="connsiteY9" fmla="*/ 72158 h 110375"/>
                <a:gd name="connsiteX10" fmla="*/ 13521 w 68984"/>
                <a:gd name="connsiteY10" fmla="*/ 72020 h 110375"/>
                <a:gd name="connsiteX11" fmla="*/ 13521 w 68984"/>
                <a:gd name="connsiteY11" fmla="*/ 12141 h 110375"/>
                <a:gd name="connsiteX12" fmla="*/ 13521 w 68984"/>
                <a:gd name="connsiteY12" fmla="*/ 59741 h 110375"/>
                <a:gd name="connsiteX13" fmla="*/ 27732 w 68984"/>
                <a:gd name="connsiteY13" fmla="*/ 59741 h 110375"/>
                <a:gd name="connsiteX14" fmla="*/ 49255 w 68984"/>
                <a:gd name="connsiteY14" fmla="*/ 53256 h 110375"/>
                <a:gd name="connsiteX15" fmla="*/ 56705 w 68984"/>
                <a:gd name="connsiteY15" fmla="*/ 35044 h 110375"/>
                <a:gd name="connsiteX16" fmla="*/ 29526 w 68984"/>
                <a:gd name="connsiteY16" fmla="*/ 12141 h 110375"/>
                <a:gd name="connsiteX17" fmla="*/ 13521 w 68984"/>
                <a:gd name="connsiteY17" fmla="*/ 12141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110375">
                  <a:moveTo>
                    <a:pt x="13521" y="72020"/>
                  </a:moveTo>
                  <a:lnTo>
                    <a:pt x="13521" y="115894"/>
                  </a:lnTo>
                  <a:lnTo>
                    <a:pt x="0" y="115894"/>
                  </a:lnTo>
                  <a:lnTo>
                    <a:pt x="0" y="0"/>
                  </a:lnTo>
                  <a:lnTo>
                    <a:pt x="31871" y="0"/>
                  </a:lnTo>
                  <a:cubicBezTo>
                    <a:pt x="44288" y="0"/>
                    <a:pt x="53808" y="3035"/>
                    <a:pt x="60706" y="9106"/>
                  </a:cubicBezTo>
                  <a:cubicBezTo>
                    <a:pt x="67605" y="15176"/>
                    <a:pt x="70916" y="23593"/>
                    <a:pt x="70916" y="34630"/>
                  </a:cubicBezTo>
                  <a:cubicBezTo>
                    <a:pt x="70916" y="45668"/>
                    <a:pt x="67191" y="54636"/>
                    <a:pt x="59603" y="61672"/>
                  </a:cubicBezTo>
                  <a:cubicBezTo>
                    <a:pt x="52014" y="68709"/>
                    <a:pt x="41805" y="72158"/>
                    <a:pt x="28974" y="72158"/>
                  </a:cubicBezTo>
                  <a:lnTo>
                    <a:pt x="13521" y="72158"/>
                  </a:lnTo>
                  <a:lnTo>
                    <a:pt x="13521" y="72020"/>
                  </a:lnTo>
                  <a:close/>
                  <a:moveTo>
                    <a:pt x="13521" y="12141"/>
                  </a:moveTo>
                  <a:lnTo>
                    <a:pt x="13521" y="59741"/>
                  </a:lnTo>
                  <a:lnTo>
                    <a:pt x="27732" y="59741"/>
                  </a:lnTo>
                  <a:cubicBezTo>
                    <a:pt x="37114" y="59741"/>
                    <a:pt x="44288" y="57533"/>
                    <a:pt x="49255" y="53256"/>
                  </a:cubicBezTo>
                  <a:cubicBezTo>
                    <a:pt x="54222" y="48979"/>
                    <a:pt x="56705" y="42908"/>
                    <a:pt x="56705" y="35044"/>
                  </a:cubicBezTo>
                  <a:cubicBezTo>
                    <a:pt x="56705" y="19729"/>
                    <a:pt x="47600" y="12141"/>
                    <a:pt x="29526" y="12141"/>
                  </a:cubicBezTo>
                  <a:lnTo>
                    <a:pt x="13521" y="12141"/>
                  </a:lnTo>
                  <a:close/>
                </a:path>
              </a:pathLst>
            </a:custGeom>
            <a:solidFill>
              <a:srgbClr val="FFFFFF"/>
            </a:solidFill>
            <a:ln w="13792" cap="flat">
              <a:noFill/>
              <a:prstDash val="solid"/>
              <a:miter/>
            </a:ln>
          </p:spPr>
          <p:txBody>
            <a:bodyPr rtlCol="0" anchor="ctr"/>
            <a:lstStyle/>
            <a:p>
              <a:endParaRPr lang="en-GB"/>
            </a:p>
          </p:txBody>
        </p:sp>
        <p:sp>
          <p:nvSpPr>
            <p:cNvPr id="346" name="Freeform: Shape 345">
              <a:extLst>
                <a:ext uri="{FF2B5EF4-FFF2-40B4-BE49-F238E27FC236}">
                  <a16:creationId xmlns:a16="http://schemas.microsoft.com/office/drawing/2014/main" id="{A6623D8E-FEB2-491C-8BA1-A2BCADB10BDB}"/>
                </a:ext>
              </a:extLst>
            </p:cNvPr>
            <p:cNvSpPr/>
            <p:nvPr/>
          </p:nvSpPr>
          <p:spPr>
            <a:xfrm>
              <a:off x="11105855" y="5569541"/>
              <a:ext cx="68985" cy="82781"/>
            </a:xfrm>
            <a:custGeom>
              <a:avLst/>
              <a:gdLst>
                <a:gd name="connsiteX0" fmla="*/ 40149 w 68984"/>
                <a:gd name="connsiteY0" fmla="*/ 86645 h 82781"/>
                <a:gd name="connsiteX1" fmla="*/ 10900 w 68984"/>
                <a:gd name="connsiteY1" fmla="*/ 75055 h 82781"/>
                <a:gd name="connsiteX2" fmla="*/ 0 w 68984"/>
                <a:gd name="connsiteY2" fmla="*/ 44288 h 82781"/>
                <a:gd name="connsiteX3" fmla="*/ 11452 w 68984"/>
                <a:gd name="connsiteY3" fmla="*/ 11727 h 82781"/>
                <a:gd name="connsiteX4" fmla="*/ 42219 w 68984"/>
                <a:gd name="connsiteY4" fmla="*/ 0 h 82781"/>
                <a:gd name="connsiteX5" fmla="*/ 71054 w 68984"/>
                <a:gd name="connsiteY5" fmla="*/ 11451 h 82781"/>
                <a:gd name="connsiteX6" fmla="*/ 81402 w 68984"/>
                <a:gd name="connsiteY6" fmla="*/ 43046 h 82781"/>
                <a:gd name="connsiteX7" fmla="*/ 70226 w 68984"/>
                <a:gd name="connsiteY7" fmla="*/ 74779 h 82781"/>
                <a:gd name="connsiteX8" fmla="*/ 40149 w 68984"/>
                <a:gd name="connsiteY8" fmla="*/ 86645 h 82781"/>
                <a:gd name="connsiteX9" fmla="*/ 41115 w 68984"/>
                <a:gd name="connsiteY9" fmla="*/ 11038 h 82781"/>
                <a:gd name="connsiteX10" fmla="*/ 20972 w 68984"/>
                <a:gd name="connsiteY10" fmla="*/ 19730 h 82781"/>
                <a:gd name="connsiteX11" fmla="*/ 13521 w 68984"/>
                <a:gd name="connsiteY11" fmla="*/ 43736 h 82781"/>
                <a:gd name="connsiteX12" fmla="*/ 20972 w 68984"/>
                <a:gd name="connsiteY12" fmla="*/ 66915 h 82781"/>
                <a:gd name="connsiteX13" fmla="*/ 41115 w 68984"/>
                <a:gd name="connsiteY13" fmla="*/ 75469 h 82781"/>
                <a:gd name="connsiteX14" fmla="*/ 60844 w 68984"/>
                <a:gd name="connsiteY14" fmla="*/ 67191 h 82781"/>
                <a:gd name="connsiteX15" fmla="*/ 67743 w 68984"/>
                <a:gd name="connsiteY15" fmla="*/ 43460 h 82781"/>
                <a:gd name="connsiteX16" fmla="*/ 60844 w 68984"/>
                <a:gd name="connsiteY16" fmla="*/ 19592 h 82781"/>
                <a:gd name="connsiteX17" fmla="*/ 41115 w 68984"/>
                <a:gd name="connsiteY17" fmla="*/ 11038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84" h="82781">
                  <a:moveTo>
                    <a:pt x="40149" y="86645"/>
                  </a:moveTo>
                  <a:cubicBezTo>
                    <a:pt x="27870" y="86645"/>
                    <a:pt x="18212" y="82781"/>
                    <a:pt x="10900" y="75055"/>
                  </a:cubicBezTo>
                  <a:cubicBezTo>
                    <a:pt x="3587" y="67329"/>
                    <a:pt x="0" y="57119"/>
                    <a:pt x="0" y="44288"/>
                  </a:cubicBezTo>
                  <a:cubicBezTo>
                    <a:pt x="0" y="30353"/>
                    <a:pt x="3863" y="19592"/>
                    <a:pt x="11452" y="11727"/>
                  </a:cubicBezTo>
                  <a:cubicBezTo>
                    <a:pt x="19040" y="3863"/>
                    <a:pt x="29249" y="0"/>
                    <a:pt x="42219" y="0"/>
                  </a:cubicBezTo>
                  <a:cubicBezTo>
                    <a:pt x="54498" y="0"/>
                    <a:pt x="64156" y="3863"/>
                    <a:pt x="71054" y="11451"/>
                  </a:cubicBezTo>
                  <a:cubicBezTo>
                    <a:pt x="77953" y="19040"/>
                    <a:pt x="81402" y="29526"/>
                    <a:pt x="81402" y="43046"/>
                  </a:cubicBezTo>
                  <a:cubicBezTo>
                    <a:pt x="81402" y="56292"/>
                    <a:pt x="77677" y="66777"/>
                    <a:pt x="70226" y="74779"/>
                  </a:cubicBezTo>
                  <a:cubicBezTo>
                    <a:pt x="62776" y="82781"/>
                    <a:pt x="52704" y="86645"/>
                    <a:pt x="40149" y="86645"/>
                  </a:cubicBezTo>
                  <a:close/>
                  <a:moveTo>
                    <a:pt x="41115" y="11038"/>
                  </a:moveTo>
                  <a:cubicBezTo>
                    <a:pt x="32561" y="11038"/>
                    <a:pt x="25800" y="13935"/>
                    <a:pt x="20972" y="19730"/>
                  </a:cubicBezTo>
                  <a:cubicBezTo>
                    <a:pt x="16004" y="25524"/>
                    <a:pt x="13521" y="33526"/>
                    <a:pt x="13521" y="43736"/>
                  </a:cubicBezTo>
                  <a:cubicBezTo>
                    <a:pt x="13521" y="53532"/>
                    <a:pt x="16004" y="61258"/>
                    <a:pt x="20972" y="66915"/>
                  </a:cubicBezTo>
                  <a:cubicBezTo>
                    <a:pt x="25938" y="72572"/>
                    <a:pt x="32699" y="75469"/>
                    <a:pt x="41115" y="75469"/>
                  </a:cubicBezTo>
                  <a:cubicBezTo>
                    <a:pt x="49669" y="75469"/>
                    <a:pt x="56292" y="72710"/>
                    <a:pt x="60844" y="67191"/>
                  </a:cubicBezTo>
                  <a:cubicBezTo>
                    <a:pt x="65398" y="61672"/>
                    <a:pt x="67743" y="53808"/>
                    <a:pt x="67743" y="43460"/>
                  </a:cubicBezTo>
                  <a:cubicBezTo>
                    <a:pt x="67743" y="33112"/>
                    <a:pt x="65398" y="25110"/>
                    <a:pt x="60844" y="19592"/>
                  </a:cubicBezTo>
                  <a:cubicBezTo>
                    <a:pt x="56292" y="13935"/>
                    <a:pt x="49669" y="11038"/>
                    <a:pt x="41115" y="11038"/>
                  </a:cubicBezTo>
                  <a:close/>
                </a:path>
              </a:pathLst>
            </a:custGeom>
            <a:solidFill>
              <a:srgbClr val="FFFFFF"/>
            </a:solidFill>
            <a:ln w="13792" cap="flat">
              <a:noFill/>
              <a:prstDash val="solid"/>
              <a:miter/>
            </a:ln>
          </p:spPr>
          <p:txBody>
            <a:bodyPr rtlCol="0" anchor="ctr"/>
            <a:lstStyle/>
            <a:p>
              <a:endParaRPr lang="en-GB"/>
            </a:p>
          </p:txBody>
        </p:sp>
        <p:sp>
          <p:nvSpPr>
            <p:cNvPr id="347" name="Freeform: Shape 346">
              <a:extLst>
                <a:ext uri="{FF2B5EF4-FFF2-40B4-BE49-F238E27FC236}">
                  <a16:creationId xmlns:a16="http://schemas.microsoft.com/office/drawing/2014/main" id="{536306AA-D2C9-4102-8A0F-2E75639F0D01}"/>
                </a:ext>
              </a:extLst>
            </p:cNvPr>
            <p:cNvSpPr/>
            <p:nvPr/>
          </p:nvSpPr>
          <p:spPr>
            <a:xfrm>
              <a:off x="11202710" y="5531737"/>
              <a:ext cx="68985" cy="124172"/>
            </a:xfrm>
            <a:custGeom>
              <a:avLst/>
              <a:gdLst>
                <a:gd name="connsiteX0" fmla="*/ 76297 w 68984"/>
                <a:gd name="connsiteY0" fmla="*/ 122517 h 124172"/>
                <a:gd name="connsiteX1" fmla="*/ 63052 w 68984"/>
                <a:gd name="connsiteY1" fmla="*/ 122517 h 124172"/>
                <a:gd name="connsiteX2" fmla="*/ 63052 w 68984"/>
                <a:gd name="connsiteY2" fmla="*/ 108443 h 124172"/>
                <a:gd name="connsiteX3" fmla="*/ 62776 w 68984"/>
                <a:gd name="connsiteY3" fmla="*/ 108443 h 124172"/>
                <a:gd name="connsiteX4" fmla="*/ 34354 w 68984"/>
                <a:gd name="connsiteY4" fmla="*/ 124448 h 124172"/>
                <a:gd name="connsiteX5" fmla="*/ 9382 w 68984"/>
                <a:gd name="connsiteY5" fmla="*/ 113272 h 124172"/>
                <a:gd name="connsiteX6" fmla="*/ 0 w 68984"/>
                <a:gd name="connsiteY6" fmla="*/ 83057 h 124172"/>
                <a:gd name="connsiteX7" fmla="*/ 10348 w 68984"/>
                <a:gd name="connsiteY7" fmla="*/ 50221 h 124172"/>
                <a:gd name="connsiteX8" fmla="*/ 37941 w 68984"/>
                <a:gd name="connsiteY8" fmla="*/ 37803 h 124172"/>
                <a:gd name="connsiteX9" fmla="*/ 62776 w 68984"/>
                <a:gd name="connsiteY9" fmla="*/ 51186 h 124172"/>
                <a:gd name="connsiteX10" fmla="*/ 63052 w 68984"/>
                <a:gd name="connsiteY10" fmla="*/ 51186 h 124172"/>
                <a:gd name="connsiteX11" fmla="*/ 63052 w 68984"/>
                <a:gd name="connsiteY11" fmla="*/ 0 h 124172"/>
                <a:gd name="connsiteX12" fmla="*/ 76297 w 68984"/>
                <a:gd name="connsiteY12" fmla="*/ 0 h 124172"/>
                <a:gd name="connsiteX13" fmla="*/ 76297 w 68984"/>
                <a:gd name="connsiteY13" fmla="*/ 122517 h 124172"/>
                <a:gd name="connsiteX14" fmla="*/ 63052 w 68984"/>
                <a:gd name="connsiteY14" fmla="*/ 84989 h 124172"/>
                <a:gd name="connsiteX15" fmla="*/ 63052 w 68984"/>
                <a:gd name="connsiteY15" fmla="*/ 72848 h 124172"/>
                <a:gd name="connsiteX16" fmla="*/ 56429 w 68984"/>
                <a:gd name="connsiteY16" fmla="*/ 55877 h 124172"/>
                <a:gd name="connsiteX17" fmla="*/ 39597 w 68984"/>
                <a:gd name="connsiteY17" fmla="*/ 48979 h 124172"/>
                <a:gd name="connsiteX18" fmla="*/ 20557 w 68984"/>
                <a:gd name="connsiteY18" fmla="*/ 57809 h 124172"/>
                <a:gd name="connsiteX19" fmla="*/ 13659 w 68984"/>
                <a:gd name="connsiteY19" fmla="*/ 82368 h 124172"/>
                <a:gd name="connsiteX20" fmla="*/ 20281 w 68984"/>
                <a:gd name="connsiteY20" fmla="*/ 104994 h 124172"/>
                <a:gd name="connsiteX21" fmla="*/ 38217 w 68984"/>
                <a:gd name="connsiteY21" fmla="*/ 113272 h 124172"/>
                <a:gd name="connsiteX22" fmla="*/ 56153 w 68984"/>
                <a:gd name="connsiteY22" fmla="*/ 105270 h 124172"/>
                <a:gd name="connsiteX23" fmla="*/ 63052 w 68984"/>
                <a:gd name="connsiteY23" fmla="*/ 84989 h 12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984" h="124172">
                  <a:moveTo>
                    <a:pt x="76297" y="122517"/>
                  </a:moveTo>
                  <a:lnTo>
                    <a:pt x="63052" y="122517"/>
                  </a:lnTo>
                  <a:lnTo>
                    <a:pt x="63052" y="108443"/>
                  </a:lnTo>
                  <a:lnTo>
                    <a:pt x="62776" y="108443"/>
                  </a:lnTo>
                  <a:cubicBezTo>
                    <a:pt x="56567" y="119067"/>
                    <a:pt x="47185" y="124448"/>
                    <a:pt x="34354" y="124448"/>
                  </a:cubicBezTo>
                  <a:cubicBezTo>
                    <a:pt x="24006" y="124448"/>
                    <a:pt x="15591" y="120723"/>
                    <a:pt x="9382" y="113272"/>
                  </a:cubicBezTo>
                  <a:cubicBezTo>
                    <a:pt x="3173" y="105822"/>
                    <a:pt x="0" y="95751"/>
                    <a:pt x="0" y="83057"/>
                  </a:cubicBezTo>
                  <a:cubicBezTo>
                    <a:pt x="0" y="69398"/>
                    <a:pt x="3449" y="58361"/>
                    <a:pt x="10348" y="50221"/>
                  </a:cubicBezTo>
                  <a:cubicBezTo>
                    <a:pt x="17246" y="41943"/>
                    <a:pt x="26490" y="37803"/>
                    <a:pt x="37941" y="37803"/>
                  </a:cubicBezTo>
                  <a:cubicBezTo>
                    <a:pt x="49255" y="37803"/>
                    <a:pt x="57533" y="42219"/>
                    <a:pt x="62776" y="51186"/>
                  </a:cubicBezTo>
                  <a:lnTo>
                    <a:pt x="63052" y="51186"/>
                  </a:lnTo>
                  <a:lnTo>
                    <a:pt x="63052" y="0"/>
                  </a:lnTo>
                  <a:lnTo>
                    <a:pt x="76297" y="0"/>
                  </a:lnTo>
                  <a:lnTo>
                    <a:pt x="76297" y="122517"/>
                  </a:lnTo>
                  <a:close/>
                  <a:moveTo>
                    <a:pt x="63052" y="84989"/>
                  </a:moveTo>
                  <a:lnTo>
                    <a:pt x="63052" y="72848"/>
                  </a:lnTo>
                  <a:cubicBezTo>
                    <a:pt x="63052" y="66225"/>
                    <a:pt x="60844" y="60568"/>
                    <a:pt x="56429" y="55877"/>
                  </a:cubicBezTo>
                  <a:cubicBezTo>
                    <a:pt x="52014" y="51186"/>
                    <a:pt x="46357" y="48979"/>
                    <a:pt x="39597" y="48979"/>
                  </a:cubicBezTo>
                  <a:cubicBezTo>
                    <a:pt x="31457" y="48979"/>
                    <a:pt x="25110" y="51876"/>
                    <a:pt x="20557" y="57809"/>
                  </a:cubicBezTo>
                  <a:cubicBezTo>
                    <a:pt x="15866" y="63742"/>
                    <a:pt x="13659" y="71882"/>
                    <a:pt x="13659" y="82368"/>
                  </a:cubicBezTo>
                  <a:cubicBezTo>
                    <a:pt x="13659" y="91887"/>
                    <a:pt x="15866" y="99476"/>
                    <a:pt x="20281" y="104994"/>
                  </a:cubicBezTo>
                  <a:cubicBezTo>
                    <a:pt x="24696" y="110513"/>
                    <a:pt x="30629" y="113272"/>
                    <a:pt x="38217" y="113272"/>
                  </a:cubicBezTo>
                  <a:cubicBezTo>
                    <a:pt x="45668" y="113272"/>
                    <a:pt x="51600" y="110651"/>
                    <a:pt x="56153" y="105270"/>
                  </a:cubicBezTo>
                  <a:cubicBezTo>
                    <a:pt x="60706" y="99889"/>
                    <a:pt x="63052" y="93129"/>
                    <a:pt x="63052" y="84989"/>
                  </a:cubicBezTo>
                  <a:close/>
                </a:path>
              </a:pathLst>
            </a:custGeom>
            <a:solidFill>
              <a:srgbClr val="FFFFFF"/>
            </a:solidFill>
            <a:ln w="13792" cap="flat">
              <a:noFill/>
              <a:prstDash val="solid"/>
              <a:miter/>
            </a:ln>
          </p:spPr>
          <p:txBody>
            <a:bodyPr rtlCol="0" anchor="ctr"/>
            <a:lstStyle/>
            <a:p>
              <a:endParaRPr lang="en-GB"/>
            </a:p>
          </p:txBody>
        </p:sp>
        <p:sp>
          <p:nvSpPr>
            <p:cNvPr id="348" name="Freeform: Shape 347">
              <a:extLst>
                <a:ext uri="{FF2B5EF4-FFF2-40B4-BE49-F238E27FC236}">
                  <a16:creationId xmlns:a16="http://schemas.microsoft.com/office/drawing/2014/main" id="{14F5C638-CFEC-44B3-B5AF-FEE2810B6C23}"/>
                </a:ext>
              </a:extLst>
            </p:cNvPr>
            <p:cNvSpPr/>
            <p:nvPr/>
          </p:nvSpPr>
          <p:spPr>
            <a:xfrm>
              <a:off x="8521833" y="5171086"/>
              <a:ext cx="1145143" cy="193157"/>
            </a:xfrm>
            <a:custGeom>
              <a:avLst/>
              <a:gdLst>
                <a:gd name="connsiteX0" fmla="*/ 0 w 1145143"/>
                <a:gd name="connsiteY0" fmla="*/ 0 h 193156"/>
                <a:gd name="connsiteX1" fmla="*/ 1151490 w 1145143"/>
                <a:gd name="connsiteY1" fmla="*/ 0 h 193156"/>
                <a:gd name="connsiteX2" fmla="*/ 1151490 w 1145143"/>
                <a:gd name="connsiteY2" fmla="*/ 204194 h 193156"/>
                <a:gd name="connsiteX3" fmla="*/ 0 w 1145143"/>
                <a:gd name="connsiteY3" fmla="*/ 204194 h 193156"/>
              </a:gdLst>
              <a:ahLst/>
              <a:cxnLst>
                <a:cxn ang="0">
                  <a:pos x="connsiteX0" y="connsiteY0"/>
                </a:cxn>
                <a:cxn ang="0">
                  <a:pos x="connsiteX1" y="connsiteY1"/>
                </a:cxn>
                <a:cxn ang="0">
                  <a:pos x="connsiteX2" y="connsiteY2"/>
                </a:cxn>
                <a:cxn ang="0">
                  <a:pos x="connsiteX3" y="connsiteY3"/>
                </a:cxn>
              </a:cxnLst>
              <a:rect l="l" t="t" r="r" b="b"/>
              <a:pathLst>
                <a:path w="1145143" h="193156">
                  <a:moveTo>
                    <a:pt x="0" y="0"/>
                  </a:moveTo>
                  <a:lnTo>
                    <a:pt x="1151490" y="0"/>
                  </a:lnTo>
                  <a:lnTo>
                    <a:pt x="1151490" y="204194"/>
                  </a:lnTo>
                  <a:lnTo>
                    <a:pt x="0" y="204194"/>
                  </a:lnTo>
                  <a:close/>
                </a:path>
              </a:pathLst>
            </a:custGeom>
            <a:noFill/>
            <a:ln w="13792" cap="flat">
              <a:noFill/>
              <a:prstDash val="solid"/>
              <a:miter/>
            </a:ln>
          </p:spPr>
          <p:txBody>
            <a:bodyPr rtlCol="0" anchor="ctr"/>
            <a:lstStyle/>
            <a:p>
              <a:endParaRPr lang="en-GB"/>
            </a:p>
          </p:txBody>
        </p:sp>
        <p:sp>
          <p:nvSpPr>
            <p:cNvPr id="349" name="Freeform: Shape 348">
              <a:extLst>
                <a:ext uri="{FF2B5EF4-FFF2-40B4-BE49-F238E27FC236}">
                  <a16:creationId xmlns:a16="http://schemas.microsoft.com/office/drawing/2014/main" id="{EBED477E-ACB8-439C-9046-881A15DFDB7B}"/>
                </a:ext>
              </a:extLst>
            </p:cNvPr>
            <p:cNvSpPr/>
            <p:nvPr/>
          </p:nvSpPr>
          <p:spPr>
            <a:xfrm>
              <a:off x="8537009" y="5177709"/>
              <a:ext cx="82781" cy="110375"/>
            </a:xfrm>
            <a:custGeom>
              <a:avLst/>
              <a:gdLst>
                <a:gd name="connsiteX0" fmla="*/ 0 w 82781"/>
                <a:gd name="connsiteY0" fmla="*/ 115894 h 110375"/>
                <a:gd name="connsiteX1" fmla="*/ 0 w 82781"/>
                <a:gd name="connsiteY1" fmla="*/ 0 h 110375"/>
                <a:gd name="connsiteX2" fmla="*/ 32009 w 82781"/>
                <a:gd name="connsiteY2" fmla="*/ 0 h 110375"/>
                <a:gd name="connsiteX3" fmla="*/ 93267 w 82781"/>
                <a:gd name="connsiteY3" fmla="*/ 56567 h 110375"/>
                <a:gd name="connsiteX4" fmla="*/ 76297 w 82781"/>
                <a:gd name="connsiteY4" fmla="*/ 99752 h 110375"/>
                <a:gd name="connsiteX5" fmla="*/ 30767 w 82781"/>
                <a:gd name="connsiteY5" fmla="*/ 116032 h 110375"/>
                <a:gd name="connsiteX6" fmla="*/ 0 w 82781"/>
                <a:gd name="connsiteY6" fmla="*/ 116032 h 110375"/>
                <a:gd name="connsiteX7" fmla="*/ 0 w 82781"/>
                <a:gd name="connsiteY7" fmla="*/ 115894 h 110375"/>
                <a:gd name="connsiteX8" fmla="*/ 13521 w 82781"/>
                <a:gd name="connsiteY8" fmla="*/ 12279 h 110375"/>
                <a:gd name="connsiteX9" fmla="*/ 13521 w 82781"/>
                <a:gd name="connsiteY9" fmla="*/ 103615 h 110375"/>
                <a:gd name="connsiteX10" fmla="*/ 30767 w 82781"/>
                <a:gd name="connsiteY10" fmla="*/ 103615 h 110375"/>
                <a:gd name="connsiteX11" fmla="*/ 66225 w 82781"/>
                <a:gd name="connsiteY11" fmla="*/ 91473 h 110375"/>
                <a:gd name="connsiteX12" fmla="*/ 78918 w 82781"/>
                <a:gd name="connsiteY12" fmla="*/ 56843 h 110375"/>
                <a:gd name="connsiteX13" fmla="*/ 31595 w 82781"/>
                <a:gd name="connsiteY13" fmla="*/ 12279 h 110375"/>
                <a:gd name="connsiteX14" fmla="*/ 13521 w 82781"/>
                <a:gd name="connsiteY14" fmla="*/ 12279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781" h="110375">
                  <a:moveTo>
                    <a:pt x="0" y="115894"/>
                  </a:moveTo>
                  <a:lnTo>
                    <a:pt x="0" y="0"/>
                  </a:lnTo>
                  <a:lnTo>
                    <a:pt x="32009" y="0"/>
                  </a:lnTo>
                  <a:cubicBezTo>
                    <a:pt x="72848" y="0"/>
                    <a:pt x="93267" y="18902"/>
                    <a:pt x="93267" y="56567"/>
                  </a:cubicBezTo>
                  <a:cubicBezTo>
                    <a:pt x="93267" y="74503"/>
                    <a:pt x="87610" y="88852"/>
                    <a:pt x="76297" y="99752"/>
                  </a:cubicBezTo>
                  <a:cubicBezTo>
                    <a:pt x="64983" y="110651"/>
                    <a:pt x="49807" y="116032"/>
                    <a:pt x="30767" y="116032"/>
                  </a:cubicBezTo>
                  <a:lnTo>
                    <a:pt x="0" y="116032"/>
                  </a:lnTo>
                  <a:lnTo>
                    <a:pt x="0" y="115894"/>
                  </a:lnTo>
                  <a:close/>
                  <a:moveTo>
                    <a:pt x="13521" y="12279"/>
                  </a:moveTo>
                  <a:lnTo>
                    <a:pt x="13521" y="103615"/>
                  </a:lnTo>
                  <a:lnTo>
                    <a:pt x="30767" y="103615"/>
                  </a:lnTo>
                  <a:cubicBezTo>
                    <a:pt x="45944" y="103615"/>
                    <a:pt x="57809" y="99614"/>
                    <a:pt x="66225" y="91473"/>
                  </a:cubicBezTo>
                  <a:cubicBezTo>
                    <a:pt x="74641" y="83333"/>
                    <a:pt x="78918" y="71744"/>
                    <a:pt x="78918" y="56843"/>
                  </a:cubicBezTo>
                  <a:cubicBezTo>
                    <a:pt x="78918" y="27180"/>
                    <a:pt x="63190" y="12279"/>
                    <a:pt x="31595" y="12279"/>
                  </a:cubicBezTo>
                  <a:lnTo>
                    <a:pt x="13521" y="12279"/>
                  </a:lnTo>
                  <a:close/>
                </a:path>
              </a:pathLst>
            </a:custGeom>
            <a:solidFill>
              <a:srgbClr val="1E1E1E"/>
            </a:solidFill>
            <a:ln w="13792" cap="flat">
              <a:noFill/>
              <a:prstDash val="solid"/>
              <a:miter/>
            </a:ln>
          </p:spPr>
          <p:txBody>
            <a:bodyPr rtlCol="0" anchor="ctr"/>
            <a:lstStyle/>
            <a:p>
              <a:endParaRPr lang="en-GB"/>
            </a:p>
          </p:txBody>
        </p:sp>
        <p:sp>
          <p:nvSpPr>
            <p:cNvPr id="350" name="Freeform: Shape 349">
              <a:extLst>
                <a:ext uri="{FF2B5EF4-FFF2-40B4-BE49-F238E27FC236}">
                  <a16:creationId xmlns:a16="http://schemas.microsoft.com/office/drawing/2014/main" id="{4A437A4E-6B0A-4D48-8962-2DBF3131442F}"/>
                </a:ext>
              </a:extLst>
            </p:cNvPr>
            <p:cNvSpPr/>
            <p:nvPr/>
          </p:nvSpPr>
          <p:spPr>
            <a:xfrm>
              <a:off x="8645591" y="5208752"/>
              <a:ext cx="68985" cy="82781"/>
            </a:xfrm>
            <a:custGeom>
              <a:avLst/>
              <a:gdLst>
                <a:gd name="connsiteX0" fmla="*/ 72296 w 68984"/>
                <a:gd name="connsiteY0" fmla="*/ 46772 h 82781"/>
                <a:gd name="connsiteX1" fmla="*/ 13797 w 68984"/>
                <a:gd name="connsiteY1" fmla="*/ 46772 h 82781"/>
                <a:gd name="connsiteX2" fmla="*/ 21247 w 68984"/>
                <a:gd name="connsiteY2" fmla="*/ 68157 h 82781"/>
                <a:gd name="connsiteX3" fmla="*/ 40839 w 68984"/>
                <a:gd name="connsiteY3" fmla="*/ 75607 h 82781"/>
                <a:gd name="connsiteX4" fmla="*/ 66501 w 68984"/>
                <a:gd name="connsiteY4" fmla="*/ 66363 h 82781"/>
                <a:gd name="connsiteX5" fmla="*/ 66501 w 68984"/>
                <a:gd name="connsiteY5" fmla="*/ 78780 h 82781"/>
                <a:gd name="connsiteX6" fmla="*/ 37666 w 68984"/>
                <a:gd name="connsiteY6" fmla="*/ 86645 h 82781"/>
                <a:gd name="connsiteX7" fmla="*/ 10072 w 68984"/>
                <a:gd name="connsiteY7" fmla="*/ 75331 h 82781"/>
                <a:gd name="connsiteX8" fmla="*/ 0 w 68984"/>
                <a:gd name="connsiteY8" fmla="*/ 43598 h 82781"/>
                <a:gd name="connsiteX9" fmla="*/ 10900 w 68984"/>
                <a:gd name="connsiteY9" fmla="*/ 12141 h 82781"/>
                <a:gd name="connsiteX10" fmla="*/ 38079 w 68984"/>
                <a:gd name="connsiteY10" fmla="*/ 0 h 82781"/>
                <a:gd name="connsiteX11" fmla="*/ 63190 w 68984"/>
                <a:gd name="connsiteY11" fmla="*/ 10486 h 82781"/>
                <a:gd name="connsiteX12" fmla="*/ 72020 w 68984"/>
                <a:gd name="connsiteY12" fmla="*/ 39735 h 82781"/>
                <a:gd name="connsiteX13" fmla="*/ 72020 w 68984"/>
                <a:gd name="connsiteY13" fmla="*/ 46772 h 82781"/>
                <a:gd name="connsiteX14" fmla="*/ 72296 w 68984"/>
                <a:gd name="connsiteY14" fmla="*/ 46772 h 82781"/>
                <a:gd name="connsiteX15" fmla="*/ 58637 w 68984"/>
                <a:gd name="connsiteY15" fmla="*/ 35596 h 82781"/>
                <a:gd name="connsiteX16" fmla="*/ 53118 w 68984"/>
                <a:gd name="connsiteY16" fmla="*/ 17798 h 82781"/>
                <a:gd name="connsiteX17" fmla="*/ 37941 w 68984"/>
                <a:gd name="connsiteY17" fmla="*/ 11451 h 82781"/>
                <a:gd name="connsiteX18" fmla="*/ 22075 w 68984"/>
                <a:gd name="connsiteY18" fmla="*/ 18212 h 82781"/>
                <a:gd name="connsiteX19" fmla="*/ 13935 w 68984"/>
                <a:gd name="connsiteY19" fmla="*/ 35734 h 82781"/>
                <a:gd name="connsiteX20" fmla="*/ 58637 w 68984"/>
                <a:gd name="connsiteY20" fmla="*/ 35734 h 82781"/>
                <a:gd name="connsiteX21" fmla="*/ 58637 w 68984"/>
                <a:gd name="connsiteY21" fmla="*/ 35596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8984" h="82781">
                  <a:moveTo>
                    <a:pt x="72296" y="46772"/>
                  </a:moveTo>
                  <a:lnTo>
                    <a:pt x="13797" y="46772"/>
                  </a:lnTo>
                  <a:cubicBezTo>
                    <a:pt x="14073" y="56015"/>
                    <a:pt x="16556" y="63052"/>
                    <a:pt x="21247" y="68157"/>
                  </a:cubicBezTo>
                  <a:cubicBezTo>
                    <a:pt x="25938" y="73262"/>
                    <a:pt x="32561" y="75607"/>
                    <a:pt x="40839" y="75607"/>
                  </a:cubicBezTo>
                  <a:cubicBezTo>
                    <a:pt x="50221" y="75607"/>
                    <a:pt x="58775" y="72572"/>
                    <a:pt x="66501" y="66363"/>
                  </a:cubicBezTo>
                  <a:lnTo>
                    <a:pt x="66501" y="78780"/>
                  </a:lnTo>
                  <a:cubicBezTo>
                    <a:pt x="59189" y="84023"/>
                    <a:pt x="49669" y="86645"/>
                    <a:pt x="37666" y="86645"/>
                  </a:cubicBezTo>
                  <a:cubicBezTo>
                    <a:pt x="25938" y="86645"/>
                    <a:pt x="16832" y="82919"/>
                    <a:pt x="10072" y="75331"/>
                  </a:cubicBezTo>
                  <a:cubicBezTo>
                    <a:pt x="3311" y="67743"/>
                    <a:pt x="0" y="57257"/>
                    <a:pt x="0" y="43598"/>
                  </a:cubicBezTo>
                  <a:cubicBezTo>
                    <a:pt x="0" y="30767"/>
                    <a:pt x="3587" y="20281"/>
                    <a:pt x="10900" y="12141"/>
                  </a:cubicBezTo>
                  <a:cubicBezTo>
                    <a:pt x="18212" y="4001"/>
                    <a:pt x="27318" y="0"/>
                    <a:pt x="38079" y="0"/>
                  </a:cubicBezTo>
                  <a:cubicBezTo>
                    <a:pt x="48841" y="0"/>
                    <a:pt x="57257" y="3449"/>
                    <a:pt x="63190" y="10486"/>
                  </a:cubicBezTo>
                  <a:cubicBezTo>
                    <a:pt x="69122" y="17522"/>
                    <a:pt x="72020" y="27180"/>
                    <a:pt x="72020" y="39735"/>
                  </a:cubicBezTo>
                  <a:lnTo>
                    <a:pt x="72020" y="46772"/>
                  </a:lnTo>
                  <a:lnTo>
                    <a:pt x="72296" y="46772"/>
                  </a:lnTo>
                  <a:close/>
                  <a:moveTo>
                    <a:pt x="58637" y="35596"/>
                  </a:moveTo>
                  <a:cubicBezTo>
                    <a:pt x="58637" y="28008"/>
                    <a:pt x="56705" y="21937"/>
                    <a:pt x="53118" y="17798"/>
                  </a:cubicBezTo>
                  <a:cubicBezTo>
                    <a:pt x="49531" y="13659"/>
                    <a:pt x="44426" y="11451"/>
                    <a:pt x="37941" y="11451"/>
                  </a:cubicBezTo>
                  <a:cubicBezTo>
                    <a:pt x="31733" y="11451"/>
                    <a:pt x="26352" y="13659"/>
                    <a:pt x="22075" y="18212"/>
                  </a:cubicBezTo>
                  <a:cubicBezTo>
                    <a:pt x="17798" y="22765"/>
                    <a:pt x="15039" y="28559"/>
                    <a:pt x="13935" y="35734"/>
                  </a:cubicBezTo>
                  <a:lnTo>
                    <a:pt x="58637" y="35734"/>
                  </a:lnTo>
                  <a:lnTo>
                    <a:pt x="58637" y="35596"/>
                  </a:lnTo>
                  <a:close/>
                </a:path>
              </a:pathLst>
            </a:custGeom>
            <a:solidFill>
              <a:srgbClr val="1E1E1E"/>
            </a:solidFill>
            <a:ln w="13792" cap="flat">
              <a:noFill/>
              <a:prstDash val="solid"/>
              <a:miter/>
            </a:ln>
          </p:spPr>
          <p:txBody>
            <a:bodyPr rtlCol="0" anchor="ctr"/>
            <a:lstStyle/>
            <a:p>
              <a:endParaRPr lang="en-GB"/>
            </a:p>
          </p:txBody>
        </p:sp>
        <p:sp>
          <p:nvSpPr>
            <p:cNvPr id="351" name="Freeform: Shape 350">
              <a:extLst>
                <a:ext uri="{FF2B5EF4-FFF2-40B4-BE49-F238E27FC236}">
                  <a16:creationId xmlns:a16="http://schemas.microsoft.com/office/drawing/2014/main" id="{ECD6C946-2CC3-467D-9817-9C034C802D1D}"/>
                </a:ext>
              </a:extLst>
            </p:cNvPr>
            <p:cNvSpPr/>
            <p:nvPr/>
          </p:nvSpPr>
          <p:spPr>
            <a:xfrm>
              <a:off x="8725751" y="5210821"/>
              <a:ext cx="68985" cy="82781"/>
            </a:xfrm>
            <a:custGeom>
              <a:avLst/>
              <a:gdLst>
                <a:gd name="connsiteX0" fmla="*/ 77263 w 68984"/>
                <a:gd name="connsiteY0" fmla="*/ 0 h 82781"/>
                <a:gd name="connsiteX1" fmla="*/ 44288 w 68984"/>
                <a:gd name="connsiteY1" fmla="*/ 82781 h 82781"/>
                <a:gd name="connsiteX2" fmla="*/ 31319 w 68984"/>
                <a:gd name="connsiteY2" fmla="*/ 82781 h 82781"/>
                <a:gd name="connsiteX3" fmla="*/ 0 w 68984"/>
                <a:gd name="connsiteY3" fmla="*/ 0 h 82781"/>
                <a:gd name="connsiteX4" fmla="*/ 14487 w 68984"/>
                <a:gd name="connsiteY4" fmla="*/ 0 h 82781"/>
                <a:gd name="connsiteX5" fmla="*/ 35458 w 68984"/>
                <a:gd name="connsiteY5" fmla="*/ 60155 h 82781"/>
                <a:gd name="connsiteX6" fmla="*/ 38356 w 68984"/>
                <a:gd name="connsiteY6" fmla="*/ 71744 h 82781"/>
                <a:gd name="connsiteX7" fmla="*/ 38631 w 68984"/>
                <a:gd name="connsiteY7" fmla="*/ 71744 h 82781"/>
                <a:gd name="connsiteX8" fmla="*/ 41253 w 68984"/>
                <a:gd name="connsiteY8" fmla="*/ 60568 h 82781"/>
                <a:gd name="connsiteX9" fmla="*/ 63190 w 68984"/>
                <a:gd name="connsiteY9" fmla="*/ 138 h 82781"/>
                <a:gd name="connsiteX10" fmla="*/ 77263 w 68984"/>
                <a:gd name="connsiteY10" fmla="*/ 138 h 82781"/>
                <a:gd name="connsiteX11" fmla="*/ 77263 w 68984"/>
                <a:gd name="connsiteY11" fmla="*/ 0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984" h="82781">
                  <a:moveTo>
                    <a:pt x="77263" y="0"/>
                  </a:moveTo>
                  <a:lnTo>
                    <a:pt x="44288" y="82781"/>
                  </a:lnTo>
                  <a:lnTo>
                    <a:pt x="31319" y="82781"/>
                  </a:lnTo>
                  <a:lnTo>
                    <a:pt x="0" y="0"/>
                  </a:lnTo>
                  <a:lnTo>
                    <a:pt x="14487" y="0"/>
                  </a:lnTo>
                  <a:lnTo>
                    <a:pt x="35458" y="60155"/>
                  </a:lnTo>
                  <a:cubicBezTo>
                    <a:pt x="36976" y="64570"/>
                    <a:pt x="37942" y="68433"/>
                    <a:pt x="38356" y="71744"/>
                  </a:cubicBezTo>
                  <a:lnTo>
                    <a:pt x="38631" y="71744"/>
                  </a:lnTo>
                  <a:cubicBezTo>
                    <a:pt x="39183" y="67605"/>
                    <a:pt x="40011" y="63880"/>
                    <a:pt x="41253" y="60568"/>
                  </a:cubicBezTo>
                  <a:lnTo>
                    <a:pt x="63190" y="138"/>
                  </a:lnTo>
                  <a:lnTo>
                    <a:pt x="77263" y="138"/>
                  </a:lnTo>
                  <a:lnTo>
                    <a:pt x="77263" y="0"/>
                  </a:lnTo>
                  <a:close/>
                </a:path>
              </a:pathLst>
            </a:custGeom>
            <a:solidFill>
              <a:srgbClr val="1E1E1E"/>
            </a:solidFill>
            <a:ln w="13792" cap="flat">
              <a:noFill/>
              <a:prstDash val="solid"/>
              <a:miter/>
            </a:ln>
          </p:spPr>
          <p:txBody>
            <a:bodyPr rtlCol="0" anchor="ctr"/>
            <a:lstStyle/>
            <a:p>
              <a:endParaRPr lang="en-GB"/>
            </a:p>
          </p:txBody>
        </p:sp>
        <p:sp>
          <p:nvSpPr>
            <p:cNvPr id="352" name="Freeform: Shape 351">
              <a:extLst>
                <a:ext uri="{FF2B5EF4-FFF2-40B4-BE49-F238E27FC236}">
                  <a16:creationId xmlns:a16="http://schemas.microsoft.com/office/drawing/2014/main" id="{CBD1BA51-888A-4999-9159-D68E8BB2D7FE}"/>
                </a:ext>
              </a:extLst>
            </p:cNvPr>
            <p:cNvSpPr/>
            <p:nvPr/>
          </p:nvSpPr>
          <p:spPr>
            <a:xfrm>
              <a:off x="8858891" y="5175915"/>
              <a:ext cx="68985" cy="110375"/>
            </a:xfrm>
            <a:custGeom>
              <a:avLst/>
              <a:gdLst>
                <a:gd name="connsiteX0" fmla="*/ 0 w 68984"/>
                <a:gd name="connsiteY0" fmla="*/ 112997 h 110375"/>
                <a:gd name="connsiteX1" fmla="*/ 0 w 68984"/>
                <a:gd name="connsiteY1" fmla="*/ 96992 h 110375"/>
                <a:gd name="connsiteX2" fmla="*/ 6622 w 68984"/>
                <a:gd name="connsiteY2" fmla="*/ 101407 h 110375"/>
                <a:gd name="connsiteX3" fmla="*/ 14763 w 68984"/>
                <a:gd name="connsiteY3" fmla="*/ 104718 h 110375"/>
                <a:gd name="connsiteX4" fmla="*/ 23317 w 68984"/>
                <a:gd name="connsiteY4" fmla="*/ 106788 h 110375"/>
                <a:gd name="connsiteX5" fmla="*/ 31181 w 68984"/>
                <a:gd name="connsiteY5" fmla="*/ 107478 h 110375"/>
                <a:gd name="connsiteX6" fmla="*/ 49945 w 68984"/>
                <a:gd name="connsiteY6" fmla="*/ 102787 h 110375"/>
                <a:gd name="connsiteX7" fmla="*/ 56154 w 68984"/>
                <a:gd name="connsiteY7" fmla="*/ 89404 h 110375"/>
                <a:gd name="connsiteX8" fmla="*/ 54084 w 68984"/>
                <a:gd name="connsiteY8" fmla="*/ 81264 h 110375"/>
                <a:gd name="connsiteX9" fmla="*/ 48427 w 68984"/>
                <a:gd name="connsiteY9" fmla="*/ 74917 h 110375"/>
                <a:gd name="connsiteX10" fmla="*/ 39873 w 68984"/>
                <a:gd name="connsiteY10" fmla="*/ 69398 h 110375"/>
                <a:gd name="connsiteX11" fmla="*/ 29111 w 68984"/>
                <a:gd name="connsiteY11" fmla="*/ 63880 h 110375"/>
                <a:gd name="connsiteX12" fmla="*/ 17798 w 68984"/>
                <a:gd name="connsiteY12" fmla="*/ 57671 h 110375"/>
                <a:gd name="connsiteX13" fmla="*/ 8692 w 68984"/>
                <a:gd name="connsiteY13" fmla="*/ 50773 h 110375"/>
                <a:gd name="connsiteX14" fmla="*/ 2621 w 68984"/>
                <a:gd name="connsiteY14" fmla="*/ 42219 h 110375"/>
                <a:gd name="connsiteX15" fmla="*/ 414 w 68984"/>
                <a:gd name="connsiteY15" fmla="*/ 30905 h 110375"/>
                <a:gd name="connsiteX16" fmla="*/ 3863 w 68984"/>
                <a:gd name="connsiteY16" fmla="*/ 17108 h 110375"/>
                <a:gd name="connsiteX17" fmla="*/ 12969 w 68984"/>
                <a:gd name="connsiteY17" fmla="*/ 7450 h 110375"/>
                <a:gd name="connsiteX18" fmla="*/ 25800 w 68984"/>
                <a:gd name="connsiteY18" fmla="*/ 1794 h 110375"/>
                <a:gd name="connsiteX19" fmla="*/ 40563 w 68984"/>
                <a:gd name="connsiteY19" fmla="*/ 0 h 110375"/>
                <a:gd name="connsiteX20" fmla="*/ 65535 w 68984"/>
                <a:gd name="connsiteY20" fmla="*/ 4139 h 110375"/>
                <a:gd name="connsiteX21" fmla="*/ 65535 w 68984"/>
                <a:gd name="connsiteY21" fmla="*/ 19454 h 110375"/>
                <a:gd name="connsiteX22" fmla="*/ 39183 w 68984"/>
                <a:gd name="connsiteY22" fmla="*/ 12279 h 110375"/>
                <a:gd name="connsiteX23" fmla="*/ 30353 w 68984"/>
                <a:gd name="connsiteY23" fmla="*/ 13245 h 110375"/>
                <a:gd name="connsiteX24" fmla="*/ 22489 w 68984"/>
                <a:gd name="connsiteY24" fmla="*/ 16280 h 110375"/>
                <a:gd name="connsiteX25" fmla="*/ 16832 w 68984"/>
                <a:gd name="connsiteY25" fmla="*/ 21661 h 110375"/>
                <a:gd name="connsiteX26" fmla="*/ 14625 w 68984"/>
                <a:gd name="connsiteY26" fmla="*/ 29801 h 110375"/>
                <a:gd name="connsiteX27" fmla="*/ 16280 w 68984"/>
                <a:gd name="connsiteY27" fmla="*/ 37528 h 110375"/>
                <a:gd name="connsiteX28" fmla="*/ 21109 w 68984"/>
                <a:gd name="connsiteY28" fmla="*/ 43460 h 110375"/>
                <a:gd name="connsiteX29" fmla="*/ 28974 w 68984"/>
                <a:gd name="connsiteY29" fmla="*/ 48703 h 110375"/>
                <a:gd name="connsiteX30" fmla="*/ 39735 w 68984"/>
                <a:gd name="connsiteY30" fmla="*/ 54222 h 110375"/>
                <a:gd name="connsiteX31" fmla="*/ 51600 w 68984"/>
                <a:gd name="connsiteY31" fmla="*/ 60706 h 110375"/>
                <a:gd name="connsiteX32" fmla="*/ 61396 w 68984"/>
                <a:gd name="connsiteY32" fmla="*/ 68157 h 110375"/>
                <a:gd name="connsiteX33" fmla="*/ 68019 w 68984"/>
                <a:gd name="connsiteY33" fmla="*/ 77263 h 110375"/>
                <a:gd name="connsiteX34" fmla="*/ 70502 w 68984"/>
                <a:gd name="connsiteY34" fmla="*/ 88714 h 110375"/>
                <a:gd name="connsiteX35" fmla="*/ 67191 w 68984"/>
                <a:gd name="connsiteY35" fmla="*/ 103201 h 110375"/>
                <a:gd name="connsiteX36" fmla="*/ 58085 w 68984"/>
                <a:gd name="connsiteY36" fmla="*/ 112859 h 110375"/>
                <a:gd name="connsiteX37" fmla="*/ 44978 w 68984"/>
                <a:gd name="connsiteY37" fmla="*/ 118240 h 110375"/>
                <a:gd name="connsiteX38" fmla="*/ 29249 w 68984"/>
                <a:gd name="connsiteY38" fmla="*/ 119895 h 110375"/>
                <a:gd name="connsiteX39" fmla="*/ 22489 w 68984"/>
                <a:gd name="connsiteY39" fmla="*/ 119481 h 110375"/>
                <a:gd name="connsiteX40" fmla="*/ 14211 w 68984"/>
                <a:gd name="connsiteY40" fmla="*/ 118240 h 110375"/>
                <a:gd name="connsiteX41" fmla="*/ 6208 w 68984"/>
                <a:gd name="connsiteY41" fmla="*/ 116170 h 110375"/>
                <a:gd name="connsiteX42" fmla="*/ 0 w 68984"/>
                <a:gd name="connsiteY42" fmla="*/ 112997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8984" h="110375">
                  <a:moveTo>
                    <a:pt x="0" y="112997"/>
                  </a:moveTo>
                  <a:lnTo>
                    <a:pt x="0" y="96992"/>
                  </a:lnTo>
                  <a:cubicBezTo>
                    <a:pt x="1794" y="98648"/>
                    <a:pt x="4001" y="100028"/>
                    <a:pt x="6622" y="101407"/>
                  </a:cubicBezTo>
                  <a:cubicBezTo>
                    <a:pt x="9244" y="102787"/>
                    <a:pt x="11865" y="103753"/>
                    <a:pt x="14763" y="104718"/>
                  </a:cubicBezTo>
                  <a:cubicBezTo>
                    <a:pt x="17660" y="105684"/>
                    <a:pt x="20419" y="106236"/>
                    <a:pt x="23317" y="106788"/>
                  </a:cubicBezTo>
                  <a:cubicBezTo>
                    <a:pt x="26214" y="107340"/>
                    <a:pt x="28835" y="107478"/>
                    <a:pt x="31181" y="107478"/>
                  </a:cubicBezTo>
                  <a:cubicBezTo>
                    <a:pt x="39597" y="107478"/>
                    <a:pt x="45806" y="105960"/>
                    <a:pt x="49945" y="102787"/>
                  </a:cubicBezTo>
                  <a:cubicBezTo>
                    <a:pt x="54084" y="99614"/>
                    <a:pt x="56154" y="95199"/>
                    <a:pt x="56154" y="89404"/>
                  </a:cubicBezTo>
                  <a:cubicBezTo>
                    <a:pt x="56154" y="86231"/>
                    <a:pt x="55463" y="83609"/>
                    <a:pt x="54084" y="81264"/>
                  </a:cubicBezTo>
                  <a:cubicBezTo>
                    <a:pt x="52704" y="78918"/>
                    <a:pt x="50773" y="76849"/>
                    <a:pt x="48427" y="74917"/>
                  </a:cubicBezTo>
                  <a:cubicBezTo>
                    <a:pt x="46082" y="72986"/>
                    <a:pt x="43184" y="71192"/>
                    <a:pt x="39873" y="69398"/>
                  </a:cubicBezTo>
                  <a:cubicBezTo>
                    <a:pt x="36562" y="67605"/>
                    <a:pt x="32974" y="65811"/>
                    <a:pt x="29111" y="63880"/>
                  </a:cubicBezTo>
                  <a:cubicBezTo>
                    <a:pt x="25110" y="61810"/>
                    <a:pt x="21247" y="59741"/>
                    <a:pt x="17798" y="57671"/>
                  </a:cubicBezTo>
                  <a:cubicBezTo>
                    <a:pt x="14349" y="55602"/>
                    <a:pt x="11314" y="53256"/>
                    <a:pt x="8692" y="50773"/>
                  </a:cubicBezTo>
                  <a:cubicBezTo>
                    <a:pt x="6071" y="48289"/>
                    <a:pt x="4139" y="45392"/>
                    <a:pt x="2621" y="42219"/>
                  </a:cubicBezTo>
                  <a:cubicBezTo>
                    <a:pt x="1104" y="39045"/>
                    <a:pt x="414" y="35320"/>
                    <a:pt x="414" y="30905"/>
                  </a:cubicBezTo>
                  <a:cubicBezTo>
                    <a:pt x="414" y="25662"/>
                    <a:pt x="1517" y="20971"/>
                    <a:pt x="3863" y="17108"/>
                  </a:cubicBezTo>
                  <a:cubicBezTo>
                    <a:pt x="6208" y="13245"/>
                    <a:pt x="9244" y="9934"/>
                    <a:pt x="12969" y="7450"/>
                  </a:cubicBezTo>
                  <a:cubicBezTo>
                    <a:pt x="16694" y="4967"/>
                    <a:pt x="20971" y="3035"/>
                    <a:pt x="25800" y="1794"/>
                  </a:cubicBezTo>
                  <a:cubicBezTo>
                    <a:pt x="30629" y="552"/>
                    <a:pt x="35596" y="0"/>
                    <a:pt x="40563" y="0"/>
                  </a:cubicBezTo>
                  <a:cubicBezTo>
                    <a:pt x="52014" y="0"/>
                    <a:pt x="60292" y="1380"/>
                    <a:pt x="65535" y="4139"/>
                  </a:cubicBezTo>
                  <a:lnTo>
                    <a:pt x="65535" y="19454"/>
                  </a:lnTo>
                  <a:cubicBezTo>
                    <a:pt x="58637" y="14763"/>
                    <a:pt x="49945" y="12279"/>
                    <a:pt x="39183" y="12279"/>
                  </a:cubicBezTo>
                  <a:cubicBezTo>
                    <a:pt x="36286" y="12279"/>
                    <a:pt x="33251" y="12555"/>
                    <a:pt x="30353" y="13245"/>
                  </a:cubicBezTo>
                  <a:cubicBezTo>
                    <a:pt x="27456" y="13935"/>
                    <a:pt x="24697" y="14901"/>
                    <a:pt x="22489" y="16280"/>
                  </a:cubicBezTo>
                  <a:cubicBezTo>
                    <a:pt x="20281" y="17660"/>
                    <a:pt x="18350" y="19454"/>
                    <a:pt x="16832" y="21661"/>
                  </a:cubicBezTo>
                  <a:cubicBezTo>
                    <a:pt x="15314" y="23869"/>
                    <a:pt x="14625" y="26628"/>
                    <a:pt x="14625" y="29801"/>
                  </a:cubicBezTo>
                  <a:cubicBezTo>
                    <a:pt x="14625" y="32699"/>
                    <a:pt x="15177" y="35320"/>
                    <a:pt x="16280" y="37528"/>
                  </a:cubicBezTo>
                  <a:cubicBezTo>
                    <a:pt x="17384" y="39735"/>
                    <a:pt x="19040" y="41667"/>
                    <a:pt x="21109" y="43460"/>
                  </a:cubicBezTo>
                  <a:cubicBezTo>
                    <a:pt x="23179" y="45254"/>
                    <a:pt x="25938" y="46909"/>
                    <a:pt x="28974" y="48703"/>
                  </a:cubicBezTo>
                  <a:cubicBezTo>
                    <a:pt x="32009" y="50497"/>
                    <a:pt x="35596" y="52152"/>
                    <a:pt x="39735" y="54222"/>
                  </a:cubicBezTo>
                  <a:cubicBezTo>
                    <a:pt x="43874" y="56291"/>
                    <a:pt x="47875" y="58361"/>
                    <a:pt x="51600" y="60706"/>
                  </a:cubicBezTo>
                  <a:cubicBezTo>
                    <a:pt x="55326" y="63052"/>
                    <a:pt x="58637" y="65535"/>
                    <a:pt x="61396" y="68157"/>
                  </a:cubicBezTo>
                  <a:cubicBezTo>
                    <a:pt x="64156" y="70778"/>
                    <a:pt x="66363" y="73951"/>
                    <a:pt x="68019" y="77263"/>
                  </a:cubicBezTo>
                  <a:cubicBezTo>
                    <a:pt x="69674" y="80574"/>
                    <a:pt x="70502" y="84437"/>
                    <a:pt x="70502" y="88714"/>
                  </a:cubicBezTo>
                  <a:cubicBezTo>
                    <a:pt x="70502" y="94371"/>
                    <a:pt x="69398" y="99200"/>
                    <a:pt x="67191" y="103201"/>
                  </a:cubicBezTo>
                  <a:cubicBezTo>
                    <a:pt x="64983" y="107202"/>
                    <a:pt x="61948" y="110375"/>
                    <a:pt x="58085" y="112859"/>
                  </a:cubicBezTo>
                  <a:cubicBezTo>
                    <a:pt x="54222" y="115342"/>
                    <a:pt x="49945" y="117136"/>
                    <a:pt x="44978" y="118240"/>
                  </a:cubicBezTo>
                  <a:cubicBezTo>
                    <a:pt x="40011" y="119343"/>
                    <a:pt x="34768" y="119895"/>
                    <a:pt x="29249" y="119895"/>
                  </a:cubicBezTo>
                  <a:cubicBezTo>
                    <a:pt x="27456" y="119895"/>
                    <a:pt x="25110" y="119757"/>
                    <a:pt x="22489" y="119481"/>
                  </a:cubicBezTo>
                  <a:cubicBezTo>
                    <a:pt x="19868" y="119205"/>
                    <a:pt x="17108" y="118791"/>
                    <a:pt x="14211" y="118240"/>
                  </a:cubicBezTo>
                  <a:cubicBezTo>
                    <a:pt x="11314" y="117688"/>
                    <a:pt x="8692" y="116998"/>
                    <a:pt x="6208" y="116170"/>
                  </a:cubicBezTo>
                  <a:cubicBezTo>
                    <a:pt x="3725" y="115342"/>
                    <a:pt x="1517" y="113962"/>
                    <a:pt x="0" y="112997"/>
                  </a:cubicBezTo>
                  <a:close/>
                </a:path>
              </a:pathLst>
            </a:custGeom>
            <a:solidFill>
              <a:srgbClr val="1E1E1E"/>
            </a:solidFill>
            <a:ln w="13792" cap="flat">
              <a:noFill/>
              <a:prstDash val="solid"/>
              <a:miter/>
            </a:ln>
          </p:spPr>
          <p:txBody>
            <a:bodyPr rtlCol="0" anchor="ctr"/>
            <a:lstStyle/>
            <a:p>
              <a:endParaRPr lang="en-GB"/>
            </a:p>
          </p:txBody>
        </p:sp>
        <p:sp>
          <p:nvSpPr>
            <p:cNvPr id="353" name="Freeform: Shape 352">
              <a:extLst>
                <a:ext uri="{FF2B5EF4-FFF2-40B4-BE49-F238E27FC236}">
                  <a16:creationId xmlns:a16="http://schemas.microsoft.com/office/drawing/2014/main" id="{9CA2404C-7592-4ADC-8B4C-1312CE3CF761}"/>
                </a:ext>
              </a:extLst>
            </p:cNvPr>
            <p:cNvSpPr/>
            <p:nvPr/>
          </p:nvSpPr>
          <p:spPr>
            <a:xfrm>
              <a:off x="8950502" y="5208752"/>
              <a:ext cx="68985" cy="110375"/>
            </a:xfrm>
            <a:custGeom>
              <a:avLst/>
              <a:gdLst>
                <a:gd name="connsiteX0" fmla="*/ 13521 w 68984"/>
                <a:gd name="connsiteY0" fmla="*/ 72848 h 110375"/>
                <a:gd name="connsiteX1" fmla="*/ 13245 w 68984"/>
                <a:gd name="connsiteY1" fmla="*/ 72848 h 110375"/>
                <a:gd name="connsiteX2" fmla="*/ 13245 w 68984"/>
                <a:gd name="connsiteY2" fmla="*/ 122930 h 110375"/>
                <a:gd name="connsiteX3" fmla="*/ 0 w 68984"/>
                <a:gd name="connsiteY3" fmla="*/ 122930 h 110375"/>
                <a:gd name="connsiteX4" fmla="*/ 0 w 68984"/>
                <a:gd name="connsiteY4" fmla="*/ 2069 h 110375"/>
                <a:gd name="connsiteX5" fmla="*/ 13245 w 68984"/>
                <a:gd name="connsiteY5" fmla="*/ 2069 h 110375"/>
                <a:gd name="connsiteX6" fmla="*/ 13245 w 68984"/>
                <a:gd name="connsiteY6" fmla="*/ 16556 h 110375"/>
                <a:gd name="connsiteX7" fmla="*/ 13521 w 68984"/>
                <a:gd name="connsiteY7" fmla="*/ 16556 h 110375"/>
                <a:gd name="connsiteX8" fmla="*/ 42081 w 68984"/>
                <a:gd name="connsiteY8" fmla="*/ 0 h 110375"/>
                <a:gd name="connsiteX9" fmla="*/ 67053 w 68984"/>
                <a:gd name="connsiteY9" fmla="*/ 11175 h 110375"/>
                <a:gd name="connsiteX10" fmla="*/ 76021 w 68984"/>
                <a:gd name="connsiteY10" fmla="*/ 40977 h 110375"/>
                <a:gd name="connsiteX11" fmla="*/ 65949 w 68984"/>
                <a:gd name="connsiteY11" fmla="*/ 74227 h 110375"/>
                <a:gd name="connsiteX12" fmla="*/ 38355 w 68984"/>
                <a:gd name="connsiteY12" fmla="*/ 86782 h 110375"/>
                <a:gd name="connsiteX13" fmla="*/ 13521 w 68984"/>
                <a:gd name="connsiteY13" fmla="*/ 72848 h 110375"/>
                <a:gd name="connsiteX14" fmla="*/ 13245 w 68984"/>
                <a:gd name="connsiteY14" fmla="*/ 39459 h 110375"/>
                <a:gd name="connsiteX15" fmla="*/ 13245 w 68984"/>
                <a:gd name="connsiteY15" fmla="*/ 51049 h 110375"/>
                <a:gd name="connsiteX16" fmla="*/ 19868 w 68984"/>
                <a:gd name="connsiteY16" fmla="*/ 68433 h 110375"/>
                <a:gd name="connsiteX17" fmla="*/ 36838 w 68984"/>
                <a:gd name="connsiteY17" fmla="*/ 75607 h 110375"/>
                <a:gd name="connsiteX18" fmla="*/ 55740 w 68984"/>
                <a:gd name="connsiteY18" fmla="*/ 66363 h 110375"/>
                <a:gd name="connsiteX19" fmla="*/ 62638 w 68984"/>
                <a:gd name="connsiteY19" fmla="*/ 40701 h 110375"/>
                <a:gd name="connsiteX20" fmla="*/ 56292 w 68984"/>
                <a:gd name="connsiteY20" fmla="*/ 19040 h 110375"/>
                <a:gd name="connsiteX21" fmla="*/ 39045 w 68984"/>
                <a:gd name="connsiteY21" fmla="*/ 11175 h 110375"/>
                <a:gd name="connsiteX22" fmla="*/ 20420 w 68984"/>
                <a:gd name="connsiteY22" fmla="*/ 19178 h 110375"/>
                <a:gd name="connsiteX23" fmla="*/ 13245 w 68984"/>
                <a:gd name="connsiteY23" fmla="*/ 39459 h 11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984" h="110375">
                  <a:moveTo>
                    <a:pt x="13521" y="72848"/>
                  </a:moveTo>
                  <a:lnTo>
                    <a:pt x="13245" y="72848"/>
                  </a:lnTo>
                  <a:lnTo>
                    <a:pt x="13245" y="122930"/>
                  </a:lnTo>
                  <a:lnTo>
                    <a:pt x="0" y="122930"/>
                  </a:lnTo>
                  <a:lnTo>
                    <a:pt x="0" y="2069"/>
                  </a:lnTo>
                  <a:lnTo>
                    <a:pt x="13245" y="2069"/>
                  </a:lnTo>
                  <a:lnTo>
                    <a:pt x="13245" y="16556"/>
                  </a:lnTo>
                  <a:lnTo>
                    <a:pt x="13521" y="16556"/>
                  </a:lnTo>
                  <a:cubicBezTo>
                    <a:pt x="20006" y="5519"/>
                    <a:pt x="29526" y="0"/>
                    <a:pt x="42081" y="0"/>
                  </a:cubicBezTo>
                  <a:cubicBezTo>
                    <a:pt x="52704" y="0"/>
                    <a:pt x="61121" y="3725"/>
                    <a:pt x="67053" y="11175"/>
                  </a:cubicBezTo>
                  <a:cubicBezTo>
                    <a:pt x="72986" y="18626"/>
                    <a:pt x="76021" y="28559"/>
                    <a:pt x="76021" y="40977"/>
                  </a:cubicBezTo>
                  <a:cubicBezTo>
                    <a:pt x="76021" y="54774"/>
                    <a:pt x="72710" y="65949"/>
                    <a:pt x="65949" y="74227"/>
                  </a:cubicBezTo>
                  <a:cubicBezTo>
                    <a:pt x="59189" y="82505"/>
                    <a:pt x="49945" y="86782"/>
                    <a:pt x="38355" y="86782"/>
                  </a:cubicBezTo>
                  <a:cubicBezTo>
                    <a:pt x="27732" y="86782"/>
                    <a:pt x="19454" y="82092"/>
                    <a:pt x="13521" y="72848"/>
                  </a:cubicBezTo>
                  <a:close/>
                  <a:moveTo>
                    <a:pt x="13245" y="39459"/>
                  </a:moveTo>
                  <a:lnTo>
                    <a:pt x="13245" y="51049"/>
                  </a:lnTo>
                  <a:cubicBezTo>
                    <a:pt x="13245" y="57947"/>
                    <a:pt x="15453" y="63742"/>
                    <a:pt x="19868" y="68433"/>
                  </a:cubicBezTo>
                  <a:cubicBezTo>
                    <a:pt x="24283" y="73124"/>
                    <a:pt x="29939" y="75607"/>
                    <a:pt x="36838" y="75607"/>
                  </a:cubicBezTo>
                  <a:cubicBezTo>
                    <a:pt x="44840" y="75607"/>
                    <a:pt x="51187" y="72572"/>
                    <a:pt x="55740" y="66363"/>
                  </a:cubicBezTo>
                  <a:cubicBezTo>
                    <a:pt x="60293" y="60155"/>
                    <a:pt x="62638" y="51738"/>
                    <a:pt x="62638" y="40701"/>
                  </a:cubicBezTo>
                  <a:cubicBezTo>
                    <a:pt x="62638" y="31457"/>
                    <a:pt x="60569" y="24282"/>
                    <a:pt x="56292" y="19040"/>
                  </a:cubicBezTo>
                  <a:cubicBezTo>
                    <a:pt x="52015" y="13797"/>
                    <a:pt x="46220" y="11175"/>
                    <a:pt x="39045" y="11175"/>
                  </a:cubicBezTo>
                  <a:cubicBezTo>
                    <a:pt x="31319" y="11175"/>
                    <a:pt x="25110" y="13797"/>
                    <a:pt x="20420" y="19178"/>
                  </a:cubicBezTo>
                  <a:cubicBezTo>
                    <a:pt x="15729" y="24558"/>
                    <a:pt x="13245" y="31457"/>
                    <a:pt x="13245" y="39459"/>
                  </a:cubicBezTo>
                  <a:close/>
                </a:path>
              </a:pathLst>
            </a:custGeom>
            <a:solidFill>
              <a:srgbClr val="1E1E1E"/>
            </a:solidFill>
            <a:ln w="13792" cap="flat">
              <a:noFill/>
              <a:prstDash val="solid"/>
              <a:miter/>
            </a:ln>
          </p:spPr>
          <p:txBody>
            <a:bodyPr rtlCol="0" anchor="ctr"/>
            <a:lstStyle/>
            <a:p>
              <a:endParaRPr lang="en-GB"/>
            </a:p>
          </p:txBody>
        </p:sp>
        <p:sp>
          <p:nvSpPr>
            <p:cNvPr id="354" name="Freeform: Shape 353">
              <a:extLst>
                <a:ext uri="{FF2B5EF4-FFF2-40B4-BE49-F238E27FC236}">
                  <a16:creationId xmlns:a16="http://schemas.microsoft.com/office/drawing/2014/main" id="{AA7B2706-95E7-466F-9976-23BE561204B9}"/>
                </a:ext>
              </a:extLst>
            </p:cNvPr>
            <p:cNvSpPr/>
            <p:nvPr/>
          </p:nvSpPr>
          <p:spPr>
            <a:xfrm>
              <a:off x="9041700" y="5209027"/>
              <a:ext cx="55188" cy="82781"/>
            </a:xfrm>
            <a:custGeom>
              <a:avLst/>
              <a:gdLst>
                <a:gd name="connsiteX0" fmla="*/ 65397 w 55187"/>
                <a:gd name="connsiteY0" fmla="*/ 84575 h 82781"/>
                <a:gd name="connsiteX1" fmla="*/ 52152 w 55187"/>
                <a:gd name="connsiteY1" fmla="*/ 84575 h 82781"/>
                <a:gd name="connsiteX2" fmla="*/ 52152 w 55187"/>
                <a:gd name="connsiteY2" fmla="*/ 71606 h 82781"/>
                <a:gd name="connsiteX3" fmla="*/ 51877 w 55187"/>
                <a:gd name="connsiteY3" fmla="*/ 71606 h 82781"/>
                <a:gd name="connsiteX4" fmla="*/ 26352 w 55187"/>
                <a:gd name="connsiteY4" fmla="*/ 86507 h 82781"/>
                <a:gd name="connsiteX5" fmla="*/ 7037 w 55187"/>
                <a:gd name="connsiteY5" fmla="*/ 80022 h 82781"/>
                <a:gd name="connsiteX6" fmla="*/ 0 w 55187"/>
                <a:gd name="connsiteY6" fmla="*/ 62638 h 82781"/>
                <a:gd name="connsiteX7" fmla="*/ 27318 w 55187"/>
                <a:gd name="connsiteY7" fmla="*/ 35596 h 82781"/>
                <a:gd name="connsiteX8" fmla="*/ 52152 w 55187"/>
                <a:gd name="connsiteY8" fmla="*/ 32147 h 82781"/>
                <a:gd name="connsiteX9" fmla="*/ 35044 w 55187"/>
                <a:gd name="connsiteY9" fmla="*/ 11038 h 82781"/>
                <a:gd name="connsiteX10" fmla="*/ 8002 w 55187"/>
                <a:gd name="connsiteY10" fmla="*/ 21247 h 82781"/>
                <a:gd name="connsiteX11" fmla="*/ 8002 w 55187"/>
                <a:gd name="connsiteY11" fmla="*/ 7726 h 82781"/>
                <a:gd name="connsiteX12" fmla="*/ 36148 w 55187"/>
                <a:gd name="connsiteY12" fmla="*/ 0 h 82781"/>
                <a:gd name="connsiteX13" fmla="*/ 65397 w 55187"/>
                <a:gd name="connsiteY13" fmla="*/ 30905 h 82781"/>
                <a:gd name="connsiteX14" fmla="*/ 65397 w 55187"/>
                <a:gd name="connsiteY14" fmla="*/ 84575 h 82781"/>
                <a:gd name="connsiteX15" fmla="*/ 52152 w 55187"/>
                <a:gd name="connsiteY15" fmla="*/ 42633 h 82781"/>
                <a:gd name="connsiteX16" fmla="*/ 32147 w 55187"/>
                <a:gd name="connsiteY16" fmla="*/ 45392 h 82781"/>
                <a:gd name="connsiteX17" fmla="*/ 18212 w 55187"/>
                <a:gd name="connsiteY17" fmla="*/ 49945 h 82781"/>
                <a:gd name="connsiteX18" fmla="*/ 13521 w 55187"/>
                <a:gd name="connsiteY18" fmla="*/ 61534 h 82781"/>
                <a:gd name="connsiteX19" fmla="*/ 17798 w 55187"/>
                <a:gd name="connsiteY19" fmla="*/ 71468 h 82781"/>
                <a:gd name="connsiteX20" fmla="*/ 29249 w 55187"/>
                <a:gd name="connsiteY20" fmla="*/ 75331 h 82781"/>
                <a:gd name="connsiteX21" fmla="*/ 45530 w 55187"/>
                <a:gd name="connsiteY21" fmla="*/ 68433 h 82781"/>
                <a:gd name="connsiteX22" fmla="*/ 52014 w 55187"/>
                <a:gd name="connsiteY22" fmla="*/ 50911 h 82781"/>
                <a:gd name="connsiteX23" fmla="*/ 52014 w 55187"/>
                <a:gd name="connsiteY23" fmla="*/ 42633 h 82781"/>
                <a:gd name="connsiteX24" fmla="*/ 52152 w 55187"/>
                <a:gd name="connsiteY24" fmla="*/ 42633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187" h="82781">
                  <a:moveTo>
                    <a:pt x="65397" y="84575"/>
                  </a:moveTo>
                  <a:lnTo>
                    <a:pt x="52152" y="84575"/>
                  </a:lnTo>
                  <a:lnTo>
                    <a:pt x="52152" y="71606"/>
                  </a:lnTo>
                  <a:lnTo>
                    <a:pt x="51877" y="71606"/>
                  </a:lnTo>
                  <a:cubicBezTo>
                    <a:pt x="46082" y="81540"/>
                    <a:pt x="37665" y="86507"/>
                    <a:pt x="26352" y="86507"/>
                  </a:cubicBezTo>
                  <a:cubicBezTo>
                    <a:pt x="18074" y="86507"/>
                    <a:pt x="11589" y="84299"/>
                    <a:pt x="7037" y="80022"/>
                  </a:cubicBezTo>
                  <a:cubicBezTo>
                    <a:pt x="2483" y="75745"/>
                    <a:pt x="0" y="69813"/>
                    <a:pt x="0" y="62638"/>
                  </a:cubicBezTo>
                  <a:cubicBezTo>
                    <a:pt x="0" y="47186"/>
                    <a:pt x="9106" y="38217"/>
                    <a:pt x="27318" y="35596"/>
                  </a:cubicBezTo>
                  <a:lnTo>
                    <a:pt x="52152" y="32147"/>
                  </a:lnTo>
                  <a:cubicBezTo>
                    <a:pt x="52152" y="18074"/>
                    <a:pt x="46496" y="11038"/>
                    <a:pt x="35044" y="11038"/>
                  </a:cubicBezTo>
                  <a:cubicBezTo>
                    <a:pt x="25110" y="11038"/>
                    <a:pt x="16004" y="14487"/>
                    <a:pt x="8002" y="21247"/>
                  </a:cubicBezTo>
                  <a:lnTo>
                    <a:pt x="8002" y="7726"/>
                  </a:lnTo>
                  <a:cubicBezTo>
                    <a:pt x="16142" y="2484"/>
                    <a:pt x="25524" y="0"/>
                    <a:pt x="36148" y="0"/>
                  </a:cubicBezTo>
                  <a:cubicBezTo>
                    <a:pt x="55602" y="0"/>
                    <a:pt x="65397" y="10348"/>
                    <a:pt x="65397" y="30905"/>
                  </a:cubicBezTo>
                  <a:lnTo>
                    <a:pt x="65397" y="84575"/>
                  </a:lnTo>
                  <a:close/>
                  <a:moveTo>
                    <a:pt x="52152" y="42633"/>
                  </a:moveTo>
                  <a:lnTo>
                    <a:pt x="32147" y="45392"/>
                  </a:lnTo>
                  <a:cubicBezTo>
                    <a:pt x="25938" y="46220"/>
                    <a:pt x="21385" y="47737"/>
                    <a:pt x="18212" y="49945"/>
                  </a:cubicBezTo>
                  <a:cubicBezTo>
                    <a:pt x="15039" y="52153"/>
                    <a:pt x="13521" y="56016"/>
                    <a:pt x="13521" y="61534"/>
                  </a:cubicBezTo>
                  <a:cubicBezTo>
                    <a:pt x="13521" y="65535"/>
                    <a:pt x="14900" y="68847"/>
                    <a:pt x="17798" y="71468"/>
                  </a:cubicBezTo>
                  <a:cubicBezTo>
                    <a:pt x="20695" y="74090"/>
                    <a:pt x="24558" y="75331"/>
                    <a:pt x="29249" y="75331"/>
                  </a:cubicBezTo>
                  <a:cubicBezTo>
                    <a:pt x="35872" y="75331"/>
                    <a:pt x="41253" y="72986"/>
                    <a:pt x="45530" y="68433"/>
                  </a:cubicBezTo>
                  <a:cubicBezTo>
                    <a:pt x="49807" y="63880"/>
                    <a:pt x="52014" y="57947"/>
                    <a:pt x="52014" y="50911"/>
                  </a:cubicBezTo>
                  <a:lnTo>
                    <a:pt x="52014" y="42633"/>
                  </a:lnTo>
                  <a:lnTo>
                    <a:pt x="52152" y="42633"/>
                  </a:lnTo>
                  <a:close/>
                </a:path>
              </a:pathLst>
            </a:custGeom>
            <a:solidFill>
              <a:srgbClr val="1E1E1E"/>
            </a:solidFill>
            <a:ln w="13792" cap="flat">
              <a:noFill/>
              <a:prstDash val="solid"/>
              <a:miter/>
            </a:ln>
          </p:spPr>
          <p:txBody>
            <a:bodyPr rtlCol="0" anchor="ctr"/>
            <a:lstStyle/>
            <a:p>
              <a:endParaRPr lang="en-GB"/>
            </a:p>
          </p:txBody>
        </p:sp>
        <p:sp>
          <p:nvSpPr>
            <p:cNvPr id="355" name="Freeform: Shape 354">
              <a:extLst>
                <a:ext uri="{FF2B5EF4-FFF2-40B4-BE49-F238E27FC236}">
                  <a16:creationId xmlns:a16="http://schemas.microsoft.com/office/drawing/2014/main" id="{64AC026B-B168-4F3C-85A4-1DE574E6EF7E}"/>
                </a:ext>
              </a:extLst>
            </p:cNvPr>
            <p:cNvSpPr/>
            <p:nvPr/>
          </p:nvSpPr>
          <p:spPr>
            <a:xfrm>
              <a:off x="9126413" y="5208889"/>
              <a:ext cx="55188" cy="82781"/>
            </a:xfrm>
            <a:custGeom>
              <a:avLst/>
              <a:gdLst>
                <a:gd name="connsiteX0" fmla="*/ 62086 w 55187"/>
                <a:gd name="connsiteY0" fmla="*/ 80850 h 82781"/>
                <a:gd name="connsiteX1" fmla="*/ 39459 w 55187"/>
                <a:gd name="connsiteY1" fmla="*/ 86645 h 82781"/>
                <a:gd name="connsiteX2" fmla="*/ 10900 w 55187"/>
                <a:gd name="connsiteY2" fmla="*/ 75193 h 82781"/>
                <a:gd name="connsiteX3" fmla="*/ 0 w 55187"/>
                <a:gd name="connsiteY3" fmla="*/ 45254 h 82781"/>
                <a:gd name="connsiteX4" fmla="*/ 11727 w 55187"/>
                <a:gd name="connsiteY4" fmla="*/ 12417 h 82781"/>
                <a:gd name="connsiteX5" fmla="*/ 43047 w 55187"/>
                <a:gd name="connsiteY5" fmla="*/ 0 h 82781"/>
                <a:gd name="connsiteX6" fmla="*/ 62224 w 55187"/>
                <a:gd name="connsiteY6" fmla="*/ 4001 h 82781"/>
                <a:gd name="connsiteX7" fmla="*/ 62224 w 55187"/>
                <a:gd name="connsiteY7" fmla="*/ 17522 h 82781"/>
                <a:gd name="connsiteX8" fmla="*/ 42495 w 55187"/>
                <a:gd name="connsiteY8" fmla="*/ 11038 h 82781"/>
                <a:gd name="connsiteX9" fmla="*/ 21661 w 55187"/>
                <a:gd name="connsiteY9" fmla="*/ 20144 h 82781"/>
                <a:gd name="connsiteX10" fmla="*/ 13521 w 55187"/>
                <a:gd name="connsiteY10" fmla="*/ 44012 h 82781"/>
                <a:gd name="connsiteX11" fmla="*/ 21109 w 55187"/>
                <a:gd name="connsiteY11" fmla="*/ 66915 h 82781"/>
                <a:gd name="connsiteX12" fmla="*/ 41667 w 55187"/>
                <a:gd name="connsiteY12" fmla="*/ 75331 h 82781"/>
                <a:gd name="connsiteX13" fmla="*/ 62086 w 55187"/>
                <a:gd name="connsiteY13" fmla="*/ 68157 h 82781"/>
                <a:gd name="connsiteX14" fmla="*/ 62086 w 55187"/>
                <a:gd name="connsiteY14" fmla="*/ 80850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187" h="82781">
                  <a:moveTo>
                    <a:pt x="62086" y="80850"/>
                  </a:moveTo>
                  <a:cubicBezTo>
                    <a:pt x="55740" y="84713"/>
                    <a:pt x="48151" y="86645"/>
                    <a:pt x="39459" y="86645"/>
                  </a:cubicBezTo>
                  <a:cubicBezTo>
                    <a:pt x="27594" y="86645"/>
                    <a:pt x="18074" y="82781"/>
                    <a:pt x="10900" y="75193"/>
                  </a:cubicBezTo>
                  <a:cubicBezTo>
                    <a:pt x="3725" y="67605"/>
                    <a:pt x="0" y="57533"/>
                    <a:pt x="0" y="45254"/>
                  </a:cubicBezTo>
                  <a:cubicBezTo>
                    <a:pt x="0" y="31595"/>
                    <a:pt x="3863" y="20695"/>
                    <a:pt x="11727" y="12417"/>
                  </a:cubicBezTo>
                  <a:cubicBezTo>
                    <a:pt x="19592" y="4139"/>
                    <a:pt x="29939" y="0"/>
                    <a:pt x="43047" y="0"/>
                  </a:cubicBezTo>
                  <a:cubicBezTo>
                    <a:pt x="50359" y="0"/>
                    <a:pt x="56706" y="1380"/>
                    <a:pt x="62224" y="4001"/>
                  </a:cubicBezTo>
                  <a:lnTo>
                    <a:pt x="62224" y="17522"/>
                  </a:lnTo>
                  <a:cubicBezTo>
                    <a:pt x="56015" y="13245"/>
                    <a:pt x="49531" y="11038"/>
                    <a:pt x="42495" y="11038"/>
                  </a:cubicBezTo>
                  <a:cubicBezTo>
                    <a:pt x="34078" y="11038"/>
                    <a:pt x="27042" y="14073"/>
                    <a:pt x="21661" y="20144"/>
                  </a:cubicBezTo>
                  <a:cubicBezTo>
                    <a:pt x="16281" y="26214"/>
                    <a:pt x="13521" y="34216"/>
                    <a:pt x="13521" y="44012"/>
                  </a:cubicBezTo>
                  <a:cubicBezTo>
                    <a:pt x="13521" y="53670"/>
                    <a:pt x="16004" y="61396"/>
                    <a:pt x="21109" y="66915"/>
                  </a:cubicBezTo>
                  <a:cubicBezTo>
                    <a:pt x="26214" y="72434"/>
                    <a:pt x="32975" y="75331"/>
                    <a:pt x="41667" y="75331"/>
                  </a:cubicBezTo>
                  <a:cubicBezTo>
                    <a:pt x="48841" y="75331"/>
                    <a:pt x="55740" y="72986"/>
                    <a:pt x="62086" y="68157"/>
                  </a:cubicBezTo>
                  <a:lnTo>
                    <a:pt x="62086" y="80850"/>
                  </a:lnTo>
                  <a:close/>
                </a:path>
              </a:pathLst>
            </a:custGeom>
            <a:solidFill>
              <a:srgbClr val="1E1E1E"/>
            </a:solidFill>
            <a:ln w="13792" cap="flat">
              <a:noFill/>
              <a:prstDash val="solid"/>
              <a:miter/>
            </a:ln>
          </p:spPr>
          <p:txBody>
            <a:bodyPr rtlCol="0" anchor="ctr"/>
            <a:lstStyle/>
            <a:p>
              <a:endParaRPr lang="en-GB"/>
            </a:p>
          </p:txBody>
        </p:sp>
        <p:sp>
          <p:nvSpPr>
            <p:cNvPr id="356" name="Freeform: Shape 355">
              <a:extLst>
                <a:ext uri="{FF2B5EF4-FFF2-40B4-BE49-F238E27FC236}">
                  <a16:creationId xmlns:a16="http://schemas.microsoft.com/office/drawing/2014/main" id="{D9F5002E-F8EC-452C-B0B0-0C84492F4DD6}"/>
                </a:ext>
              </a:extLst>
            </p:cNvPr>
            <p:cNvSpPr/>
            <p:nvPr/>
          </p:nvSpPr>
          <p:spPr>
            <a:xfrm>
              <a:off x="9202710" y="5208752"/>
              <a:ext cx="68985" cy="82781"/>
            </a:xfrm>
            <a:custGeom>
              <a:avLst/>
              <a:gdLst>
                <a:gd name="connsiteX0" fmla="*/ 72296 w 68984"/>
                <a:gd name="connsiteY0" fmla="*/ 46772 h 82781"/>
                <a:gd name="connsiteX1" fmla="*/ 13797 w 68984"/>
                <a:gd name="connsiteY1" fmla="*/ 46772 h 82781"/>
                <a:gd name="connsiteX2" fmla="*/ 21247 w 68984"/>
                <a:gd name="connsiteY2" fmla="*/ 68157 h 82781"/>
                <a:gd name="connsiteX3" fmla="*/ 40839 w 68984"/>
                <a:gd name="connsiteY3" fmla="*/ 75607 h 82781"/>
                <a:gd name="connsiteX4" fmla="*/ 66501 w 68984"/>
                <a:gd name="connsiteY4" fmla="*/ 66363 h 82781"/>
                <a:gd name="connsiteX5" fmla="*/ 66501 w 68984"/>
                <a:gd name="connsiteY5" fmla="*/ 78780 h 82781"/>
                <a:gd name="connsiteX6" fmla="*/ 37666 w 68984"/>
                <a:gd name="connsiteY6" fmla="*/ 86645 h 82781"/>
                <a:gd name="connsiteX7" fmla="*/ 10072 w 68984"/>
                <a:gd name="connsiteY7" fmla="*/ 75331 h 82781"/>
                <a:gd name="connsiteX8" fmla="*/ 0 w 68984"/>
                <a:gd name="connsiteY8" fmla="*/ 43598 h 82781"/>
                <a:gd name="connsiteX9" fmla="*/ 10900 w 68984"/>
                <a:gd name="connsiteY9" fmla="*/ 12141 h 82781"/>
                <a:gd name="connsiteX10" fmla="*/ 38080 w 68984"/>
                <a:gd name="connsiteY10" fmla="*/ 0 h 82781"/>
                <a:gd name="connsiteX11" fmla="*/ 63190 w 68984"/>
                <a:gd name="connsiteY11" fmla="*/ 10486 h 82781"/>
                <a:gd name="connsiteX12" fmla="*/ 72020 w 68984"/>
                <a:gd name="connsiteY12" fmla="*/ 39735 h 82781"/>
                <a:gd name="connsiteX13" fmla="*/ 72020 w 68984"/>
                <a:gd name="connsiteY13" fmla="*/ 46772 h 82781"/>
                <a:gd name="connsiteX14" fmla="*/ 72296 w 68984"/>
                <a:gd name="connsiteY14" fmla="*/ 46772 h 82781"/>
                <a:gd name="connsiteX15" fmla="*/ 58775 w 68984"/>
                <a:gd name="connsiteY15" fmla="*/ 35596 h 82781"/>
                <a:gd name="connsiteX16" fmla="*/ 53256 w 68984"/>
                <a:gd name="connsiteY16" fmla="*/ 17798 h 82781"/>
                <a:gd name="connsiteX17" fmla="*/ 38080 w 68984"/>
                <a:gd name="connsiteY17" fmla="*/ 11451 h 82781"/>
                <a:gd name="connsiteX18" fmla="*/ 22213 w 68984"/>
                <a:gd name="connsiteY18" fmla="*/ 18212 h 82781"/>
                <a:gd name="connsiteX19" fmla="*/ 14073 w 68984"/>
                <a:gd name="connsiteY19" fmla="*/ 35734 h 82781"/>
                <a:gd name="connsiteX20" fmla="*/ 58775 w 68984"/>
                <a:gd name="connsiteY20" fmla="*/ 35734 h 82781"/>
                <a:gd name="connsiteX21" fmla="*/ 58775 w 68984"/>
                <a:gd name="connsiteY21" fmla="*/ 35596 h 8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8984" h="82781">
                  <a:moveTo>
                    <a:pt x="72296" y="46772"/>
                  </a:moveTo>
                  <a:lnTo>
                    <a:pt x="13797" y="46772"/>
                  </a:lnTo>
                  <a:cubicBezTo>
                    <a:pt x="14073" y="56015"/>
                    <a:pt x="16556" y="63052"/>
                    <a:pt x="21247" y="68157"/>
                  </a:cubicBezTo>
                  <a:cubicBezTo>
                    <a:pt x="25938" y="73262"/>
                    <a:pt x="32561" y="75607"/>
                    <a:pt x="40839" y="75607"/>
                  </a:cubicBezTo>
                  <a:cubicBezTo>
                    <a:pt x="50221" y="75607"/>
                    <a:pt x="58775" y="72572"/>
                    <a:pt x="66501" y="66363"/>
                  </a:cubicBezTo>
                  <a:lnTo>
                    <a:pt x="66501" y="78780"/>
                  </a:lnTo>
                  <a:cubicBezTo>
                    <a:pt x="59189" y="84023"/>
                    <a:pt x="49669" y="86645"/>
                    <a:pt x="37666" y="86645"/>
                  </a:cubicBezTo>
                  <a:cubicBezTo>
                    <a:pt x="25938" y="86645"/>
                    <a:pt x="16832" y="82919"/>
                    <a:pt x="10072" y="75331"/>
                  </a:cubicBezTo>
                  <a:cubicBezTo>
                    <a:pt x="3312" y="67743"/>
                    <a:pt x="0" y="57257"/>
                    <a:pt x="0" y="43598"/>
                  </a:cubicBezTo>
                  <a:cubicBezTo>
                    <a:pt x="0" y="30767"/>
                    <a:pt x="3587" y="20281"/>
                    <a:pt x="10900" y="12141"/>
                  </a:cubicBezTo>
                  <a:cubicBezTo>
                    <a:pt x="18212" y="4001"/>
                    <a:pt x="27318" y="0"/>
                    <a:pt x="38080" y="0"/>
                  </a:cubicBezTo>
                  <a:cubicBezTo>
                    <a:pt x="48841" y="0"/>
                    <a:pt x="57258" y="3449"/>
                    <a:pt x="63190" y="10486"/>
                  </a:cubicBezTo>
                  <a:cubicBezTo>
                    <a:pt x="69123" y="17522"/>
                    <a:pt x="72020" y="27180"/>
                    <a:pt x="72020" y="39735"/>
                  </a:cubicBezTo>
                  <a:lnTo>
                    <a:pt x="72020" y="46772"/>
                  </a:lnTo>
                  <a:lnTo>
                    <a:pt x="72296" y="46772"/>
                  </a:lnTo>
                  <a:close/>
                  <a:moveTo>
                    <a:pt x="58775" y="35596"/>
                  </a:moveTo>
                  <a:cubicBezTo>
                    <a:pt x="58775" y="28008"/>
                    <a:pt x="56844" y="21937"/>
                    <a:pt x="53256" y="17798"/>
                  </a:cubicBezTo>
                  <a:cubicBezTo>
                    <a:pt x="49669" y="13659"/>
                    <a:pt x="44564" y="11451"/>
                    <a:pt x="38080" y="11451"/>
                  </a:cubicBezTo>
                  <a:cubicBezTo>
                    <a:pt x="31871" y="11451"/>
                    <a:pt x="26490" y="13659"/>
                    <a:pt x="22213" y="18212"/>
                  </a:cubicBezTo>
                  <a:cubicBezTo>
                    <a:pt x="17936" y="22765"/>
                    <a:pt x="15177" y="28559"/>
                    <a:pt x="14073" y="35734"/>
                  </a:cubicBezTo>
                  <a:lnTo>
                    <a:pt x="58775" y="35734"/>
                  </a:lnTo>
                  <a:lnTo>
                    <a:pt x="58775" y="35596"/>
                  </a:lnTo>
                  <a:close/>
                </a:path>
              </a:pathLst>
            </a:custGeom>
            <a:solidFill>
              <a:srgbClr val="1E1E1E"/>
            </a:solidFill>
            <a:ln w="13792" cap="flat">
              <a:noFill/>
              <a:prstDash val="solid"/>
              <a:miter/>
            </a:ln>
          </p:spPr>
          <p:txBody>
            <a:bodyPr rtlCol="0" anchor="ctr"/>
            <a:lstStyle/>
            <a:p>
              <a:endParaRPr lang="en-GB"/>
            </a:p>
          </p:txBody>
        </p:sp>
        <p:sp>
          <p:nvSpPr>
            <p:cNvPr id="357" name="Freeform: Shape 356">
              <a:extLst>
                <a:ext uri="{FF2B5EF4-FFF2-40B4-BE49-F238E27FC236}">
                  <a16:creationId xmlns:a16="http://schemas.microsoft.com/office/drawing/2014/main" id="{3405FFCB-9748-411C-AF3F-D44316251D83}"/>
                </a:ext>
              </a:extLst>
            </p:cNvPr>
            <p:cNvSpPr/>
            <p:nvPr/>
          </p:nvSpPr>
          <p:spPr>
            <a:xfrm>
              <a:off x="8643383" y="2394872"/>
              <a:ext cx="110375" cy="124172"/>
            </a:xfrm>
            <a:custGeom>
              <a:avLst/>
              <a:gdLst>
                <a:gd name="connsiteX0" fmla="*/ 117274 w 110375"/>
                <a:gd name="connsiteY0" fmla="*/ 125552 h 124172"/>
                <a:gd name="connsiteX1" fmla="*/ 94371 w 110375"/>
                <a:gd name="connsiteY1" fmla="*/ 125552 h 124172"/>
                <a:gd name="connsiteX2" fmla="*/ 83057 w 110375"/>
                <a:gd name="connsiteY2" fmla="*/ 93543 h 124172"/>
                <a:gd name="connsiteX3" fmla="*/ 33664 w 110375"/>
                <a:gd name="connsiteY3" fmla="*/ 93543 h 124172"/>
                <a:gd name="connsiteX4" fmla="*/ 22765 w 110375"/>
                <a:gd name="connsiteY4" fmla="*/ 125552 h 124172"/>
                <a:gd name="connsiteX5" fmla="*/ 0 w 110375"/>
                <a:gd name="connsiteY5" fmla="*/ 125552 h 124172"/>
                <a:gd name="connsiteX6" fmla="*/ 47048 w 110375"/>
                <a:gd name="connsiteY6" fmla="*/ 0 h 124172"/>
                <a:gd name="connsiteX7" fmla="*/ 70502 w 110375"/>
                <a:gd name="connsiteY7" fmla="*/ 0 h 124172"/>
                <a:gd name="connsiteX8" fmla="*/ 117274 w 110375"/>
                <a:gd name="connsiteY8" fmla="*/ 125552 h 124172"/>
                <a:gd name="connsiteX9" fmla="*/ 77539 w 110375"/>
                <a:gd name="connsiteY9" fmla="*/ 76573 h 124172"/>
                <a:gd name="connsiteX10" fmla="*/ 60155 w 110375"/>
                <a:gd name="connsiteY10" fmla="*/ 26490 h 124172"/>
                <a:gd name="connsiteX11" fmla="*/ 58499 w 110375"/>
                <a:gd name="connsiteY11" fmla="*/ 18626 h 124172"/>
                <a:gd name="connsiteX12" fmla="*/ 58085 w 110375"/>
                <a:gd name="connsiteY12" fmla="*/ 18626 h 124172"/>
                <a:gd name="connsiteX13" fmla="*/ 56291 w 110375"/>
                <a:gd name="connsiteY13" fmla="*/ 26490 h 124172"/>
                <a:gd name="connsiteX14" fmla="*/ 39045 w 110375"/>
                <a:gd name="connsiteY14" fmla="*/ 76573 h 124172"/>
                <a:gd name="connsiteX15" fmla="*/ 77539 w 110375"/>
                <a:gd name="connsiteY15" fmla="*/ 76573 h 12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375" h="124172">
                  <a:moveTo>
                    <a:pt x="117274" y="125552"/>
                  </a:moveTo>
                  <a:lnTo>
                    <a:pt x="94371" y="125552"/>
                  </a:lnTo>
                  <a:lnTo>
                    <a:pt x="83057" y="93543"/>
                  </a:lnTo>
                  <a:lnTo>
                    <a:pt x="33664" y="93543"/>
                  </a:lnTo>
                  <a:lnTo>
                    <a:pt x="22765" y="125552"/>
                  </a:lnTo>
                  <a:lnTo>
                    <a:pt x="0" y="125552"/>
                  </a:lnTo>
                  <a:lnTo>
                    <a:pt x="47048" y="0"/>
                  </a:lnTo>
                  <a:lnTo>
                    <a:pt x="70502" y="0"/>
                  </a:lnTo>
                  <a:lnTo>
                    <a:pt x="117274" y="125552"/>
                  </a:lnTo>
                  <a:close/>
                  <a:moveTo>
                    <a:pt x="77539" y="76573"/>
                  </a:moveTo>
                  <a:lnTo>
                    <a:pt x="60155" y="26490"/>
                  </a:lnTo>
                  <a:cubicBezTo>
                    <a:pt x="59603" y="24834"/>
                    <a:pt x="59051" y="22213"/>
                    <a:pt x="58499" y="18626"/>
                  </a:cubicBezTo>
                  <a:lnTo>
                    <a:pt x="58085" y="18626"/>
                  </a:lnTo>
                  <a:cubicBezTo>
                    <a:pt x="57533" y="21937"/>
                    <a:pt x="56981" y="24559"/>
                    <a:pt x="56291" y="26490"/>
                  </a:cubicBezTo>
                  <a:lnTo>
                    <a:pt x="39045" y="76573"/>
                  </a:lnTo>
                  <a:lnTo>
                    <a:pt x="77539" y="76573"/>
                  </a:lnTo>
                  <a:close/>
                </a:path>
              </a:pathLst>
            </a:custGeom>
            <a:solidFill>
              <a:srgbClr val="1E1E1E"/>
            </a:solidFill>
            <a:ln w="13792" cap="flat">
              <a:noFill/>
              <a:prstDash val="solid"/>
              <a:miter/>
            </a:ln>
          </p:spPr>
          <p:txBody>
            <a:bodyPr rtlCol="0" anchor="ctr"/>
            <a:lstStyle/>
            <a:p>
              <a:endParaRPr lang="en-GB"/>
            </a:p>
          </p:txBody>
        </p:sp>
        <p:sp>
          <p:nvSpPr>
            <p:cNvPr id="358" name="Freeform: Shape 357">
              <a:extLst>
                <a:ext uri="{FF2B5EF4-FFF2-40B4-BE49-F238E27FC236}">
                  <a16:creationId xmlns:a16="http://schemas.microsoft.com/office/drawing/2014/main" id="{AF043913-E3AC-47E0-9F1D-A89EE4B2EE4E}"/>
                </a:ext>
              </a:extLst>
            </p:cNvPr>
            <p:cNvSpPr/>
            <p:nvPr/>
          </p:nvSpPr>
          <p:spPr>
            <a:xfrm>
              <a:off x="8777903" y="2394872"/>
              <a:ext cx="82781" cy="124172"/>
            </a:xfrm>
            <a:custGeom>
              <a:avLst/>
              <a:gdLst>
                <a:gd name="connsiteX0" fmla="*/ 95060 w 82781"/>
                <a:gd name="connsiteY0" fmla="*/ 125552 h 124172"/>
                <a:gd name="connsiteX1" fmla="*/ 67881 w 82781"/>
                <a:gd name="connsiteY1" fmla="*/ 125552 h 124172"/>
                <a:gd name="connsiteX2" fmla="*/ 24145 w 82781"/>
                <a:gd name="connsiteY2" fmla="*/ 68157 h 124172"/>
                <a:gd name="connsiteX3" fmla="*/ 21247 w 82781"/>
                <a:gd name="connsiteY3" fmla="*/ 63742 h 124172"/>
                <a:gd name="connsiteX4" fmla="*/ 20833 w 82781"/>
                <a:gd name="connsiteY4" fmla="*/ 63742 h 124172"/>
                <a:gd name="connsiteX5" fmla="*/ 20833 w 82781"/>
                <a:gd name="connsiteY5" fmla="*/ 125552 h 124172"/>
                <a:gd name="connsiteX6" fmla="*/ 0 w 82781"/>
                <a:gd name="connsiteY6" fmla="*/ 125552 h 124172"/>
                <a:gd name="connsiteX7" fmla="*/ 0 w 82781"/>
                <a:gd name="connsiteY7" fmla="*/ 0 h 124172"/>
                <a:gd name="connsiteX8" fmla="*/ 20833 w 82781"/>
                <a:gd name="connsiteY8" fmla="*/ 0 h 124172"/>
                <a:gd name="connsiteX9" fmla="*/ 20833 w 82781"/>
                <a:gd name="connsiteY9" fmla="*/ 59051 h 124172"/>
                <a:gd name="connsiteX10" fmla="*/ 21247 w 82781"/>
                <a:gd name="connsiteY10" fmla="*/ 59051 h 124172"/>
                <a:gd name="connsiteX11" fmla="*/ 24145 w 82781"/>
                <a:gd name="connsiteY11" fmla="*/ 54774 h 124172"/>
                <a:gd name="connsiteX12" fmla="*/ 66225 w 82781"/>
                <a:gd name="connsiteY12" fmla="*/ 0 h 124172"/>
                <a:gd name="connsiteX13" fmla="*/ 91197 w 82781"/>
                <a:gd name="connsiteY13" fmla="*/ 0 h 124172"/>
                <a:gd name="connsiteX14" fmla="*/ 41942 w 82781"/>
                <a:gd name="connsiteY14" fmla="*/ 60292 h 124172"/>
                <a:gd name="connsiteX15" fmla="*/ 95060 w 82781"/>
                <a:gd name="connsiteY15" fmla="*/ 125552 h 12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81" h="124172">
                  <a:moveTo>
                    <a:pt x="95060" y="125552"/>
                  </a:moveTo>
                  <a:lnTo>
                    <a:pt x="67881" y="125552"/>
                  </a:lnTo>
                  <a:lnTo>
                    <a:pt x="24145" y="68157"/>
                  </a:lnTo>
                  <a:cubicBezTo>
                    <a:pt x="22489" y="65949"/>
                    <a:pt x="21523" y="64570"/>
                    <a:pt x="21247" y="63742"/>
                  </a:cubicBezTo>
                  <a:lnTo>
                    <a:pt x="20833" y="63742"/>
                  </a:lnTo>
                  <a:lnTo>
                    <a:pt x="20833" y="125552"/>
                  </a:lnTo>
                  <a:lnTo>
                    <a:pt x="0" y="125552"/>
                  </a:lnTo>
                  <a:lnTo>
                    <a:pt x="0" y="0"/>
                  </a:lnTo>
                  <a:lnTo>
                    <a:pt x="20833" y="0"/>
                  </a:lnTo>
                  <a:lnTo>
                    <a:pt x="20833" y="59051"/>
                  </a:lnTo>
                  <a:lnTo>
                    <a:pt x="21247" y="59051"/>
                  </a:lnTo>
                  <a:cubicBezTo>
                    <a:pt x="21937" y="57809"/>
                    <a:pt x="22903" y="56291"/>
                    <a:pt x="24145" y="54774"/>
                  </a:cubicBezTo>
                  <a:lnTo>
                    <a:pt x="66225" y="0"/>
                  </a:lnTo>
                  <a:lnTo>
                    <a:pt x="91197" y="0"/>
                  </a:lnTo>
                  <a:lnTo>
                    <a:pt x="41942" y="60292"/>
                  </a:lnTo>
                  <a:lnTo>
                    <a:pt x="95060" y="125552"/>
                  </a:lnTo>
                  <a:close/>
                </a:path>
              </a:pathLst>
            </a:custGeom>
            <a:solidFill>
              <a:srgbClr val="1E1E1E"/>
            </a:solidFill>
            <a:ln w="13792" cap="flat">
              <a:noFill/>
              <a:prstDash val="solid"/>
              <a:miter/>
            </a:ln>
          </p:spPr>
          <p:txBody>
            <a:bodyPr rtlCol="0" anchor="ctr"/>
            <a:lstStyle/>
            <a:p>
              <a:endParaRPr lang="en-GB"/>
            </a:p>
          </p:txBody>
        </p:sp>
        <p:sp>
          <p:nvSpPr>
            <p:cNvPr id="359" name="Freeform: Shape 358">
              <a:extLst>
                <a:ext uri="{FF2B5EF4-FFF2-40B4-BE49-F238E27FC236}">
                  <a16:creationId xmlns:a16="http://schemas.microsoft.com/office/drawing/2014/main" id="{E01834F2-EB87-41BC-AAA8-83AD71245C04}"/>
                </a:ext>
              </a:extLst>
            </p:cNvPr>
            <p:cNvSpPr/>
            <p:nvPr/>
          </p:nvSpPr>
          <p:spPr>
            <a:xfrm>
              <a:off x="8881656" y="2392665"/>
              <a:ext cx="68985" cy="124172"/>
            </a:xfrm>
            <a:custGeom>
              <a:avLst/>
              <a:gdLst>
                <a:gd name="connsiteX0" fmla="*/ 0 w 68984"/>
                <a:gd name="connsiteY0" fmla="*/ 122792 h 124172"/>
                <a:gd name="connsiteX1" fmla="*/ 0 w 68984"/>
                <a:gd name="connsiteY1" fmla="*/ 101269 h 124172"/>
                <a:gd name="connsiteX2" fmla="*/ 6898 w 68984"/>
                <a:gd name="connsiteY2" fmla="*/ 105960 h 124172"/>
                <a:gd name="connsiteX3" fmla="*/ 15315 w 68984"/>
                <a:gd name="connsiteY3" fmla="*/ 109547 h 124172"/>
                <a:gd name="connsiteX4" fmla="*/ 24283 w 68984"/>
                <a:gd name="connsiteY4" fmla="*/ 111755 h 124172"/>
                <a:gd name="connsiteX5" fmla="*/ 32561 w 68984"/>
                <a:gd name="connsiteY5" fmla="*/ 112583 h 124172"/>
                <a:gd name="connsiteX6" fmla="*/ 52152 w 68984"/>
                <a:gd name="connsiteY6" fmla="*/ 108168 h 124172"/>
                <a:gd name="connsiteX7" fmla="*/ 58637 w 68984"/>
                <a:gd name="connsiteY7" fmla="*/ 95475 h 124172"/>
                <a:gd name="connsiteX8" fmla="*/ 56429 w 68984"/>
                <a:gd name="connsiteY8" fmla="*/ 87748 h 124172"/>
                <a:gd name="connsiteX9" fmla="*/ 50497 w 68984"/>
                <a:gd name="connsiteY9" fmla="*/ 81678 h 124172"/>
                <a:gd name="connsiteX10" fmla="*/ 41391 w 68984"/>
                <a:gd name="connsiteY10" fmla="*/ 76435 h 124172"/>
                <a:gd name="connsiteX11" fmla="*/ 30215 w 68984"/>
                <a:gd name="connsiteY11" fmla="*/ 71192 h 124172"/>
                <a:gd name="connsiteX12" fmla="*/ 18350 w 68984"/>
                <a:gd name="connsiteY12" fmla="*/ 64294 h 124172"/>
                <a:gd name="connsiteX13" fmla="*/ 8692 w 68984"/>
                <a:gd name="connsiteY13" fmla="*/ 56567 h 124172"/>
                <a:gd name="connsiteX14" fmla="*/ 2346 w 68984"/>
                <a:gd name="connsiteY14" fmla="*/ 47047 h 124172"/>
                <a:gd name="connsiteX15" fmla="*/ 0 w 68984"/>
                <a:gd name="connsiteY15" fmla="*/ 34492 h 124172"/>
                <a:gd name="connsiteX16" fmla="*/ 4001 w 68984"/>
                <a:gd name="connsiteY16" fmla="*/ 19178 h 124172"/>
                <a:gd name="connsiteX17" fmla="*/ 14487 w 68984"/>
                <a:gd name="connsiteY17" fmla="*/ 8416 h 124172"/>
                <a:gd name="connsiteX18" fmla="*/ 29387 w 68984"/>
                <a:gd name="connsiteY18" fmla="*/ 2070 h 124172"/>
                <a:gd name="connsiteX19" fmla="*/ 46358 w 68984"/>
                <a:gd name="connsiteY19" fmla="*/ 0 h 124172"/>
                <a:gd name="connsiteX20" fmla="*/ 75055 w 68984"/>
                <a:gd name="connsiteY20" fmla="*/ 4415 h 124172"/>
                <a:gd name="connsiteX21" fmla="*/ 75055 w 68984"/>
                <a:gd name="connsiteY21" fmla="*/ 24972 h 124172"/>
                <a:gd name="connsiteX22" fmla="*/ 47600 w 68984"/>
                <a:gd name="connsiteY22" fmla="*/ 17246 h 124172"/>
                <a:gd name="connsiteX23" fmla="*/ 38355 w 68984"/>
                <a:gd name="connsiteY23" fmla="*/ 18074 h 124172"/>
                <a:gd name="connsiteX24" fmla="*/ 30077 w 68984"/>
                <a:gd name="connsiteY24" fmla="*/ 20971 h 124172"/>
                <a:gd name="connsiteX25" fmla="*/ 24145 w 68984"/>
                <a:gd name="connsiteY25" fmla="*/ 26076 h 124172"/>
                <a:gd name="connsiteX26" fmla="*/ 21799 w 68984"/>
                <a:gd name="connsiteY26" fmla="*/ 33664 h 124172"/>
                <a:gd name="connsiteX27" fmla="*/ 23593 w 68984"/>
                <a:gd name="connsiteY27" fmla="*/ 40977 h 124172"/>
                <a:gd name="connsiteX28" fmla="*/ 28697 w 68984"/>
                <a:gd name="connsiteY28" fmla="*/ 46634 h 124172"/>
                <a:gd name="connsiteX29" fmla="*/ 36976 w 68984"/>
                <a:gd name="connsiteY29" fmla="*/ 51600 h 124172"/>
                <a:gd name="connsiteX30" fmla="*/ 48289 w 68984"/>
                <a:gd name="connsiteY30" fmla="*/ 56843 h 124172"/>
                <a:gd name="connsiteX31" fmla="*/ 60706 w 68984"/>
                <a:gd name="connsiteY31" fmla="*/ 64018 h 124172"/>
                <a:gd name="connsiteX32" fmla="*/ 70916 w 68984"/>
                <a:gd name="connsiteY32" fmla="*/ 72296 h 124172"/>
                <a:gd name="connsiteX33" fmla="*/ 77952 w 68984"/>
                <a:gd name="connsiteY33" fmla="*/ 82368 h 124172"/>
                <a:gd name="connsiteX34" fmla="*/ 80574 w 68984"/>
                <a:gd name="connsiteY34" fmla="*/ 95061 h 124172"/>
                <a:gd name="connsiteX35" fmla="*/ 76711 w 68984"/>
                <a:gd name="connsiteY35" fmla="*/ 111203 h 124172"/>
                <a:gd name="connsiteX36" fmla="*/ 66363 w 68984"/>
                <a:gd name="connsiteY36" fmla="*/ 121827 h 124172"/>
                <a:gd name="connsiteX37" fmla="*/ 51325 w 68984"/>
                <a:gd name="connsiteY37" fmla="*/ 127759 h 124172"/>
                <a:gd name="connsiteX38" fmla="*/ 33389 w 68984"/>
                <a:gd name="connsiteY38" fmla="*/ 129553 h 124172"/>
                <a:gd name="connsiteX39" fmla="*/ 25662 w 68984"/>
                <a:gd name="connsiteY39" fmla="*/ 129001 h 124172"/>
                <a:gd name="connsiteX40" fmla="*/ 16280 w 68984"/>
                <a:gd name="connsiteY40" fmla="*/ 127621 h 124172"/>
                <a:gd name="connsiteX41" fmla="*/ 7174 w 68984"/>
                <a:gd name="connsiteY41" fmla="*/ 125414 h 124172"/>
                <a:gd name="connsiteX42" fmla="*/ 0 w 68984"/>
                <a:gd name="connsiteY42" fmla="*/ 122792 h 12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8984" h="124172">
                  <a:moveTo>
                    <a:pt x="0" y="122792"/>
                  </a:moveTo>
                  <a:lnTo>
                    <a:pt x="0" y="101269"/>
                  </a:lnTo>
                  <a:cubicBezTo>
                    <a:pt x="1932" y="103063"/>
                    <a:pt x="4277" y="104581"/>
                    <a:pt x="6898" y="105960"/>
                  </a:cubicBezTo>
                  <a:cubicBezTo>
                    <a:pt x="9520" y="107340"/>
                    <a:pt x="12417" y="108582"/>
                    <a:pt x="15315" y="109547"/>
                  </a:cubicBezTo>
                  <a:cubicBezTo>
                    <a:pt x="18350" y="110513"/>
                    <a:pt x="21247" y="111203"/>
                    <a:pt x="24283" y="111755"/>
                  </a:cubicBezTo>
                  <a:cubicBezTo>
                    <a:pt x="27318" y="112307"/>
                    <a:pt x="30077" y="112583"/>
                    <a:pt x="32561" y="112583"/>
                  </a:cubicBezTo>
                  <a:cubicBezTo>
                    <a:pt x="41253" y="112583"/>
                    <a:pt x="47875" y="111065"/>
                    <a:pt x="52152" y="108168"/>
                  </a:cubicBezTo>
                  <a:cubicBezTo>
                    <a:pt x="56429" y="105270"/>
                    <a:pt x="58637" y="100993"/>
                    <a:pt x="58637" y="95475"/>
                  </a:cubicBezTo>
                  <a:cubicBezTo>
                    <a:pt x="58637" y="92439"/>
                    <a:pt x="57947" y="89956"/>
                    <a:pt x="56429" y="87748"/>
                  </a:cubicBezTo>
                  <a:cubicBezTo>
                    <a:pt x="55050" y="85541"/>
                    <a:pt x="52980" y="83609"/>
                    <a:pt x="50497" y="81678"/>
                  </a:cubicBezTo>
                  <a:cubicBezTo>
                    <a:pt x="48013" y="79746"/>
                    <a:pt x="44840" y="78090"/>
                    <a:pt x="41391" y="76435"/>
                  </a:cubicBezTo>
                  <a:cubicBezTo>
                    <a:pt x="37941" y="74779"/>
                    <a:pt x="34216" y="72986"/>
                    <a:pt x="30215" y="71192"/>
                  </a:cubicBezTo>
                  <a:cubicBezTo>
                    <a:pt x="25938" y="68847"/>
                    <a:pt x="21937" y="66639"/>
                    <a:pt x="18350" y="64294"/>
                  </a:cubicBezTo>
                  <a:cubicBezTo>
                    <a:pt x="14625" y="61948"/>
                    <a:pt x="11451" y="59327"/>
                    <a:pt x="8692" y="56567"/>
                  </a:cubicBezTo>
                  <a:cubicBezTo>
                    <a:pt x="5933" y="53670"/>
                    <a:pt x="3863" y="50497"/>
                    <a:pt x="2346" y="47047"/>
                  </a:cubicBezTo>
                  <a:cubicBezTo>
                    <a:pt x="828" y="43598"/>
                    <a:pt x="0" y="39321"/>
                    <a:pt x="0" y="34492"/>
                  </a:cubicBezTo>
                  <a:cubicBezTo>
                    <a:pt x="0" y="28560"/>
                    <a:pt x="1380" y="23455"/>
                    <a:pt x="4001" y="19178"/>
                  </a:cubicBezTo>
                  <a:cubicBezTo>
                    <a:pt x="6623" y="14901"/>
                    <a:pt x="10210" y="11176"/>
                    <a:pt x="14487" y="8416"/>
                  </a:cubicBezTo>
                  <a:cubicBezTo>
                    <a:pt x="18902" y="5519"/>
                    <a:pt x="23731" y="3449"/>
                    <a:pt x="29387" y="2070"/>
                  </a:cubicBezTo>
                  <a:cubicBezTo>
                    <a:pt x="34906" y="690"/>
                    <a:pt x="40563" y="0"/>
                    <a:pt x="46358" y="0"/>
                  </a:cubicBezTo>
                  <a:cubicBezTo>
                    <a:pt x="59465" y="0"/>
                    <a:pt x="69123" y="1518"/>
                    <a:pt x="75055" y="4415"/>
                  </a:cubicBezTo>
                  <a:lnTo>
                    <a:pt x="75055" y="24972"/>
                  </a:lnTo>
                  <a:cubicBezTo>
                    <a:pt x="67881" y="19868"/>
                    <a:pt x="58775" y="17246"/>
                    <a:pt x="47600" y="17246"/>
                  </a:cubicBezTo>
                  <a:cubicBezTo>
                    <a:pt x="44564" y="17246"/>
                    <a:pt x="41391" y="17522"/>
                    <a:pt x="38355" y="18074"/>
                  </a:cubicBezTo>
                  <a:cubicBezTo>
                    <a:pt x="35320" y="18626"/>
                    <a:pt x="32561" y="19592"/>
                    <a:pt x="30077" y="20971"/>
                  </a:cubicBezTo>
                  <a:cubicBezTo>
                    <a:pt x="27594" y="22351"/>
                    <a:pt x="25662" y="24007"/>
                    <a:pt x="24145" y="26076"/>
                  </a:cubicBezTo>
                  <a:cubicBezTo>
                    <a:pt x="22627" y="28146"/>
                    <a:pt x="21799" y="30767"/>
                    <a:pt x="21799" y="33664"/>
                  </a:cubicBezTo>
                  <a:cubicBezTo>
                    <a:pt x="21799" y="36424"/>
                    <a:pt x="22351" y="38907"/>
                    <a:pt x="23593" y="40977"/>
                  </a:cubicBezTo>
                  <a:cubicBezTo>
                    <a:pt x="24834" y="43046"/>
                    <a:pt x="26490" y="44840"/>
                    <a:pt x="28697" y="46634"/>
                  </a:cubicBezTo>
                  <a:cubicBezTo>
                    <a:pt x="30905" y="48427"/>
                    <a:pt x="33664" y="49945"/>
                    <a:pt x="36976" y="51600"/>
                  </a:cubicBezTo>
                  <a:cubicBezTo>
                    <a:pt x="40287" y="53256"/>
                    <a:pt x="44012" y="54912"/>
                    <a:pt x="48289" y="56843"/>
                  </a:cubicBezTo>
                  <a:cubicBezTo>
                    <a:pt x="52704" y="59189"/>
                    <a:pt x="56843" y="61534"/>
                    <a:pt x="60706" y="64018"/>
                  </a:cubicBezTo>
                  <a:cubicBezTo>
                    <a:pt x="64569" y="66501"/>
                    <a:pt x="68019" y="69260"/>
                    <a:pt x="70916" y="72296"/>
                  </a:cubicBezTo>
                  <a:cubicBezTo>
                    <a:pt x="73814" y="75331"/>
                    <a:pt x="76159" y="78642"/>
                    <a:pt x="77952" y="82368"/>
                  </a:cubicBezTo>
                  <a:cubicBezTo>
                    <a:pt x="79746" y="86093"/>
                    <a:pt x="80574" y="90232"/>
                    <a:pt x="80574" y="95061"/>
                  </a:cubicBezTo>
                  <a:cubicBezTo>
                    <a:pt x="80574" y="101407"/>
                    <a:pt x="79332" y="106788"/>
                    <a:pt x="76711" y="111203"/>
                  </a:cubicBezTo>
                  <a:cubicBezTo>
                    <a:pt x="74089" y="115618"/>
                    <a:pt x="70640" y="119205"/>
                    <a:pt x="66363" y="121827"/>
                  </a:cubicBezTo>
                  <a:cubicBezTo>
                    <a:pt x="62086" y="124448"/>
                    <a:pt x="56981" y="126518"/>
                    <a:pt x="51325" y="127759"/>
                  </a:cubicBezTo>
                  <a:cubicBezTo>
                    <a:pt x="45668" y="129001"/>
                    <a:pt x="39735" y="129553"/>
                    <a:pt x="33389" y="129553"/>
                  </a:cubicBezTo>
                  <a:cubicBezTo>
                    <a:pt x="31319" y="129553"/>
                    <a:pt x="28697" y="129415"/>
                    <a:pt x="25662" y="129001"/>
                  </a:cubicBezTo>
                  <a:cubicBezTo>
                    <a:pt x="22627" y="128725"/>
                    <a:pt x="19454" y="128173"/>
                    <a:pt x="16280" y="127621"/>
                  </a:cubicBezTo>
                  <a:cubicBezTo>
                    <a:pt x="13107" y="127070"/>
                    <a:pt x="10072" y="126242"/>
                    <a:pt x="7174" y="125414"/>
                  </a:cubicBezTo>
                  <a:cubicBezTo>
                    <a:pt x="4277" y="124586"/>
                    <a:pt x="1794" y="123896"/>
                    <a:pt x="0" y="122792"/>
                  </a:cubicBezTo>
                  <a:close/>
                </a:path>
              </a:pathLst>
            </a:custGeom>
            <a:solidFill>
              <a:srgbClr val="1E1E1E"/>
            </a:solidFill>
            <a:ln w="13792" cap="flat">
              <a:noFill/>
              <a:prstDash val="solid"/>
              <a:miter/>
            </a:ln>
          </p:spPr>
          <p:txBody>
            <a:bodyPr rtlCol="0" anchor="ctr"/>
            <a:lstStyle/>
            <a:p>
              <a:endParaRPr lang="en-GB"/>
            </a:p>
          </p:txBody>
        </p:sp>
      </p:grpSp>
      <p:pic>
        <p:nvPicPr>
          <p:cNvPr id="7" name="Graphic 6">
            <a:extLst>
              <a:ext uri="{FF2B5EF4-FFF2-40B4-BE49-F238E27FC236}">
                <a16:creationId xmlns:a16="http://schemas.microsoft.com/office/drawing/2014/main" id="{D4AEA19D-A9B5-4C56-AF75-A828C66FF79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67500" y="2538375"/>
            <a:ext cx="890625" cy="890625"/>
          </a:xfrm>
          <a:prstGeom prst="rect">
            <a:avLst/>
          </a:prstGeom>
        </p:spPr>
      </p:pic>
    </p:spTree>
    <p:extLst>
      <p:ext uri="{BB962C8B-B14F-4D97-AF65-F5344CB8AC3E}">
        <p14:creationId xmlns:p14="http://schemas.microsoft.com/office/powerpoint/2010/main" val="3081319492"/>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95BED80-C215-4007-9438-3D04B2482F2C}"/>
              </a:ext>
            </a:extLst>
          </p:cNvPr>
          <p:cNvSpPr>
            <a:spLocks noGrp="1"/>
          </p:cNvSpPr>
          <p:nvPr>
            <p:ph type="title"/>
          </p:nvPr>
        </p:nvSpPr>
        <p:spPr/>
        <p:txBody>
          <a:bodyPr/>
          <a:lstStyle/>
          <a:p>
            <a:r>
              <a:rPr lang="en-GB" dirty="0"/>
              <a:t>Additional Resources </a:t>
            </a:r>
          </a:p>
        </p:txBody>
      </p:sp>
      <p:graphicFrame>
        <p:nvGraphicFramePr>
          <p:cNvPr id="10" name="Diagram 9">
            <a:extLst>
              <a:ext uri="{FF2B5EF4-FFF2-40B4-BE49-F238E27FC236}">
                <a16:creationId xmlns:a16="http://schemas.microsoft.com/office/drawing/2014/main" id="{D2ED5C09-2CFF-401E-B3EA-863B82067E8E}"/>
              </a:ext>
            </a:extLst>
          </p:cNvPr>
          <p:cNvGraphicFramePr/>
          <p:nvPr>
            <p:extLst>
              <p:ext uri="{D42A27DB-BD31-4B8C-83A1-F6EECF244321}">
                <p14:modId xmlns:p14="http://schemas.microsoft.com/office/powerpoint/2010/main" val="1156108653"/>
              </p:ext>
            </p:extLst>
          </p:nvPr>
        </p:nvGraphicFramePr>
        <p:xfrm>
          <a:off x="2239764" y="1032554"/>
          <a:ext cx="7712469" cy="56096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100971"/>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A190317-FE67-41D8-A9BF-FCA279F0EA26}"/>
              </a:ext>
            </a:extLst>
          </p:cNvPr>
          <p:cNvSpPr>
            <a:spLocks noGrp="1"/>
          </p:cNvSpPr>
          <p:nvPr>
            <p:ph type="title"/>
          </p:nvPr>
        </p:nvSpPr>
        <p:spPr>
          <a:xfrm>
            <a:off x="819150" y="2357359"/>
            <a:ext cx="10553700" cy="2143282"/>
          </a:xfrm>
        </p:spPr>
        <p:txBody>
          <a:bodyPr anchor="ctr"/>
          <a:lstStyle/>
          <a:p>
            <a:pPr algn="ctr"/>
            <a:r>
              <a:rPr lang="en-GB" sz="13800" dirty="0">
                <a:solidFill>
                  <a:srgbClr val="2A2A2A"/>
                </a:solidFill>
              </a:rPr>
              <a:t>THANK YOU</a:t>
            </a:r>
          </a:p>
        </p:txBody>
      </p:sp>
    </p:spTree>
    <p:extLst>
      <p:ext uri="{BB962C8B-B14F-4D97-AF65-F5344CB8AC3E}">
        <p14:creationId xmlns:p14="http://schemas.microsoft.com/office/powerpoint/2010/main" val="2763779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6929636-292E-4822-AB1B-7E7E706BF389}"/>
              </a:ext>
            </a:extLst>
          </p:cNvPr>
          <p:cNvSpPr>
            <a:spLocks noGrp="1"/>
          </p:cNvSpPr>
          <p:nvPr>
            <p:ph type="title"/>
          </p:nvPr>
        </p:nvSpPr>
        <p:spPr/>
        <p:txBody>
          <a:bodyPr>
            <a:normAutofit/>
          </a:bodyPr>
          <a:lstStyle/>
          <a:p>
            <a:r>
              <a:rPr lang="en-GB" dirty="0"/>
              <a:t>Change Log</a:t>
            </a:r>
          </a:p>
        </p:txBody>
      </p:sp>
      <p:sp>
        <p:nvSpPr>
          <p:cNvPr id="10" name="Content Placeholder 9">
            <a:extLst>
              <a:ext uri="{FF2B5EF4-FFF2-40B4-BE49-F238E27FC236}">
                <a16:creationId xmlns:a16="http://schemas.microsoft.com/office/drawing/2014/main" id="{A4523041-668B-4F09-80BD-A8EA7A1FD0E6}"/>
              </a:ext>
            </a:extLst>
          </p:cNvPr>
          <p:cNvSpPr>
            <a:spLocks noGrp="1"/>
          </p:cNvSpPr>
          <p:nvPr>
            <p:ph sz="quarter" idx="12"/>
          </p:nvPr>
        </p:nvSpPr>
        <p:spPr/>
        <p:txBody>
          <a:bodyPr/>
          <a:lstStyle/>
          <a:p>
            <a:pPr>
              <a:spcBef>
                <a:spcPts val="600"/>
              </a:spcBef>
            </a:pPr>
            <a:r>
              <a:rPr lang="en-GB" sz="2000" dirty="0"/>
              <a:t>1.0 – 	Initial release</a:t>
            </a:r>
          </a:p>
          <a:p>
            <a:pPr>
              <a:spcBef>
                <a:spcPts val="600"/>
              </a:spcBef>
            </a:pPr>
            <a:r>
              <a:rPr lang="en-GB" sz="2000" dirty="0"/>
              <a:t>1.1 – 	Typos and fixes, added final additional resources slide</a:t>
            </a:r>
          </a:p>
          <a:p>
            <a:pPr>
              <a:spcBef>
                <a:spcPts val="600"/>
              </a:spcBef>
            </a:pPr>
            <a:r>
              <a:rPr lang="en-GB" sz="2000" dirty="0"/>
              <a:t>1.2 – 	Added AKS section &amp; taints/affinity</a:t>
            </a:r>
          </a:p>
          <a:p>
            <a:pPr>
              <a:spcBef>
                <a:spcPts val="600"/>
              </a:spcBef>
            </a:pPr>
            <a:r>
              <a:rPr lang="en-GB" dirty="0"/>
              <a:t>1.3 – 	Extra sections on AKS</a:t>
            </a:r>
          </a:p>
          <a:p>
            <a:pPr>
              <a:spcBef>
                <a:spcPts val="600"/>
              </a:spcBef>
            </a:pPr>
            <a:r>
              <a:rPr lang="en-GB" sz="2000" dirty="0"/>
              <a:t>1.4 </a:t>
            </a:r>
            <a:r>
              <a:rPr lang="en-GB" dirty="0"/>
              <a:t>– 	2020 refresh, </a:t>
            </a:r>
            <a:r>
              <a:rPr lang="en-GB" dirty="0" err="1"/>
              <a:t>configmaps</a:t>
            </a:r>
            <a:r>
              <a:rPr lang="en-GB" dirty="0"/>
              <a:t> and service mesh &amp; </a:t>
            </a:r>
            <a:r>
              <a:rPr lang="en-GB" dirty="0" err="1"/>
              <a:t>gitops</a:t>
            </a:r>
            <a:endParaRPr lang="en-GB" sz="2000" dirty="0"/>
          </a:p>
        </p:txBody>
      </p:sp>
    </p:spTree>
    <p:extLst>
      <p:ext uri="{BB962C8B-B14F-4D97-AF65-F5344CB8AC3E}">
        <p14:creationId xmlns:p14="http://schemas.microsoft.com/office/powerpoint/2010/main" val="1657831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idx="4294967295"/>
          </p:nvPr>
        </p:nvSpPr>
        <p:spPr>
          <a:xfrm>
            <a:off x="0" y="738188"/>
            <a:ext cx="12192000" cy="898525"/>
          </a:xfrm>
        </p:spPr>
        <p:txBody>
          <a:bodyPr>
            <a:normAutofit/>
          </a:bodyPr>
          <a:lstStyle/>
          <a:p>
            <a:pPr algn="ctr"/>
            <a:r>
              <a:rPr lang="en-US" dirty="0">
                <a:solidFill>
                  <a:schemeClr val="accent1"/>
                </a:solidFill>
                <a:latin typeface="Segoe UI Semibold" panose="020B0702040204020203" pitchFamily="34" charset="0"/>
                <a:cs typeface="Segoe UI Semibold" panose="020B0702040204020203" pitchFamily="34" charset="0"/>
              </a:rPr>
              <a:t>Kubernetes</a:t>
            </a:r>
            <a:r>
              <a:rPr lang="en-US" dirty="0">
                <a:solidFill>
                  <a:schemeClr val="tx1"/>
                </a:solidFill>
              </a:rPr>
              <a:t> - production grade orchestration</a:t>
            </a:r>
          </a:p>
        </p:txBody>
      </p:sp>
      <p:grpSp>
        <p:nvGrpSpPr>
          <p:cNvPr id="2" name="Group 1">
            <a:extLst>
              <a:ext uri="{FF2B5EF4-FFF2-40B4-BE49-F238E27FC236}">
                <a16:creationId xmlns:a16="http://schemas.microsoft.com/office/drawing/2014/main" id="{00AEB431-FEBD-4190-92C3-8079EDC46EAA}"/>
              </a:ext>
            </a:extLst>
          </p:cNvPr>
          <p:cNvGrpSpPr/>
          <p:nvPr/>
        </p:nvGrpSpPr>
        <p:grpSpPr>
          <a:xfrm>
            <a:off x="5087522" y="1883998"/>
            <a:ext cx="2016957" cy="2016957"/>
            <a:chOff x="5189537" y="1921279"/>
            <a:chExt cx="2057401" cy="2057401"/>
          </a:xfrm>
        </p:grpSpPr>
        <p:sp>
          <p:nvSpPr>
            <p:cNvPr id="24" name="Oval 23">
              <a:extLst>
                <a:ext uri="{FF2B5EF4-FFF2-40B4-BE49-F238E27FC236}">
                  <a16:creationId xmlns:a16="http://schemas.microsoft.com/office/drawing/2014/main" id="{56D9882B-F624-41FC-BE26-291327E38F64}"/>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8" name="Picture 77">
              <a:extLst>
                <a:ext uri="{FF2B5EF4-FFF2-40B4-BE49-F238E27FC236}">
                  <a16:creationId xmlns:a16="http://schemas.microsoft.com/office/drawing/2014/main" id="{563E0A81-86EB-42EE-AE11-075BB16853CA}"/>
                </a:ext>
              </a:extLst>
            </p:cNvPr>
            <p:cNvPicPr>
              <a:picLocks noChangeAspect="1"/>
            </p:cNvPicPr>
            <p:nvPr/>
          </p:nvPicPr>
          <p:blipFill>
            <a:blip r:embed="rId3"/>
            <a:stretch>
              <a:fillRect/>
            </a:stretch>
          </p:blipFill>
          <p:spPr>
            <a:xfrm>
              <a:off x="5563059" y="2294801"/>
              <a:ext cx="1310356" cy="1310356"/>
            </a:xfrm>
            <a:prstGeom prst="rect">
              <a:avLst/>
            </a:prstGeom>
          </p:spPr>
        </p:pic>
      </p:grpSp>
      <p:grpSp>
        <p:nvGrpSpPr>
          <p:cNvPr id="3" name="Group 2">
            <a:extLst>
              <a:ext uri="{FF2B5EF4-FFF2-40B4-BE49-F238E27FC236}">
                <a16:creationId xmlns:a16="http://schemas.microsoft.com/office/drawing/2014/main" id="{D96B87E0-F743-487F-968A-0B0C6A32FBFF}"/>
              </a:ext>
            </a:extLst>
          </p:cNvPr>
          <p:cNvGrpSpPr/>
          <p:nvPr/>
        </p:nvGrpSpPr>
        <p:grpSpPr>
          <a:xfrm>
            <a:off x="2247705" y="4677510"/>
            <a:ext cx="7696590" cy="144024"/>
            <a:chOff x="2292775" y="4770807"/>
            <a:chExt cx="7850923" cy="146912"/>
          </a:xfrm>
        </p:grpSpPr>
        <p:sp>
          <p:nvSpPr>
            <p:cNvPr id="79" name="Oval 78">
              <a:extLst>
                <a:ext uri="{FF2B5EF4-FFF2-40B4-BE49-F238E27FC236}">
                  <a16:creationId xmlns:a16="http://schemas.microsoft.com/office/drawing/2014/main" id="{D478514A-6F2C-45EE-8FB5-0602D05AE148}"/>
                </a:ext>
              </a:extLst>
            </p:cNvPr>
            <p:cNvSpPr/>
            <p:nvPr/>
          </p:nvSpPr>
          <p:spPr bwMode="auto">
            <a:xfrm rot="16200000">
              <a:off x="2292775" y="4770807"/>
              <a:ext cx="146912" cy="146912"/>
            </a:xfrm>
            <a:prstGeom prst="ellipse">
              <a:avLst/>
            </a:prstGeom>
            <a:solidFill>
              <a:schemeClr val="accent1"/>
            </a:solidFill>
            <a:ln>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0" name="Oval 79">
              <a:extLst>
                <a:ext uri="{FF2B5EF4-FFF2-40B4-BE49-F238E27FC236}">
                  <a16:creationId xmlns:a16="http://schemas.microsoft.com/office/drawing/2014/main" id="{160F294B-147F-423C-B1A6-FD840ABBE5C1}"/>
                </a:ext>
              </a:extLst>
            </p:cNvPr>
            <p:cNvSpPr/>
            <p:nvPr/>
          </p:nvSpPr>
          <p:spPr bwMode="auto">
            <a:xfrm rot="16200000">
              <a:off x="6144780" y="4770807"/>
              <a:ext cx="146912" cy="146912"/>
            </a:xfrm>
            <a:prstGeom prst="ellipse">
              <a:avLst/>
            </a:prstGeom>
            <a:solidFill>
              <a:schemeClr val="accent1"/>
            </a:solidFill>
            <a:ln>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1" name="Oval 80">
              <a:extLst>
                <a:ext uri="{FF2B5EF4-FFF2-40B4-BE49-F238E27FC236}">
                  <a16:creationId xmlns:a16="http://schemas.microsoft.com/office/drawing/2014/main" id="{4D101180-6444-4381-8D8A-04962DDB4FE0}"/>
                </a:ext>
              </a:extLst>
            </p:cNvPr>
            <p:cNvSpPr/>
            <p:nvPr/>
          </p:nvSpPr>
          <p:spPr bwMode="auto">
            <a:xfrm rot="16200000">
              <a:off x="9996786" y="4770807"/>
              <a:ext cx="146912" cy="146912"/>
            </a:xfrm>
            <a:prstGeom prst="ellipse">
              <a:avLst/>
            </a:prstGeom>
            <a:solidFill>
              <a:schemeClr val="accent1"/>
            </a:solidFill>
            <a:ln>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82" name="Straight Connector 81">
              <a:extLst>
                <a:ext uri="{FF2B5EF4-FFF2-40B4-BE49-F238E27FC236}">
                  <a16:creationId xmlns:a16="http://schemas.microsoft.com/office/drawing/2014/main" id="{DBF17C14-C573-496E-88FD-5D79A03E3C48}"/>
                </a:ext>
              </a:extLst>
            </p:cNvPr>
            <p:cNvCxnSpPr>
              <a:cxnSpLocks/>
            </p:cNvCxnSpPr>
            <p:nvPr/>
          </p:nvCxnSpPr>
          <p:spPr>
            <a:xfrm>
              <a:off x="2607176" y="4844263"/>
              <a:ext cx="3370115" cy="0"/>
            </a:xfrm>
            <a:prstGeom prst="line">
              <a:avLst/>
            </a:prstGeom>
            <a:ln w="28575" cap="rnd">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745952-8D1D-43F8-8F9A-80D1D090FD13}"/>
                </a:ext>
              </a:extLst>
            </p:cNvPr>
            <p:cNvCxnSpPr>
              <a:cxnSpLocks/>
            </p:cNvCxnSpPr>
            <p:nvPr/>
          </p:nvCxnSpPr>
          <p:spPr>
            <a:xfrm>
              <a:off x="6459181" y="4844263"/>
              <a:ext cx="3370115" cy="0"/>
            </a:xfrm>
            <a:prstGeom prst="line">
              <a:avLst/>
            </a:prstGeom>
            <a:ln w="28575" cap="rnd">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9F42CF26-1FAB-47A4-AD99-68F0CA4031C1}"/>
              </a:ext>
            </a:extLst>
          </p:cNvPr>
          <p:cNvGrpSpPr/>
          <p:nvPr/>
        </p:nvGrpSpPr>
        <p:grpSpPr>
          <a:xfrm>
            <a:off x="932342" y="5065397"/>
            <a:ext cx="10637141" cy="1179750"/>
            <a:chOff x="951037" y="5166472"/>
            <a:chExt cx="10850438" cy="1203406"/>
          </a:xfrm>
        </p:grpSpPr>
        <p:sp>
          <p:nvSpPr>
            <p:cNvPr id="84" name="TextBox 83">
              <a:extLst>
                <a:ext uri="{FF2B5EF4-FFF2-40B4-BE49-F238E27FC236}">
                  <a16:creationId xmlns:a16="http://schemas.microsoft.com/office/drawing/2014/main" id="{EA38544F-1E11-4A73-9D1E-9EFD848A2A24}"/>
                </a:ext>
              </a:extLst>
            </p:cNvPr>
            <p:cNvSpPr txBox="1"/>
            <p:nvPr/>
          </p:nvSpPr>
          <p:spPr>
            <a:xfrm>
              <a:off x="951037" y="5166472"/>
              <a:ext cx="2830388" cy="1203406"/>
            </a:xfrm>
            <a:prstGeom prst="rect">
              <a:avLst/>
            </a:prstGeom>
            <a:noFill/>
          </p:spPr>
          <p:txBody>
            <a:bodyPr wrap="square" lIns="143428" tIns="143428" rIns="143428" bIns="143428" rtlCol="0">
              <a:spAutoFit/>
            </a:bodyPr>
            <a:lstStyle/>
            <a:p>
              <a:pPr algn="ctr" defTabSz="914367">
                <a:spcAft>
                  <a:spcPts val="588"/>
                </a:spcAft>
              </a:pPr>
              <a:r>
                <a:rPr lang="en-US" sz="1765">
                  <a:solidFill>
                    <a:srgbClr val="0072C6"/>
                  </a:solidFill>
                  <a:latin typeface="Segoe UI Semibold" panose="020B0702040204020203" pitchFamily="34" charset="0"/>
                  <a:cs typeface="Segoe UI Semibold" panose="020B0702040204020203" pitchFamily="34" charset="0"/>
                </a:rPr>
                <a:t>Portable</a:t>
              </a:r>
              <a:r>
                <a:rPr lang="en-US" sz="1765">
                  <a:solidFill>
                    <a:srgbClr val="505050"/>
                  </a:solidFill>
                  <a:latin typeface="Segoe UI Semibold" panose="020B0702040204020203" pitchFamily="34" charset="0"/>
                  <a:cs typeface="Segoe UI Semibold" panose="020B0702040204020203" pitchFamily="34" charset="0"/>
                </a:rPr>
                <a:t> </a:t>
              </a:r>
            </a:p>
            <a:p>
              <a:pPr algn="ctr" defTabSz="914367">
                <a:spcAft>
                  <a:spcPts val="588"/>
                </a:spcAft>
              </a:pPr>
              <a:r>
                <a:rPr lang="en-US" sz="1765">
                  <a:solidFill>
                    <a:srgbClr val="505050"/>
                  </a:solidFill>
                  <a:latin typeface="Segoe UI"/>
                  <a:cs typeface="Segoe UI Semibold" panose="020B0702040204020203" pitchFamily="34" charset="0"/>
                </a:rPr>
                <a:t>Public, private, hybrid, multi-cloud</a:t>
              </a:r>
            </a:p>
          </p:txBody>
        </p:sp>
        <p:sp>
          <p:nvSpPr>
            <p:cNvPr id="85" name="TextBox 84">
              <a:extLst>
                <a:ext uri="{FF2B5EF4-FFF2-40B4-BE49-F238E27FC236}">
                  <a16:creationId xmlns:a16="http://schemas.microsoft.com/office/drawing/2014/main" id="{29D9331E-11DB-4554-834C-84BC8E63A6B1}"/>
                </a:ext>
              </a:extLst>
            </p:cNvPr>
            <p:cNvSpPr txBox="1"/>
            <p:nvPr/>
          </p:nvSpPr>
          <p:spPr>
            <a:xfrm>
              <a:off x="4803042" y="5166472"/>
              <a:ext cx="2830388" cy="1203406"/>
            </a:xfrm>
            <a:prstGeom prst="rect">
              <a:avLst/>
            </a:prstGeom>
            <a:noFill/>
          </p:spPr>
          <p:txBody>
            <a:bodyPr wrap="square" lIns="143428" tIns="143428" rIns="143428" bIns="143428" rtlCol="0">
              <a:spAutoFit/>
            </a:bodyPr>
            <a:lstStyle/>
            <a:p>
              <a:pPr algn="ctr" defTabSz="914367">
                <a:spcAft>
                  <a:spcPts val="588"/>
                </a:spcAft>
              </a:pPr>
              <a:r>
                <a:rPr lang="en-US" sz="1765">
                  <a:solidFill>
                    <a:srgbClr val="0072C6"/>
                  </a:solidFill>
                  <a:latin typeface="Segoe UI Semibold" panose="020B0702040204020203" pitchFamily="34" charset="0"/>
                  <a:cs typeface="Segoe UI Semibold" panose="020B0702040204020203" pitchFamily="34" charset="0"/>
                </a:rPr>
                <a:t>Extensible</a:t>
              </a:r>
              <a:r>
                <a:rPr lang="en-US" sz="1765">
                  <a:solidFill>
                    <a:srgbClr val="505050"/>
                  </a:solidFill>
                  <a:latin typeface="Segoe UI Semibold" panose="020B0702040204020203" pitchFamily="34" charset="0"/>
                  <a:cs typeface="Segoe UI Semibold" panose="020B0702040204020203" pitchFamily="34" charset="0"/>
                </a:rPr>
                <a:t> </a:t>
              </a:r>
            </a:p>
            <a:p>
              <a:pPr algn="ctr" defTabSz="914367">
                <a:spcAft>
                  <a:spcPts val="588"/>
                </a:spcAft>
              </a:pPr>
              <a:r>
                <a:rPr lang="en-US" sz="1765">
                  <a:solidFill>
                    <a:srgbClr val="505050"/>
                  </a:solidFill>
                  <a:latin typeface="Segoe UI"/>
                  <a:cs typeface="Segoe UI Semibold" panose="020B0702040204020203" pitchFamily="34" charset="0"/>
                </a:rPr>
                <a:t>Modular, pluggable, </a:t>
              </a:r>
              <a:r>
                <a:rPr lang="en-US" sz="1765" err="1">
                  <a:solidFill>
                    <a:srgbClr val="505050"/>
                  </a:solidFill>
                  <a:latin typeface="Segoe UI"/>
                  <a:cs typeface="Segoe UI Semibold" panose="020B0702040204020203" pitchFamily="34" charset="0"/>
                </a:rPr>
                <a:t>hookable</a:t>
              </a:r>
              <a:r>
                <a:rPr lang="en-US" sz="1765">
                  <a:solidFill>
                    <a:srgbClr val="505050"/>
                  </a:solidFill>
                  <a:latin typeface="Segoe UI"/>
                  <a:cs typeface="Segoe UI Semibold" panose="020B0702040204020203" pitchFamily="34" charset="0"/>
                </a:rPr>
                <a:t>, composable</a:t>
              </a:r>
            </a:p>
          </p:txBody>
        </p:sp>
        <p:sp>
          <p:nvSpPr>
            <p:cNvPr id="86" name="TextBox 85">
              <a:extLst>
                <a:ext uri="{FF2B5EF4-FFF2-40B4-BE49-F238E27FC236}">
                  <a16:creationId xmlns:a16="http://schemas.microsoft.com/office/drawing/2014/main" id="{0AF7AA07-5ED3-4799-8E6C-A254FD764C28}"/>
                </a:ext>
              </a:extLst>
            </p:cNvPr>
            <p:cNvSpPr txBox="1"/>
            <p:nvPr/>
          </p:nvSpPr>
          <p:spPr>
            <a:xfrm>
              <a:off x="8339007" y="5166472"/>
              <a:ext cx="3462468" cy="1203406"/>
            </a:xfrm>
            <a:prstGeom prst="rect">
              <a:avLst/>
            </a:prstGeom>
            <a:noFill/>
          </p:spPr>
          <p:txBody>
            <a:bodyPr wrap="square" lIns="143428" tIns="143428" rIns="143428" bIns="143428" rtlCol="0">
              <a:spAutoFit/>
            </a:bodyPr>
            <a:lstStyle/>
            <a:p>
              <a:pPr algn="ctr" defTabSz="914367">
                <a:spcAft>
                  <a:spcPts val="588"/>
                </a:spcAft>
              </a:pPr>
              <a:r>
                <a:rPr lang="en-US" sz="1765">
                  <a:solidFill>
                    <a:srgbClr val="0072C6"/>
                  </a:solidFill>
                  <a:latin typeface="Segoe UI Semibold" panose="020B0702040204020203" pitchFamily="34" charset="0"/>
                  <a:cs typeface="Segoe UI Semibold" panose="020B0702040204020203" pitchFamily="34" charset="0"/>
                </a:rPr>
                <a:t>Self-healing </a:t>
              </a:r>
            </a:p>
            <a:p>
              <a:pPr algn="ctr" defTabSz="914367">
                <a:spcAft>
                  <a:spcPts val="588"/>
                </a:spcAft>
              </a:pPr>
              <a:r>
                <a:rPr lang="en-US" sz="1765">
                  <a:solidFill>
                    <a:srgbClr val="505050"/>
                  </a:solidFill>
                  <a:latin typeface="Segoe UI"/>
                  <a:cs typeface="Segoe UI Semibold" panose="020B0702040204020203" pitchFamily="34" charset="0"/>
                </a:rPr>
                <a:t>Auto-placement, auto-restart, auto-replication, auto-scaling</a:t>
              </a:r>
            </a:p>
          </p:txBody>
        </p:sp>
      </p:grpSp>
      <p:cxnSp>
        <p:nvCxnSpPr>
          <p:cNvPr id="87" name="Straight Connector 86">
            <a:extLst>
              <a:ext uri="{FF2B5EF4-FFF2-40B4-BE49-F238E27FC236}">
                <a16:creationId xmlns:a16="http://schemas.microsoft.com/office/drawing/2014/main" id="{C75C28E9-845C-43D5-8F1B-B30F63852D40}"/>
              </a:ext>
            </a:extLst>
          </p:cNvPr>
          <p:cNvCxnSpPr>
            <a:cxnSpLocks/>
          </p:cNvCxnSpPr>
          <p:nvPr/>
        </p:nvCxnSpPr>
        <p:spPr>
          <a:xfrm flipV="1">
            <a:off x="6096000" y="4026259"/>
            <a:ext cx="0" cy="525948"/>
          </a:xfrm>
          <a:prstGeom prst="line">
            <a:avLst/>
          </a:prstGeom>
          <a:ln w="28575" cap="rnd">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8450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wipe(up)">
                                      <p:cBhvr>
                                        <p:cTn id="13" dur="500"/>
                                        <p:tgtEl>
                                          <p:spTgt spid="87"/>
                                        </p:tgtEl>
                                      </p:cBhvr>
                                    </p:animEffect>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outVertical)">
                                      <p:cBhvr>
                                        <p:cTn id="17" dur="1000"/>
                                        <p:tgtEl>
                                          <p:spTgt spid="3"/>
                                        </p:tgtEl>
                                      </p:cBhvr>
                                    </p:animEffect>
                                  </p:childTnLst>
                                </p:cTn>
                              </p:par>
                            </p:childTnLst>
                          </p:cTn>
                        </p:par>
                        <p:par>
                          <p:cTn id="18" fill="hold">
                            <p:stCondLst>
                              <p:cond delay="2500"/>
                            </p:stCondLst>
                            <p:childTnLst>
                              <p:par>
                                <p:cTn id="19" presetID="22" presetClass="entr" presetSubtype="1"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zure Dev Dark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4259148-82E2-436D-A6F8-92D9483AB291}"/>
    </a:ext>
  </a:extLst>
</a:theme>
</file>

<file path=ppt/theme/theme2.xml><?xml version="1.0" encoding="utf-8"?>
<a:theme xmlns:a="http://schemas.openxmlformats.org/drawingml/2006/main" name="Azure Dev Light - 2018H2">
  <a:themeElements>
    <a:clrScheme name="Azure 2018Q1 Light">
      <a:dk1>
        <a:srgbClr val="E9E9E9"/>
      </a:dk1>
      <a:lt1>
        <a:srgbClr val="000000"/>
      </a:lt1>
      <a:dk2>
        <a:srgbClr val="FFFFFF"/>
      </a:dk2>
      <a:lt2>
        <a:srgbClr val="404140"/>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83AD2FEF-2B3B-4D2A-9462-A5589672CBCB}"/>
    </a:ext>
  </a:extLst>
</a:theme>
</file>

<file path=ppt/theme/theme3.xml><?xml version="1.0" encoding="utf-8"?>
<a:theme xmlns:a="http://schemas.openxmlformats.org/drawingml/2006/main" name="Azure Dev Titles and Headers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A091631-B8AB-4E7E-A47B-F9865E4771C5}"/>
    </a:ext>
  </a:extLst>
</a:theme>
</file>

<file path=ppt/theme/theme4.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Azure18_AzureDevPowerPoint_16x9</Template>
  <TotalTime>0</TotalTime>
  <Words>7147</Words>
  <Application>Microsoft Office PowerPoint</Application>
  <PresentationFormat>Widescreen</PresentationFormat>
  <Paragraphs>1498</Paragraphs>
  <Slides>89</Slides>
  <Notes>14</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89</vt:i4>
      </vt:variant>
    </vt:vector>
  </HeadingPairs>
  <TitlesOfParts>
    <vt:vector size="105" baseType="lpstr">
      <vt:lpstr>Arial</vt:lpstr>
      <vt:lpstr>Calibri</vt:lpstr>
      <vt:lpstr>Consolas</vt:lpstr>
      <vt:lpstr>roboto</vt:lpstr>
      <vt:lpstr>Segoe Pro</vt:lpstr>
      <vt:lpstr>Segoe Pro Semibold</vt:lpstr>
      <vt:lpstr>Segoe Semibold</vt:lpstr>
      <vt:lpstr>Segoe UI</vt:lpstr>
      <vt:lpstr>Segoe UI Light</vt:lpstr>
      <vt:lpstr>Segoe UI Semibold</vt:lpstr>
      <vt:lpstr>Segoe UI Semilight</vt:lpstr>
      <vt:lpstr>Ubuntu Mono</vt:lpstr>
      <vt:lpstr>Azure Dev Dark - 2018H2</vt:lpstr>
      <vt:lpstr>Azure Dev Light - 2018H2</vt:lpstr>
      <vt:lpstr>Azure Dev Titles and Headers - 2018H2</vt:lpstr>
      <vt:lpstr>Server and Cloud 2013</vt:lpstr>
      <vt:lpstr>Kubernetes  Technical Primer</vt:lpstr>
      <vt:lpstr>PowerPoint Presentation</vt:lpstr>
      <vt:lpstr>PowerPoint Presentation</vt:lpstr>
      <vt:lpstr>PowerPoint Presentation</vt:lpstr>
      <vt:lpstr>Introduction To  Kubernetes</vt:lpstr>
      <vt:lpstr>What is Cloud Native?</vt:lpstr>
      <vt:lpstr>The need for orchestration</vt:lpstr>
      <vt:lpstr>The need for orchestration</vt:lpstr>
      <vt:lpstr>Kubernetes - production grade orchestration</vt:lpstr>
      <vt:lpstr>The elements of orchestration</vt:lpstr>
      <vt:lpstr>Why Choose Kubernetes?</vt:lpstr>
      <vt:lpstr>Kubernetes – A Modern Orchestrator </vt:lpstr>
      <vt:lpstr>Core Concepts and Terms</vt:lpstr>
      <vt:lpstr>Simplified Architecture</vt:lpstr>
      <vt:lpstr>Internal Architecture</vt:lpstr>
      <vt:lpstr>Highly Extensible / Unopinionated </vt:lpstr>
      <vt:lpstr>Core Components</vt:lpstr>
      <vt:lpstr>Pods</vt:lpstr>
      <vt:lpstr>Deployments &amp; Replica Sets</vt:lpstr>
      <vt:lpstr>Services</vt:lpstr>
      <vt:lpstr>Services – Illustrated</vt:lpstr>
      <vt:lpstr>DNS and Service Discovery</vt:lpstr>
      <vt:lpstr>Data Volumes &amp; Mounts</vt:lpstr>
      <vt:lpstr>Persistent Volumes</vt:lpstr>
      <vt:lpstr>Stateful Sets</vt:lpstr>
      <vt:lpstr>Daemon Sets</vt:lpstr>
      <vt:lpstr>Jobs &amp; CronJobs</vt:lpstr>
      <vt:lpstr>Namespaces</vt:lpstr>
      <vt:lpstr>Role Based Access Control (RBAC)</vt:lpstr>
      <vt:lpstr>Putting It All Together </vt:lpstr>
      <vt:lpstr>Using Kubernetes</vt:lpstr>
      <vt:lpstr>Command Line - kubectl</vt:lpstr>
      <vt:lpstr>Kubectl – Common Commands</vt:lpstr>
      <vt:lpstr>Dashboard</vt:lpstr>
      <vt:lpstr>Accessing the Dashboard</vt:lpstr>
      <vt:lpstr>Kubernetes Object Management</vt:lpstr>
      <vt:lpstr>Introduction to the Declarative Model </vt:lpstr>
      <vt:lpstr>Idempotent Updates &amp; Desired State</vt:lpstr>
      <vt:lpstr>Labels &amp; Selectors</vt:lpstr>
      <vt:lpstr>Configuring Basic Workloads</vt:lpstr>
      <vt:lpstr>Environmental Variables</vt:lpstr>
      <vt:lpstr>Secrets</vt:lpstr>
      <vt:lpstr>ConfigMaps</vt:lpstr>
      <vt:lpstr>Resource Management</vt:lpstr>
      <vt:lpstr>Liveness &amp; Readiness Probes</vt:lpstr>
      <vt:lpstr>Commands &amp; Arguments</vt:lpstr>
      <vt:lpstr>Beyond The Basics</vt:lpstr>
      <vt:lpstr>Service Mesh</vt:lpstr>
      <vt:lpstr>Kubernetes Ecosystem – Many Projects</vt:lpstr>
      <vt:lpstr>The Kubernetes API</vt:lpstr>
      <vt:lpstr>Additional Network Services</vt:lpstr>
      <vt:lpstr>Ingress</vt:lpstr>
      <vt:lpstr>External DNS</vt:lpstr>
      <vt:lpstr>Cert Manager</vt:lpstr>
      <vt:lpstr>Putting It All Together </vt:lpstr>
      <vt:lpstr>Debugging and Troubleshooting Workloads</vt:lpstr>
      <vt:lpstr>Describing Objects</vt:lpstr>
      <vt:lpstr>Container Logs</vt:lpstr>
      <vt:lpstr>Get Shell Access</vt:lpstr>
      <vt:lpstr>Advanced Pod Configuration</vt:lpstr>
      <vt:lpstr>Deeper Dive on Manifests</vt:lpstr>
      <vt:lpstr>Init Containers</vt:lpstr>
      <vt:lpstr>Node Selector</vt:lpstr>
      <vt:lpstr>Affinity and Taints</vt:lpstr>
      <vt:lpstr>Sidecars</vt:lpstr>
      <vt:lpstr>Scaling</vt:lpstr>
      <vt:lpstr>Manually Scaling</vt:lpstr>
      <vt:lpstr>Horizontal Pod Autoscaler (HPA)</vt:lpstr>
      <vt:lpstr>Cluster Autoscaler (CA)</vt:lpstr>
      <vt:lpstr>DevOps</vt:lpstr>
      <vt:lpstr>Modern Infrastructure</vt:lpstr>
      <vt:lpstr>DevOps Containers Lifecycle Loop</vt:lpstr>
      <vt:lpstr>Cluster Isolation Patterns: Physical Isolation</vt:lpstr>
      <vt:lpstr>Cluster Isolation Patterns: Logical Isolation</vt:lpstr>
      <vt:lpstr>Helm</vt:lpstr>
      <vt:lpstr>Helm – The Basics</vt:lpstr>
      <vt:lpstr>Azure Kubernetes Service</vt:lpstr>
      <vt:lpstr>Managed Kubernetes on Azure – AKS</vt:lpstr>
      <vt:lpstr>AKS Virtual Nodes</vt:lpstr>
      <vt:lpstr>AKS Networking Models</vt:lpstr>
      <vt:lpstr>AKS Advanced Networking</vt:lpstr>
      <vt:lpstr>Azure Active Directory</vt:lpstr>
      <vt:lpstr>‘HTTP application routing’ Add-On</vt:lpstr>
      <vt:lpstr>‘Monitoring’ Add-On</vt:lpstr>
      <vt:lpstr>Cluster Auto Scaler</vt:lpstr>
      <vt:lpstr>Azure Dev Spaces</vt:lpstr>
      <vt:lpstr>Additional Resources </vt:lpstr>
      <vt:lpstr>THANK YOU</vt:lpstr>
      <vt:lpstr>Change Log</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Kubernetes Technical Primer</dc:title>
  <dc:creator/>
  <cp:keywords>kubernetes, k8s, aks</cp:keywords>
  <dc:description/>
  <cp:lastModifiedBy/>
  <cp:revision>1</cp:revision>
  <dcterms:created xsi:type="dcterms:W3CDTF">2019-03-06T22:24:27Z</dcterms:created>
  <dcterms:modified xsi:type="dcterms:W3CDTF">2020-02-18T18:28:41Z</dcterms:modified>
  <cp:category/>
</cp:coreProperties>
</file>